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20"/>
  </p:notesMasterIdLst>
  <p:sldIdLst>
    <p:sldId id="257" r:id="rId6"/>
    <p:sldId id="258" r:id="rId7"/>
    <p:sldId id="261" r:id="rId8"/>
    <p:sldId id="451" r:id="rId9"/>
    <p:sldId id="452" r:id="rId10"/>
    <p:sldId id="453" r:id="rId11"/>
    <p:sldId id="454" r:id="rId12"/>
    <p:sldId id="455" r:id="rId13"/>
    <p:sldId id="345" r:id="rId14"/>
    <p:sldId id="270" r:id="rId15"/>
    <p:sldId id="456" r:id="rId16"/>
    <p:sldId id="346" r:id="rId17"/>
    <p:sldId id="431" r:id="rId18"/>
    <p:sldId id="45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66543" autoAdjust="0"/>
  </p:normalViewPr>
  <p:slideViewPr>
    <p:cSldViewPr snapToGrid="0">
      <p:cViewPr varScale="1">
        <p:scale>
          <a:sx n="65" d="100"/>
          <a:sy n="65" d="100"/>
        </p:scale>
        <p:origin x="1142" y="4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31/08/2023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a:t>
            </a:r>
            <a:r>
              <a:rPr lang="en-US" altLang="en-US" i="1" dirty="0" smtClean="0"/>
              <a:t>347)</a:t>
            </a:r>
            <a:r>
              <a:rPr lang="en-US" altLang="en-US" b="1" i="1" dirty="0" smtClean="0"/>
              <a:t> </a:t>
            </a:r>
            <a:r>
              <a:rPr lang="en-US" altLang="en-US" b="1" i="0" dirty="0" smtClean="0"/>
              <a:t>3</a:t>
            </a:r>
            <a:r>
              <a:rPr lang="en-GB" altLang="en-US" b="1" dirty="0" smtClean="0"/>
              <a:t>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to be commissioned </a:t>
            </a:r>
            <a:r>
              <a:rPr lang="en-US" sz="1200" i="1" kern="1200" dirty="0" smtClean="0">
                <a:solidFill>
                  <a:schemeClr val="tx1"/>
                </a:solidFill>
                <a:effectLst/>
                <a:latin typeface="+mn-lt"/>
                <a:ea typeface="+mn-ea"/>
                <a:cs typeface="+mn-cs"/>
              </a:rPr>
              <a:t>move </a:t>
            </a:r>
            <a:r>
              <a:rPr lang="en-US" sz="1200" kern="1200" dirty="0" smtClean="0">
                <a:solidFill>
                  <a:schemeClr val="tx1"/>
                </a:solidFill>
                <a:effectLst/>
                <a:latin typeface="+mn-lt"/>
                <a:ea typeface="+mn-ea"/>
                <a:cs typeface="+mn-cs"/>
              </a:rPr>
              <a:t>to the front of the church as </a:t>
            </a:r>
            <a:r>
              <a:rPr lang="en-US" sz="1200" i="1" kern="1200" dirty="0" smtClean="0">
                <a:solidFill>
                  <a:schemeClr val="tx1"/>
                </a:solidFill>
                <a:effectLst/>
                <a:latin typeface="+mn-lt"/>
                <a:ea typeface="+mn-ea"/>
                <a:cs typeface="+mn-cs"/>
              </a:rPr>
              <a:t>their names are read</a:t>
            </a:r>
            <a:r>
              <a:rPr lang="en-US" sz="1200" kern="1200" dirty="0" smtClean="0">
                <a:solidFill>
                  <a:schemeClr val="tx1"/>
                </a:solidFill>
                <a:effectLst/>
                <a:latin typeface="+mn-lt"/>
                <a:ea typeface="+mn-ea"/>
                <a:cs typeface="+mn-cs"/>
              </a:rPr>
              <a:t>. The minister then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347)</a:t>
            </a:r>
            <a:r>
              <a:rPr lang="en-US" altLang="en-US" b="1" i="1" dirty="0" smtClean="0"/>
              <a:t> </a:t>
            </a:r>
            <a:r>
              <a:rPr lang="en-US" altLang="en-US" b="1" i="0" dirty="0" smtClean="0"/>
              <a:t>3</a:t>
            </a:r>
            <a:r>
              <a:rPr lang="en-GB" altLang="en-US" b="1" dirty="0" smtClean="0"/>
              <a:t> </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45838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a:t>
            </a:r>
            <a:r>
              <a:rPr lang="en-US" altLang="en-US" i="1" dirty="0" smtClean="0"/>
              <a:t>346)</a:t>
            </a:r>
            <a:r>
              <a:rPr lang="en-US" altLang="en-US" b="1" i="1" dirty="0" smtClean="0"/>
              <a:t> </a:t>
            </a:r>
            <a:r>
              <a:rPr lang="en-US" altLang="en-US" b="1" i="0" dirty="0" smtClean="0"/>
              <a:t>4</a:t>
            </a:r>
            <a:r>
              <a:rPr lang="en-US" altLang="en-US" b="1" i="0" baseline="0" dirty="0" smtClean="0"/>
              <a:t> </a:t>
            </a:r>
            <a:r>
              <a:rPr lang="en-US" sz="1200" kern="1200" dirty="0" smtClean="0">
                <a:solidFill>
                  <a:schemeClr val="tx1"/>
                </a:solidFill>
                <a:effectLst/>
                <a:latin typeface="+mn-lt"/>
                <a:ea typeface="+mn-ea"/>
                <a:cs typeface="+mn-cs"/>
              </a:rPr>
              <a:t>The people stand. The minister says to them:</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a:t>
            </a:r>
            <a:r>
              <a:rPr lang="en-US" altLang="en-US" i="1" dirty="0" smtClean="0"/>
              <a:t>346) </a:t>
            </a:r>
            <a:r>
              <a:rPr lang="en-US" altLang="en-US" b="1" i="1" dirty="0" smtClean="0"/>
              <a:t>5 </a:t>
            </a:r>
            <a:r>
              <a:rPr lang="en-US" sz="1200" kern="1200" dirty="0" smtClean="0">
                <a:solidFill>
                  <a:schemeClr val="tx1"/>
                </a:solidFill>
                <a:effectLst/>
                <a:latin typeface="+mn-lt"/>
                <a:ea typeface="+mn-ea"/>
                <a:cs typeface="+mn-cs"/>
              </a:rPr>
              <a:t>The minister gives the hand of fellowship to each Pastoral Visitor and Class Leader.</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The minister may give to the </a:t>
            </a:r>
            <a:r>
              <a:rPr lang="en-US" sz="1200" i="1" kern="1200" dirty="0" smtClean="0">
                <a:solidFill>
                  <a:schemeClr val="tx1"/>
                </a:solidFill>
                <a:effectLst/>
                <a:latin typeface="+mn-lt"/>
                <a:ea typeface="+mn-ea"/>
                <a:cs typeface="+mn-cs"/>
              </a:rPr>
              <a:t>Pastoral Visitors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Class Leaders </a:t>
            </a:r>
            <a:r>
              <a:rPr lang="en-US" sz="1200" kern="1200" dirty="0" smtClean="0">
                <a:solidFill>
                  <a:schemeClr val="tx1"/>
                </a:solidFill>
                <a:effectLst/>
                <a:latin typeface="+mn-lt"/>
                <a:ea typeface="+mn-ea"/>
                <a:cs typeface="+mn-cs"/>
              </a:rPr>
              <a:t>the tickets of membership for those in their care.</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The service continues.</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21182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John Wesley appointed Class Leaders to meet regularly with groups (classes) of members, to encourage them in their spiritual development. Class meetings still take place in some churches, though many churches now appoint Pastoral Visitors who exercise pastoral responsibility for a group of people without meeting them formally in class. It is appropriate that this Service of Commissioning should take place annually.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a:t>
            </a:r>
            <a:endParaRPr lang="en-GB" sz="1200" b="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The Annual Commissioning of Pastoral Visitors and Class Leaders </a:t>
            </a:r>
            <a:r>
              <a:rPr lang="en-US" sz="1200" kern="1200" dirty="0" smtClean="0">
                <a:solidFill>
                  <a:schemeClr val="tx1"/>
                </a:solidFill>
                <a:effectLst/>
                <a:latin typeface="+mn-lt"/>
                <a:ea typeface="+mn-ea"/>
                <a:cs typeface="+mn-cs"/>
              </a:rPr>
              <a:t>should normally take place after the sermon during a celebration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96605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John Wesley appointed Class Leaders to meet regularly with groups (classes) of members, to encourage them in their spiritual development. Class meetings still take place in some churches, though many churches now appoint Pastoral Visitors who exercise pastoral responsibility for a group of people without meeting them formally in class. It is appropriate that this Service of Commissioning should take place annually.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a:t>
            </a:r>
            <a:endParaRPr lang="en-GB" sz="1200" b="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The Annual Commissioning of Pastoral Visitors and Class Leaders </a:t>
            </a:r>
            <a:r>
              <a:rPr lang="en-US" sz="1200" kern="1200" dirty="0" smtClean="0">
                <a:solidFill>
                  <a:schemeClr val="tx1"/>
                </a:solidFill>
                <a:effectLst/>
                <a:latin typeface="+mn-lt"/>
                <a:ea typeface="+mn-ea"/>
                <a:cs typeface="+mn-cs"/>
              </a:rPr>
              <a:t>should normally take place after the sermon during a celebration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a:t>
            </a:r>
            <a:r>
              <a:rPr lang="en-US" altLang="en-US" i="1" dirty="0" smtClean="0"/>
              <a:t>344) </a:t>
            </a:r>
            <a:r>
              <a:rPr lang="en-US" altLang="en-US" b="1" i="0" dirty="0" smtClean="0"/>
              <a:t>1</a:t>
            </a:r>
            <a:r>
              <a:rPr lang="en-US" altLang="en-US" b="1" i="0" baseline="0" dirty="0" smtClean="0"/>
              <a:t> </a:t>
            </a:r>
            <a:r>
              <a:rPr lang="en-US" sz="1200" kern="1200" dirty="0" smtClean="0">
                <a:solidFill>
                  <a:schemeClr val="tx1"/>
                </a:solidFill>
                <a:effectLst/>
                <a:latin typeface="+mn-lt"/>
                <a:ea typeface="+mn-ea"/>
                <a:cs typeface="+mn-cs"/>
              </a:rPr>
              <a:t>This or some other prayer: </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a:t>
            </a:r>
            <a:r>
              <a:rPr lang="en-US" altLang="en-US" i="1" dirty="0" smtClean="0"/>
              <a:t>345)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52083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a:t>
            </a:r>
            <a:r>
              <a:rPr lang="en-US" altLang="en-US" i="1" dirty="0" smtClean="0"/>
              <a:t>345)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34568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a:t>
            </a:r>
            <a:r>
              <a:rPr lang="en-US" altLang="en-US" i="1" dirty="0" smtClean="0"/>
              <a:t>345)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82818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a:t>
            </a:r>
            <a:r>
              <a:rPr lang="en-US" altLang="en-US" i="1" dirty="0" smtClean="0"/>
              <a:t>345)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85277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a:t>
            </a:r>
            <a:r>
              <a:rPr lang="en-US" altLang="en-US" i="1" dirty="0" smtClean="0"/>
              <a:t>345)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96987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a:t>
            </a:r>
            <a:r>
              <a:rPr lang="en-US" altLang="en-US" i="1" dirty="0" smtClean="0"/>
              <a:t>346)</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C text slide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5117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COMMISSIONING</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0" dirty="0">
                <a:solidFill>
                  <a:srgbClr val="C00000"/>
                </a:solidFill>
                <a:latin typeface="Arial" panose="020B0604020202020204" pitchFamily="34" charset="0"/>
                <a:cs typeface="Arial" panose="020B0604020202020204" pitchFamily="34" charset="0"/>
              </a:rPr>
              <a:t>THE GATHERING OF THE PEOPLE OF GOD</a:t>
            </a:r>
            <a:endParaRPr lang="en-US" altLang="en-US" sz="1200" b="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93209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60114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GATHERING OF THE PEOPLE OF GOD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9303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072925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COVENANT</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80469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89450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1471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theme" Target="../theme/theme5.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53435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2659702"/>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a:t>
            </a:r>
            <a:r>
              <a:rPr lang="en-US" b="1" dirty="0" smtClean="0">
                <a:latin typeface="Arial" panose="020B0604020202020204" pitchFamily="34" charset="0"/>
                <a:cs typeface="Arial" panose="020B0604020202020204" pitchFamily="34" charset="0"/>
              </a:rPr>
              <a:t>annual commissioning of pastoral visitors and class leaders</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eaLnBrk="0" fontAlgn="base" hangingPunct="0">
              <a:lnSpc>
                <a:spcPct val="107000"/>
              </a:lnSpc>
              <a:spcBef>
                <a:spcPct val="0"/>
              </a:spcBef>
              <a:spcAft>
                <a:spcPts val="800"/>
              </a:spcAft>
              <a:buFont typeface="Symbol" panose="05050102010706020507" pitchFamily="18" charset="2"/>
              <a:buChar char=""/>
              <a:defRPr/>
            </a:pPr>
            <a:r>
              <a:rPr lang="en-GB" sz="1600" dirty="0" smtClean="0">
                <a:solidFill>
                  <a:prstClr val="black"/>
                </a:solidFill>
                <a:latin typeface="Arial" panose="020B0604020202020204" pitchFamily="34" charset="0"/>
                <a:cs typeface="Arial" panose="020B0604020202020204" pitchFamily="34" charset="0"/>
              </a:rPr>
              <a:t>All </a:t>
            </a:r>
            <a:r>
              <a:rPr lang="en-GB" sz="1600" dirty="0">
                <a:solidFill>
                  <a:prstClr val="black"/>
                </a:solidFill>
                <a:latin typeface="Arial" panose="020B0604020202020204" pitchFamily="34" charset="0"/>
                <a:cs typeface="Arial" panose="020B0604020202020204" pitchFamily="34" charset="0"/>
              </a:rPr>
              <a:t>material </a:t>
            </a:r>
            <a:r>
              <a:rPr lang="en-GB" sz="1600" dirty="0" smtClean="0">
                <a:solidFill>
                  <a:prstClr val="black"/>
                </a:solidFill>
                <a:latin typeface="Arial" panose="020B0604020202020204" pitchFamily="34" charset="0"/>
                <a:cs typeface="Arial" panose="020B0604020202020204" pitchFamily="34" charset="0"/>
              </a:rPr>
              <a:t>is </a:t>
            </a:r>
            <a:r>
              <a:rPr lang="en-GB" sz="1600" dirty="0">
                <a:solidFill>
                  <a:prstClr val="black"/>
                </a:solidFill>
                <a:latin typeface="Arial" panose="020B0604020202020204" pitchFamily="34" charset="0"/>
                <a:cs typeface="Arial" panose="020B0604020202020204" pitchFamily="34" charset="0"/>
              </a:rPr>
              <a:t>© Trustees for Methodist Church Purposes, 1999.</a:t>
            </a: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i="1" dirty="0">
                <a:solidFill>
                  <a:srgbClr val="C00000"/>
                </a:solidFill>
                <a:latin typeface="+mn-lt"/>
              </a:rPr>
              <a:t>Those </a:t>
            </a:r>
            <a:r>
              <a:rPr lang="en-US" sz="2400" dirty="0">
                <a:solidFill>
                  <a:srgbClr val="C00000"/>
                </a:solidFill>
                <a:latin typeface="+mn-lt"/>
              </a:rPr>
              <a:t>to be commissioned </a:t>
            </a:r>
            <a:r>
              <a:rPr lang="en-US" sz="2400" i="1" dirty="0">
                <a:solidFill>
                  <a:srgbClr val="C00000"/>
                </a:solidFill>
                <a:latin typeface="+mn-lt"/>
              </a:rPr>
              <a:t>move </a:t>
            </a:r>
            <a:r>
              <a:rPr lang="en-US" sz="2400" dirty="0">
                <a:solidFill>
                  <a:srgbClr val="C00000"/>
                </a:solidFill>
                <a:latin typeface="+mn-lt"/>
              </a:rPr>
              <a:t>to the front of the church as</a:t>
            </a:r>
            <a:endParaRPr lang="en-GB" sz="2400" dirty="0">
              <a:solidFill>
                <a:srgbClr val="C00000"/>
              </a:solidFill>
              <a:latin typeface="+mn-lt"/>
            </a:endParaRPr>
          </a:p>
          <a:p>
            <a:r>
              <a:rPr lang="en-US" sz="2400" i="1" dirty="0">
                <a:solidFill>
                  <a:srgbClr val="C00000"/>
                </a:solidFill>
                <a:latin typeface="+mn-lt"/>
              </a:rPr>
              <a:t>their names are read</a:t>
            </a:r>
            <a:r>
              <a:rPr lang="en-US" sz="2400" dirty="0">
                <a:solidFill>
                  <a:srgbClr val="C00000"/>
                </a:solidFill>
                <a:latin typeface="+mn-lt"/>
              </a:rPr>
              <a:t>. The minister then says</a:t>
            </a:r>
            <a:r>
              <a:rPr lang="en-US" sz="2400" dirty="0" smtClean="0">
                <a:solidFill>
                  <a:srgbClr val="C00000"/>
                </a:solidFill>
                <a:latin typeface="+mn-lt"/>
              </a:rPr>
              <a:t>:</a:t>
            </a:r>
          </a:p>
          <a:p>
            <a:endParaRPr lang="en-GB" sz="2400" dirty="0">
              <a:solidFill>
                <a:srgbClr val="C00000"/>
              </a:solidFill>
              <a:latin typeface="+mn-lt"/>
            </a:endParaRPr>
          </a:p>
          <a:p>
            <a:r>
              <a:rPr lang="en-US" sz="3600" i="1" dirty="0">
                <a:latin typeface="+mn-lt"/>
              </a:rPr>
              <a:t>Sisters and brothers, </a:t>
            </a:r>
            <a:r>
              <a:rPr lang="en-US" sz="3600" dirty="0">
                <a:latin typeface="+mn-lt"/>
              </a:rPr>
              <a:t>do you believe that you are called </a:t>
            </a:r>
            <a:r>
              <a:rPr lang="en-US" sz="3600" dirty="0" smtClean="0">
                <a:latin typeface="+mn-lt"/>
              </a:rPr>
              <a:t>by God </a:t>
            </a:r>
            <a:r>
              <a:rPr lang="en-US" sz="3600" dirty="0">
                <a:latin typeface="+mn-lt"/>
              </a:rPr>
              <a:t>through the Church to the work of pastoral care?</a:t>
            </a:r>
            <a:endParaRPr lang="en-GB" sz="3600" dirty="0">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I do so believe</a:t>
            </a:r>
            <a:r>
              <a:rPr lang="en-US" sz="3600" dirty="0" smtClean="0">
                <a:latin typeface="+mn-lt"/>
              </a:rPr>
              <a:t>.</a:t>
            </a:r>
          </a:p>
          <a:p>
            <a:endParaRPr lang="en-GB" sz="2800" dirty="0">
              <a:latin typeface="+mn-lt"/>
            </a:endParaRPr>
          </a:p>
          <a:p>
            <a:r>
              <a:rPr lang="en-US" sz="3600" dirty="0">
                <a:latin typeface="+mn-lt"/>
              </a:rPr>
              <a:t>Relying on God’s grace, will you </a:t>
            </a:r>
            <a:r>
              <a:rPr lang="en-US" sz="3600" dirty="0" err="1">
                <a:latin typeface="+mn-lt"/>
              </a:rPr>
              <a:t>endeavour</a:t>
            </a:r>
            <a:r>
              <a:rPr lang="en-US" sz="3600" dirty="0">
                <a:latin typeface="+mn-lt"/>
              </a:rPr>
              <a:t> to fulfil this ministry?</a:t>
            </a:r>
            <a:endParaRPr lang="en-GB" sz="3600" dirty="0">
              <a:latin typeface="+mn-lt"/>
            </a:endParaRPr>
          </a:p>
          <a:p>
            <a:r>
              <a:rPr lang="en-US" sz="2400" dirty="0">
                <a:solidFill>
                  <a:srgbClr val="C00000"/>
                </a:solidFill>
                <a:latin typeface="+mn-lt"/>
              </a:rPr>
              <a:t>Answer: </a:t>
            </a:r>
            <a:r>
              <a:rPr lang="en-US" sz="3600" dirty="0">
                <a:latin typeface="+mn-lt"/>
              </a:rPr>
              <a:t>With God’s help, I will. </a:t>
            </a:r>
            <a:endParaRPr lang="en-US" sz="3600" dirty="0" smtClean="0">
              <a:latin typeface="+mn-lt"/>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The </a:t>
            </a:r>
            <a:r>
              <a:rPr lang="en-US" sz="2400" dirty="0">
                <a:solidFill>
                  <a:srgbClr val="C00000"/>
                </a:solidFill>
                <a:latin typeface="+mn-lt"/>
              </a:rPr>
              <a:t>minister says</a:t>
            </a:r>
            <a:r>
              <a:rPr lang="en-US" sz="2400" dirty="0" smtClean="0">
                <a:solidFill>
                  <a:srgbClr val="C00000"/>
                </a:solidFill>
                <a:latin typeface="+mn-lt"/>
              </a:rPr>
              <a:t>:</a:t>
            </a:r>
          </a:p>
          <a:p>
            <a:endParaRPr lang="en-GB" sz="2400" dirty="0">
              <a:solidFill>
                <a:srgbClr val="C00000"/>
              </a:solidFill>
              <a:latin typeface="+mn-lt"/>
            </a:endParaRPr>
          </a:p>
          <a:p>
            <a:r>
              <a:rPr lang="en-US" sz="3600" dirty="0">
                <a:latin typeface="+mn-lt"/>
              </a:rPr>
              <a:t>Let us pray.</a:t>
            </a:r>
            <a:endParaRPr lang="en-GB" sz="3600" dirty="0">
              <a:latin typeface="+mn-lt"/>
            </a:endParaRPr>
          </a:p>
          <a:p>
            <a:r>
              <a:rPr lang="en-US" sz="3600" dirty="0">
                <a:latin typeface="+mn-lt"/>
              </a:rPr>
              <a:t>We thank you, gracious God,</a:t>
            </a:r>
            <a:endParaRPr lang="en-GB" sz="3600" dirty="0">
              <a:latin typeface="+mn-lt"/>
            </a:endParaRPr>
          </a:p>
          <a:p>
            <a:r>
              <a:rPr lang="en-US" sz="3600" dirty="0">
                <a:latin typeface="+mn-lt"/>
              </a:rPr>
              <a:t>that you have sent Jesus Christ your Son </a:t>
            </a:r>
            <a:endParaRPr lang="en-US" sz="3600" dirty="0" smtClean="0">
              <a:latin typeface="+mn-lt"/>
            </a:endParaRPr>
          </a:p>
          <a:p>
            <a:r>
              <a:rPr lang="en-US" sz="3600" dirty="0" smtClean="0">
                <a:latin typeface="+mn-lt"/>
              </a:rPr>
              <a:t>to </a:t>
            </a:r>
            <a:r>
              <a:rPr lang="en-US" sz="3600" dirty="0">
                <a:latin typeface="+mn-lt"/>
              </a:rPr>
              <a:t>be our Shepherd and </a:t>
            </a:r>
            <a:r>
              <a:rPr lang="en-US" sz="3600" dirty="0" err="1">
                <a:latin typeface="+mn-lt"/>
              </a:rPr>
              <a:t>Saviour</a:t>
            </a:r>
            <a:r>
              <a:rPr lang="en-US" sz="3600" dirty="0">
                <a:latin typeface="+mn-lt"/>
              </a:rPr>
              <a:t>.</a:t>
            </a:r>
            <a:endParaRPr lang="en-GB" sz="3600" dirty="0">
              <a:latin typeface="+mn-lt"/>
            </a:endParaRPr>
          </a:p>
          <a:p>
            <a:r>
              <a:rPr lang="en-US" sz="3600" dirty="0">
                <a:latin typeface="+mn-lt"/>
              </a:rPr>
              <a:t>Give to </a:t>
            </a:r>
            <a:r>
              <a:rPr lang="en-US" sz="3600" i="1" dirty="0">
                <a:latin typeface="+mn-lt"/>
              </a:rPr>
              <a:t>these </a:t>
            </a:r>
            <a:r>
              <a:rPr lang="en-US" sz="3600" dirty="0">
                <a:latin typeface="+mn-lt"/>
              </a:rPr>
              <a:t>your </a:t>
            </a:r>
            <a:r>
              <a:rPr lang="en-US" sz="3600" i="1" dirty="0">
                <a:latin typeface="+mn-lt"/>
              </a:rPr>
              <a:t>servants</a:t>
            </a:r>
            <a:endParaRPr lang="en-GB" sz="3600" dirty="0">
              <a:latin typeface="+mn-lt"/>
            </a:endParaRPr>
          </a:p>
          <a:p>
            <a:r>
              <a:rPr lang="en-US" sz="3600" dirty="0">
                <a:latin typeface="+mn-lt"/>
              </a:rPr>
              <a:t>the power of the Holy Spirit </a:t>
            </a:r>
            <a:endParaRPr lang="en-US" sz="3600" dirty="0" smtClean="0">
              <a:latin typeface="+mn-lt"/>
            </a:endParaRPr>
          </a:p>
          <a:p>
            <a:r>
              <a:rPr lang="en-US" sz="3600" dirty="0" smtClean="0">
                <a:latin typeface="+mn-lt"/>
              </a:rPr>
              <a:t>for </a:t>
            </a:r>
            <a:r>
              <a:rPr lang="en-US" sz="3600" dirty="0">
                <a:latin typeface="+mn-lt"/>
              </a:rPr>
              <a:t>this work and ministry;</a:t>
            </a:r>
            <a:endParaRPr lang="en-GB" sz="3600" dirty="0">
              <a:latin typeface="+mn-lt"/>
            </a:endParaRPr>
          </a:p>
          <a:p>
            <a:r>
              <a:rPr lang="en-US" sz="3600" dirty="0">
                <a:latin typeface="+mn-lt"/>
              </a:rPr>
              <a:t>through Jesus Christ our Lord. </a:t>
            </a:r>
            <a:r>
              <a:rPr lang="en-US" sz="3600" b="1" dirty="0">
                <a:latin typeface="+mn-lt"/>
              </a:rPr>
              <a:t>Amen</a:t>
            </a:r>
            <a:r>
              <a:rPr lang="en-US" sz="3600" dirty="0">
                <a:latin typeface="+mn-lt"/>
              </a:rPr>
              <a:t>.</a:t>
            </a:r>
            <a:endParaRPr lang="en-GB" sz="3600" dirty="0">
              <a:latin typeface="+mn-lt"/>
            </a:endParaRPr>
          </a:p>
        </p:txBody>
      </p:sp>
    </p:spTree>
    <p:extLst>
      <p:ext uri="{BB962C8B-B14F-4D97-AF65-F5344CB8AC3E}">
        <p14:creationId xmlns:p14="http://schemas.microsoft.com/office/powerpoint/2010/main" val="106466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people stand. The minister says to them</a:t>
            </a:r>
            <a:r>
              <a:rPr lang="en-US" sz="2400" dirty="0" smtClean="0">
                <a:solidFill>
                  <a:srgbClr val="C00000"/>
                </a:solidFill>
                <a:latin typeface="+mn-lt"/>
              </a:rPr>
              <a:t>:</a:t>
            </a:r>
          </a:p>
          <a:p>
            <a:pPr lvl="0"/>
            <a:endParaRPr lang="en-GB" sz="2400" dirty="0">
              <a:solidFill>
                <a:srgbClr val="C00000"/>
              </a:solidFill>
              <a:latin typeface="+mn-lt"/>
            </a:endParaRPr>
          </a:p>
          <a:p>
            <a:r>
              <a:rPr lang="en-US" sz="3600" dirty="0">
                <a:latin typeface="+mn-lt"/>
              </a:rPr>
              <a:t>Members of the Body of Christ, will you encourage </a:t>
            </a:r>
            <a:r>
              <a:rPr lang="en-US" sz="3600" i="1" dirty="0">
                <a:latin typeface="+mn-lt"/>
              </a:rPr>
              <a:t>these Pastoral Visitors and Class Leaders in their </a:t>
            </a:r>
            <a:r>
              <a:rPr lang="en-US" sz="3600" dirty="0">
                <a:latin typeface="+mn-lt"/>
              </a:rPr>
              <a:t>ministry and support </a:t>
            </a:r>
            <a:r>
              <a:rPr lang="en-US" sz="3600" i="1" dirty="0">
                <a:latin typeface="+mn-lt"/>
              </a:rPr>
              <a:t>them </a:t>
            </a:r>
            <a:r>
              <a:rPr lang="en-US" sz="3600" dirty="0">
                <a:latin typeface="+mn-lt"/>
              </a:rPr>
              <a:t>with your prayers</a:t>
            </a:r>
            <a:r>
              <a:rPr lang="en-US" sz="3600" dirty="0" smtClean="0">
                <a:latin typeface="+mn-lt"/>
              </a:rPr>
              <a:t>?</a:t>
            </a:r>
          </a:p>
          <a:p>
            <a:endParaRPr lang="en-GB" sz="3600" dirty="0">
              <a:latin typeface="+mn-lt"/>
            </a:endParaRPr>
          </a:p>
          <a:p>
            <a:r>
              <a:rPr lang="en-US" sz="3600" b="1" dirty="0">
                <a:latin typeface="+mn-lt"/>
              </a:rPr>
              <a:t>With God’s help, we will</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minister gives the hand of fellowship to each Pastoral Visitor and Class Leader</a:t>
            </a:r>
            <a:r>
              <a:rPr lang="en-US" sz="2400" dirty="0" smtClean="0">
                <a:solidFill>
                  <a:srgbClr val="C00000"/>
                </a:solidFill>
                <a:latin typeface="+mn-lt"/>
              </a:rPr>
              <a:t>.</a:t>
            </a:r>
          </a:p>
          <a:p>
            <a:pPr lvl="0"/>
            <a:endParaRPr lang="en-GB" sz="2400" dirty="0">
              <a:solidFill>
                <a:srgbClr val="C00000"/>
              </a:solidFill>
              <a:latin typeface="+mn-lt"/>
            </a:endParaRPr>
          </a:p>
          <a:p>
            <a:pPr lvl="0"/>
            <a:r>
              <a:rPr lang="en-US" sz="2400" dirty="0">
                <a:solidFill>
                  <a:srgbClr val="C00000"/>
                </a:solidFill>
                <a:latin typeface="+mn-lt"/>
              </a:rPr>
              <a:t>The minister may give to the </a:t>
            </a:r>
            <a:r>
              <a:rPr lang="en-US" sz="2400" i="1" dirty="0">
                <a:solidFill>
                  <a:srgbClr val="C00000"/>
                </a:solidFill>
                <a:latin typeface="+mn-lt"/>
              </a:rPr>
              <a:t>Pastoral Visitors </a:t>
            </a:r>
            <a:r>
              <a:rPr lang="en-US" sz="2400" dirty="0">
                <a:solidFill>
                  <a:srgbClr val="C00000"/>
                </a:solidFill>
                <a:latin typeface="+mn-lt"/>
              </a:rPr>
              <a:t>and </a:t>
            </a:r>
            <a:r>
              <a:rPr lang="en-US" sz="2400" i="1" dirty="0">
                <a:solidFill>
                  <a:srgbClr val="C00000"/>
                </a:solidFill>
                <a:latin typeface="+mn-lt"/>
              </a:rPr>
              <a:t>Class Leaders </a:t>
            </a:r>
            <a:r>
              <a:rPr lang="en-US" sz="2400" dirty="0">
                <a:solidFill>
                  <a:srgbClr val="C00000"/>
                </a:solidFill>
                <a:latin typeface="+mn-lt"/>
              </a:rPr>
              <a:t>the tickets of membership for those in their care</a:t>
            </a:r>
            <a:r>
              <a:rPr lang="en-US" sz="2400" dirty="0" smtClean="0">
                <a:solidFill>
                  <a:srgbClr val="C00000"/>
                </a:solidFill>
                <a:latin typeface="+mn-lt"/>
              </a:rPr>
              <a:t>.</a:t>
            </a:r>
            <a:endParaRPr lang="en-GB" sz="2400" dirty="0">
              <a:solidFill>
                <a:srgbClr val="C00000"/>
              </a:solidFill>
              <a:latin typeface="+mn-lt"/>
            </a:endParaRPr>
          </a:p>
        </p:txBody>
      </p:sp>
    </p:spTree>
    <p:extLst>
      <p:ext uri="{BB962C8B-B14F-4D97-AF65-F5344CB8AC3E}">
        <p14:creationId xmlns:p14="http://schemas.microsoft.com/office/powerpoint/2010/main" val="1899643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sz="4400" dirty="0"/>
              <a:t/>
            </a:r>
            <a:br>
              <a:rPr lang="en-GB" sz="4400" dirty="0"/>
            </a:br>
            <a:r>
              <a:rPr lang="en-US" sz="4400" dirty="0"/>
              <a:t/>
            </a:r>
            <a:br>
              <a:rPr lang="en-US" sz="4400" dirty="0"/>
            </a:br>
            <a:r>
              <a:rPr lang="en-US" sz="4400" b="1" dirty="0"/>
              <a:t>THE ANNUAL COMMISSIONING OF PASTORAL VISITORS AND CLASS LEADERS</a:t>
            </a:r>
            <a:endParaRPr lang="en-GB" sz="4400" b="1" dirty="0"/>
          </a:p>
        </p:txBody>
      </p:sp>
    </p:spTree>
    <p:extLst>
      <p:ext uri="{BB962C8B-B14F-4D97-AF65-F5344CB8AC3E}">
        <p14:creationId xmlns:p14="http://schemas.microsoft.com/office/powerpoint/2010/main" val="2088768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sz="4400" dirty="0"/>
              <a:t/>
            </a:r>
            <a:br>
              <a:rPr lang="en-GB" sz="4400" dirty="0"/>
            </a:br>
            <a:r>
              <a:rPr lang="en-US" sz="4400" dirty="0"/>
              <a:t/>
            </a:r>
            <a:br>
              <a:rPr lang="en-US" sz="4400" dirty="0"/>
            </a:br>
            <a:r>
              <a:rPr lang="en-US" sz="4400" b="1" dirty="0"/>
              <a:t>THE ANNUAL COMMISSIONING OF PASTORAL VISITORS AND CLASS LEADERS</a:t>
            </a:r>
            <a:endParaRPr lang="en-GB" sz="4400" b="1" dirty="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Merciful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you renew the strength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of all who wait upon you.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Fill </a:t>
            </a:r>
            <a:r>
              <a:rPr lang="en-US" sz="3600" dirty="0">
                <a:latin typeface="Arial" panose="020B0604020202020204" pitchFamily="34" charset="0"/>
                <a:cs typeface="Arial" panose="020B0604020202020204" pitchFamily="34" charset="0"/>
              </a:rPr>
              <a:t>us with your Holy Spirit,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that</a:t>
            </a:r>
            <a:r>
              <a:rPr lang="en-US" sz="3600" dirty="0">
                <a:latin typeface="Arial" panose="020B0604020202020204" pitchFamily="34" charset="0"/>
                <a:cs typeface="Arial" panose="020B0604020202020204" pitchFamily="34" charset="0"/>
              </a:rPr>
              <a:t>, in serving others,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may always be true to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our </a:t>
            </a:r>
            <a:r>
              <a:rPr lang="en-US" sz="3600" dirty="0">
                <a:latin typeface="Arial" panose="020B0604020202020204" pitchFamily="34" charset="0"/>
                <a:cs typeface="Arial" panose="020B0604020202020204" pitchFamily="34" charset="0"/>
              </a:rPr>
              <a:t>Lord and our Redeemer,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who lives and reigns with you and the Holy Spirit, one God, now and for ever.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Arial" panose="020B0604020202020204" pitchFamily="34" charset="0"/>
                <a:cs typeface="Arial" panose="020B0604020202020204" pitchFamily="34" charset="0"/>
              </a:rPr>
              <a:t>The minister says</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Today we commission </a:t>
            </a:r>
            <a:r>
              <a:rPr lang="en-US" sz="3600" i="1" dirty="0">
                <a:latin typeface="Arial" panose="020B0604020202020204" pitchFamily="34" charset="0"/>
                <a:cs typeface="Arial" panose="020B0604020202020204" pitchFamily="34" charset="0"/>
              </a:rPr>
              <a:t>those </a:t>
            </a:r>
            <a:r>
              <a:rPr lang="en-US" sz="3600" dirty="0">
                <a:latin typeface="Arial" panose="020B0604020202020204" pitchFamily="34" charset="0"/>
                <a:cs typeface="Arial" panose="020B0604020202020204" pitchFamily="34" charset="0"/>
              </a:rPr>
              <a:t>who </a:t>
            </a:r>
            <a:r>
              <a:rPr lang="en-US" sz="3600" i="1" dirty="0">
                <a:latin typeface="Arial" panose="020B0604020202020204" pitchFamily="34" charset="0"/>
                <a:cs typeface="Arial" panose="020B0604020202020204" pitchFamily="34" charset="0"/>
              </a:rPr>
              <a:t>offer themselves </a:t>
            </a:r>
            <a:r>
              <a:rPr lang="en-US" sz="3600" dirty="0">
                <a:latin typeface="Arial" panose="020B0604020202020204" pitchFamily="34" charset="0"/>
                <a:cs typeface="Arial" panose="020B0604020202020204" pitchFamily="34" charset="0"/>
              </a:rPr>
              <a:t>for service as </a:t>
            </a:r>
            <a:r>
              <a:rPr lang="en-US" sz="3600" i="1" dirty="0">
                <a:latin typeface="Arial" panose="020B0604020202020204" pitchFamily="34" charset="0"/>
                <a:cs typeface="Arial" panose="020B0604020202020204" pitchFamily="34" charset="0"/>
              </a:rPr>
              <a:t>Pastoral Visitors and Class Leaders </a:t>
            </a:r>
            <a:r>
              <a:rPr lang="en-US" sz="3600" dirty="0">
                <a:latin typeface="Arial" panose="020B0604020202020204" pitchFamily="34" charset="0"/>
                <a:cs typeface="Arial" panose="020B0604020202020204" pitchFamily="34" charset="0"/>
              </a:rPr>
              <a:t>in the Methodist Church</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78206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are the Body of Christ</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each of us is a member of it</a:t>
            </a:r>
            <a:r>
              <a:rPr lang="en-US" sz="3600" b="1"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There is one ministry of Christ</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in this ministry we all share</a:t>
            </a:r>
            <a:r>
              <a:rPr lang="en-US" sz="3600" b="1"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There are different ways of serving God</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it is the same Lord whom we serve</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59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940543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It </a:t>
            </a:r>
            <a:r>
              <a:rPr lang="en-US" sz="3600" dirty="0">
                <a:latin typeface="Arial" panose="020B0604020202020204" pitchFamily="34" charset="0"/>
                <a:cs typeface="Arial" panose="020B0604020202020204" pitchFamily="34" charset="0"/>
              </a:rPr>
              <a:t>is the tradition of the Methodist Church that within our community we offer pastoral care to one another. In order that this ministry may be fulfilled, the Church appoints Pastoral Visitors and Class Leaders</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025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9" y="480436"/>
            <a:ext cx="93702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It </a:t>
            </a:r>
            <a:r>
              <a:rPr lang="en-US" sz="3600" dirty="0">
                <a:latin typeface="Arial" panose="020B0604020202020204" pitchFamily="34" charset="0"/>
                <a:cs typeface="Arial" panose="020B0604020202020204" pitchFamily="34" charset="0"/>
              </a:rPr>
              <a:t>is their privilege and responsibility, in the name of Christ and on behalf of the whole Church:</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to </a:t>
            </a:r>
            <a:r>
              <a:rPr lang="en-US" sz="3600" dirty="0">
                <a:latin typeface="Arial" panose="020B0604020202020204" pitchFamily="34" charset="0"/>
                <a:cs typeface="Arial" panose="020B0604020202020204" pitchFamily="34" charset="0"/>
              </a:rPr>
              <a:t>pray regularly for those in their care;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to </a:t>
            </a:r>
            <a:r>
              <a:rPr lang="en-US" sz="3600" dirty="0">
                <a:latin typeface="Arial" panose="020B0604020202020204" pitchFamily="34" charset="0"/>
                <a:cs typeface="Arial" panose="020B0604020202020204" pitchFamily="34" charset="0"/>
              </a:rPr>
              <a:t>share in their joys;</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and </a:t>
            </a:r>
            <a:r>
              <a:rPr lang="en-US" sz="3600" dirty="0">
                <a:latin typeface="Arial" panose="020B0604020202020204" pitchFamily="34" charset="0"/>
                <a:cs typeface="Arial" panose="020B0604020202020204" pitchFamily="34" charset="0"/>
              </a:rPr>
              <a:t>to give comfort and support in time </a:t>
            </a:r>
            <a:r>
              <a:rPr lang="en-US" sz="3600" dirty="0" smtClean="0">
                <a:latin typeface="Arial" panose="020B0604020202020204" pitchFamily="34" charset="0"/>
                <a:cs typeface="Arial" panose="020B0604020202020204" pitchFamily="34" charset="0"/>
              </a:rPr>
              <a:t>	of sorrow </a:t>
            </a:r>
            <a:r>
              <a:rPr lang="en-US" sz="3600" dirty="0">
                <a:latin typeface="Arial" panose="020B0604020202020204" pitchFamily="34" charset="0"/>
                <a:cs typeface="Arial" panose="020B0604020202020204" pitchFamily="34" charset="0"/>
              </a:rPr>
              <a:t>and need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134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976884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all these things, they will seek for themselves and for those in their care a deepening experience of God’s grace in Christ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Without God’s help no one can exercise this ministry; but the Holy Spirit has been given to us, and is our Helper and Counsellor.</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946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a:t>
            </a:r>
            <a:r>
              <a:rPr lang="en-GB" altLang="en-US" b="1" dirty="0" smtClean="0"/>
              <a:t>COMMISSIONING</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TotalTime>
  <Words>976</Words>
  <Application>Microsoft Office PowerPoint</Application>
  <PresentationFormat>Widescreen</PresentationFormat>
  <Paragraphs>107</Paragraphs>
  <Slides>14</Slides>
  <Notes>14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14</vt:i4>
      </vt:variant>
    </vt:vector>
  </HeadingPairs>
  <TitlesOfParts>
    <vt:vector size="25"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  THE ANNUAL COMMISSIONING OF PASTORAL VISITORS AND CLASS LEADERS</vt:lpstr>
      <vt:lpstr>PowerPoint Presentation</vt:lpstr>
      <vt:lpstr>PowerPoint Presentation</vt:lpstr>
      <vt:lpstr>PowerPoint Presentation</vt:lpstr>
      <vt:lpstr>PowerPoint Presentation</vt:lpstr>
      <vt:lpstr>PowerPoint Presentation</vt:lpstr>
      <vt:lpstr>PowerPoint Presentation</vt:lpstr>
      <vt:lpstr>THE COMMISSIONING</vt:lpstr>
      <vt:lpstr>PowerPoint Presentation</vt:lpstr>
      <vt:lpstr>PowerPoint Presentation</vt:lpstr>
      <vt:lpstr>PowerPoint Presentation</vt:lpstr>
      <vt:lpstr>PowerPoint Presentation</vt:lpstr>
      <vt:lpstr>  THE ANNUAL COMMISSIONING OF PASTORAL VISITORS AND CLASS LEADERS</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47</cp:revision>
  <dcterms:created xsi:type="dcterms:W3CDTF">2022-11-15T14:42:56Z</dcterms:created>
  <dcterms:modified xsi:type="dcterms:W3CDTF">2023-08-31T15:04:08Z</dcterms:modified>
</cp:coreProperties>
</file>