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 id="2147483667" r:id="rId6"/>
  </p:sldMasterIdLst>
  <p:notesMasterIdLst>
    <p:notesMasterId r:id="rId34"/>
  </p:notesMasterIdLst>
  <p:sldIdLst>
    <p:sldId id="271" r:id="rId7"/>
    <p:sldId id="311" r:id="rId8"/>
    <p:sldId id="310" r:id="rId9"/>
    <p:sldId id="312" r:id="rId10"/>
    <p:sldId id="300"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302" r:id="rId25"/>
    <p:sldId id="303" r:id="rId26"/>
    <p:sldId id="304" r:id="rId27"/>
    <p:sldId id="305" r:id="rId28"/>
    <p:sldId id="306" r:id="rId29"/>
    <p:sldId id="307" r:id="rId30"/>
    <p:sldId id="308" r:id="rId31"/>
    <p:sldId id="309" r:id="rId32"/>
    <p:sldId id="313" r:id="rId3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36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C6C5"/>
    <a:srgbClr val="005657"/>
    <a:srgbClr val="F9CB70"/>
    <a:srgbClr val="CF0C2C"/>
    <a:srgbClr val="F1AC41"/>
    <a:srgbClr val="E15C5E"/>
    <a:srgbClr val="7CC7C6"/>
    <a:srgbClr val="CF0D2D"/>
    <a:srgbClr val="98BAD4"/>
    <a:srgbClr val="F9C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A1E42-9777-3E61-1BBA-2AEB7652D052}" v="1" dt="2023-09-08T09:21:46.859"/>
    <p1510:client id="{32384AA9-75C8-456C-B439-F7685BCC0F17}" v="12" dt="2023-04-21T10:26:24.118"/>
    <p1510:client id="{3C3BFDEC-EFAF-0625-C39E-92077ABB1707}" v="18" dt="2023-05-11T15:18:08.106"/>
    <p1510:client id="{6D17875B-1C71-0C47-7070-B1DE33F2EE62}" v="44" dt="2023-04-21T13:29:05.125"/>
    <p1510:client id="{85E7CB48-24C9-AF4C-0C5B-B127A7C1B99E}" v="65" dt="2023-05-25T16:28:15.060"/>
    <p1510:client id="{CB62A7FC-7410-7581-1C79-43FE29AC4857}" v="52" dt="2023-05-26T15:25:07.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073" autoAdjust="0"/>
  </p:normalViewPr>
  <p:slideViewPr>
    <p:cSldViewPr snapToGrid="0">
      <p:cViewPr varScale="1">
        <p:scale>
          <a:sx n="61" d="100"/>
          <a:sy n="61" d="100"/>
        </p:scale>
        <p:origin x="2478" y="72"/>
      </p:cViewPr>
      <p:guideLst>
        <p:guide orient="horz" pos="2160"/>
        <p:guide pos="3840"/>
        <p:guide orient="horz" pos="361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ABE87-3A8E-4D2F-8B2E-882DDA4E5279}" type="datetimeFigureOut">
              <a:t>11/16/2023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6739FF-E568-483E-9195-C17330BC15F9}" type="slidenum">
              <a:t>‹#›</a:t>
            </a:fld>
            <a:endParaRPr lang="en-GB"/>
          </a:p>
        </p:txBody>
      </p:sp>
    </p:spTree>
    <p:extLst>
      <p:ext uri="{BB962C8B-B14F-4D97-AF65-F5344CB8AC3E}">
        <p14:creationId xmlns:p14="http://schemas.microsoft.com/office/powerpoint/2010/main" val="350006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thodist.org.uk/our-faith/worship/singing-the-faith-plus/hymns/beyond-these-walls-of-worship-stf-54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loves you. Unconditionally. No strings attached. </a:t>
            </a:r>
          </a:p>
          <a:p>
            <a:endParaRPr lang="en-US" dirty="0"/>
          </a:p>
          <a:p>
            <a:r>
              <a:rPr lang="en-US" dirty="0"/>
              <a:t>In response to this gift, there are twelve things that we do individually and together as we grow as followers of Jesus, which help us to worship God, serve others, be evangelistic, and learn and care together. </a:t>
            </a:r>
          </a:p>
          <a:p>
            <a:r>
              <a:rPr lang="en-US" dirty="0"/>
              <a:t>None of this makes God love you any more - but they may help you </a:t>
            </a:r>
            <a:r>
              <a:rPr lang="en-US" dirty="0" err="1"/>
              <a:t>realise</a:t>
            </a:r>
            <a:r>
              <a:rPr lang="en-US" dirty="0"/>
              <a:t> how deeply you are loved by God.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26739FF-E568-483E-9195-C17330BC15F9}" type="slidenum">
              <a:t>2</a:t>
            </a:fld>
            <a:endParaRPr lang="en-GB"/>
          </a:p>
        </p:txBody>
      </p:sp>
    </p:spTree>
    <p:extLst>
      <p:ext uri="{BB962C8B-B14F-4D97-AF65-F5344CB8AC3E}">
        <p14:creationId xmlns:p14="http://schemas.microsoft.com/office/powerpoint/2010/main" val="515890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challenge injustice</a:t>
            </a:r>
          </a:p>
          <a:p>
            <a:endParaRPr lang="en-US" dirty="0">
              <a:cs typeface="Calibri"/>
            </a:endParaRPr>
          </a:p>
          <a:p>
            <a:pPr algn="l"/>
            <a:r>
              <a:rPr lang="en-GB" b="0" i="0" dirty="0">
                <a:solidFill>
                  <a:srgbClr val="222222"/>
                </a:solidFill>
                <a:effectLst/>
                <a:latin typeface="Roboto" panose="02000000000000000000" pitchFamily="2" charset="0"/>
              </a:rPr>
              <a:t>God is a liberator. God always takes the side of people experiencing poverty and injustice and we are called to do the same.</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We long for God’s justice in the world. Around the globe and in their own local communities, Methodists are working for justice through responding to needs and campaigning for change. </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Challenging injustice is never easy – it is rare for a challenge to be welcome. This can be something you do as an individual, but it can be better to work together as a small group or a congregation. </a:t>
            </a:r>
          </a:p>
        </p:txBody>
      </p:sp>
      <p:sp>
        <p:nvSpPr>
          <p:cNvPr id="4" name="Slide Number Placeholder 3"/>
          <p:cNvSpPr>
            <a:spLocks noGrp="1"/>
          </p:cNvSpPr>
          <p:nvPr>
            <p:ph type="sldNum" sz="quarter" idx="5"/>
          </p:nvPr>
        </p:nvSpPr>
        <p:spPr/>
        <p:txBody>
          <a:bodyPr/>
          <a:lstStyle/>
          <a:p>
            <a:fld id="{926739FF-E568-483E-9195-C17330BC15F9}" type="slidenum">
              <a:rPr lang="en-GB"/>
              <a:t>11</a:t>
            </a:fld>
            <a:endParaRPr lang="en-GB"/>
          </a:p>
        </p:txBody>
      </p:sp>
    </p:spTree>
    <p:extLst>
      <p:ext uri="{BB962C8B-B14F-4D97-AF65-F5344CB8AC3E}">
        <p14:creationId xmlns:p14="http://schemas.microsoft.com/office/powerpoint/2010/main" val="1101306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tell of the love of God</a:t>
            </a:r>
          </a:p>
          <a:p>
            <a:endParaRPr lang="en-US" dirty="0">
              <a:cs typeface="Calibri"/>
            </a:endParaRPr>
          </a:p>
          <a:p>
            <a:pPr algn="l"/>
            <a:r>
              <a:rPr lang="en-GB" b="0" i="0" dirty="0">
                <a:solidFill>
                  <a:srgbClr val="222222"/>
                </a:solidFill>
                <a:effectLst/>
                <a:latin typeface="Roboto" panose="02000000000000000000" pitchFamily="2" charset="0"/>
              </a:rPr>
              <a:t>Your story matters.</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It's natural to want to pass on good news – a new baby or grandchild, a new job, passing an exam, getting on a team. Evangelism is about passing on the good news of Jesus’ love for you, and it flows out of our excitement about what we have discovered.</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You've got a story to share about how God's love has affected you, a story that might make all the difference to another person.</a:t>
            </a:r>
          </a:p>
        </p:txBody>
      </p:sp>
      <p:sp>
        <p:nvSpPr>
          <p:cNvPr id="4" name="Slide Number Placeholder 3"/>
          <p:cNvSpPr>
            <a:spLocks noGrp="1"/>
          </p:cNvSpPr>
          <p:nvPr>
            <p:ph type="sldNum" sz="quarter" idx="5"/>
          </p:nvPr>
        </p:nvSpPr>
        <p:spPr/>
        <p:txBody>
          <a:bodyPr/>
          <a:lstStyle/>
          <a:p>
            <a:fld id="{926739FF-E568-483E-9195-C17330BC15F9}" type="slidenum">
              <a:rPr lang="en-GB"/>
              <a:t>12</a:t>
            </a:fld>
            <a:endParaRPr lang="en-GB"/>
          </a:p>
        </p:txBody>
      </p:sp>
    </p:spTree>
    <p:extLst>
      <p:ext uri="{BB962C8B-B14F-4D97-AF65-F5344CB8AC3E}">
        <p14:creationId xmlns:p14="http://schemas.microsoft.com/office/powerpoint/2010/main" val="2144957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live in a way that draws people to Jesus</a:t>
            </a:r>
          </a:p>
          <a:p>
            <a:endParaRPr lang="en-US" dirty="0">
              <a:cs typeface="Calibri"/>
            </a:endParaRPr>
          </a:p>
          <a:p>
            <a:pPr algn="l"/>
            <a:r>
              <a:rPr lang="en-GB" b="0" i="0" dirty="0">
                <a:solidFill>
                  <a:srgbClr val="222222"/>
                </a:solidFill>
                <a:effectLst/>
                <a:latin typeface="Roboto" panose="02000000000000000000" pitchFamily="2" charset="0"/>
              </a:rPr>
              <a:t>You be you.</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We are formed by the people and culture around us. But we are all also made in God's image, so let that shine out.</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You have great power to influence and affect other people by the way you live your life.</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The best way is to live authentically as a whole self; the self who God made you to be. In this way we worship God in our day-to-day lives at work, at home, and </a:t>
            </a:r>
            <a:r>
              <a:rPr lang="en-GB" b="0" i="0" u="none" strike="noStrike" dirty="0">
                <a:solidFill>
                  <a:srgbClr val="CE0E2D"/>
                </a:solidFill>
                <a:effectLst/>
                <a:latin typeface="Roboto" panose="02000000000000000000" pitchFamily="2" charset="0"/>
              </a:rPr>
              <a:t>out and about.</a:t>
            </a:r>
            <a:endParaRPr lang="en-GB" b="0" i="0" dirty="0">
              <a:solidFill>
                <a:srgbClr val="222222"/>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926739FF-E568-483E-9195-C17330BC15F9}" type="slidenum">
              <a:rPr lang="en-GB"/>
              <a:t>13</a:t>
            </a:fld>
            <a:endParaRPr lang="en-GB"/>
          </a:p>
        </p:txBody>
      </p:sp>
    </p:spTree>
    <p:extLst>
      <p:ext uri="{BB962C8B-B14F-4D97-AF65-F5344CB8AC3E}">
        <p14:creationId xmlns:p14="http://schemas.microsoft.com/office/powerpoint/2010/main" val="235533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share our faith</a:t>
            </a:r>
          </a:p>
          <a:p>
            <a:endParaRPr lang="en-US" dirty="0">
              <a:cs typeface="Calibri"/>
            </a:endParaRPr>
          </a:p>
          <a:p>
            <a:pPr algn="l"/>
            <a:r>
              <a:rPr lang="en-GB" b="0" i="0" dirty="0">
                <a:solidFill>
                  <a:srgbClr val="222222"/>
                </a:solidFill>
                <a:effectLst/>
                <a:latin typeface="Roboto" panose="02000000000000000000" pitchFamily="2" charset="0"/>
              </a:rPr>
              <a:t>You get to partner with God.</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God involves us in the task of bringing love and restoration.</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There are lots of ways to share your faith. Sometimes it's fun to join with other people and put on a community event that has a presentation of the good news and space for conversation. Or you can be creative, using crafts to let people know that God loves them.</a:t>
            </a:r>
          </a:p>
        </p:txBody>
      </p:sp>
      <p:sp>
        <p:nvSpPr>
          <p:cNvPr id="4" name="Slide Number Placeholder 3"/>
          <p:cNvSpPr>
            <a:spLocks noGrp="1"/>
          </p:cNvSpPr>
          <p:nvPr>
            <p:ph type="sldNum" sz="quarter" idx="5"/>
          </p:nvPr>
        </p:nvSpPr>
        <p:spPr/>
        <p:txBody>
          <a:bodyPr/>
          <a:lstStyle/>
          <a:p>
            <a:fld id="{926739FF-E568-483E-9195-C17330BC15F9}" type="slidenum">
              <a:rPr lang="en-GB"/>
              <a:t>14</a:t>
            </a:fld>
            <a:endParaRPr lang="en-GB"/>
          </a:p>
        </p:txBody>
      </p:sp>
    </p:spTree>
    <p:extLst>
      <p:ext uri="{BB962C8B-B14F-4D97-AF65-F5344CB8AC3E}">
        <p14:creationId xmlns:p14="http://schemas.microsoft.com/office/powerpoint/2010/main" val="3721505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err="1"/>
              <a:t>practise</a:t>
            </a:r>
            <a:r>
              <a:rPr lang="en-US" dirty="0"/>
              <a:t> hospitality and generosity</a:t>
            </a:r>
          </a:p>
          <a:p>
            <a:endParaRPr lang="en-US" dirty="0">
              <a:cs typeface="Calibri"/>
            </a:endParaRPr>
          </a:p>
          <a:p>
            <a:pPr algn="l"/>
            <a:r>
              <a:rPr lang="en-GB" b="0" i="0" dirty="0">
                <a:solidFill>
                  <a:srgbClr val="222222"/>
                </a:solidFill>
                <a:effectLst/>
                <a:latin typeface="Roboto" panose="02000000000000000000" pitchFamily="2" charset="0"/>
              </a:rPr>
              <a:t>God always gives a warm welcome. We meet God in relationship with people. It's good to be open-hearted and open-minded, generous and hospitable.</a:t>
            </a:r>
          </a:p>
          <a:p>
            <a:pPr algn="l"/>
            <a:endParaRPr lang="en-GB" b="1" i="0" dirty="0">
              <a:solidFill>
                <a:srgbClr val="222222"/>
              </a:solidFill>
              <a:effectLst/>
              <a:latin typeface="Roboto" panose="02000000000000000000" pitchFamily="2" charset="0"/>
            </a:endParaRPr>
          </a:p>
          <a:p>
            <a:pPr algn="l"/>
            <a:r>
              <a:rPr lang="en-GB" b="1" i="0" dirty="0">
                <a:solidFill>
                  <a:srgbClr val="222222"/>
                </a:solidFill>
                <a:effectLst/>
                <a:latin typeface="Roboto" panose="02000000000000000000" pitchFamily="2" charset="0"/>
              </a:rPr>
              <a:t>Hospitality</a:t>
            </a:r>
            <a:r>
              <a:rPr lang="en-GB" b="0" i="0" dirty="0">
                <a:solidFill>
                  <a:srgbClr val="222222"/>
                </a:solidFill>
                <a:effectLst/>
                <a:latin typeface="Roboto" panose="02000000000000000000" pitchFamily="2" charset="0"/>
              </a:rPr>
              <a:t> is an attitude of openness to others, to learning about them and from them, to widening our understanding and perhaps being changed by the encounter. It’s not always us being hospitable to someone else – it’s a blessing to receive hospitality too.</a:t>
            </a:r>
          </a:p>
          <a:p>
            <a:pPr algn="l"/>
            <a:endParaRPr lang="en-GB" b="1" i="0" dirty="0">
              <a:solidFill>
                <a:srgbClr val="222222"/>
              </a:solidFill>
              <a:effectLst/>
              <a:latin typeface="Roboto" panose="02000000000000000000" pitchFamily="2" charset="0"/>
            </a:endParaRPr>
          </a:p>
          <a:p>
            <a:pPr algn="l"/>
            <a:r>
              <a:rPr lang="en-GB" b="1" i="0" dirty="0">
                <a:solidFill>
                  <a:srgbClr val="222222"/>
                </a:solidFill>
                <a:effectLst/>
                <a:latin typeface="Roboto" panose="02000000000000000000" pitchFamily="2" charset="0"/>
              </a:rPr>
              <a:t>Generosity</a:t>
            </a:r>
            <a:r>
              <a:rPr lang="en-GB" b="0" i="0" dirty="0">
                <a:solidFill>
                  <a:srgbClr val="222222"/>
                </a:solidFill>
                <a:effectLst/>
                <a:latin typeface="Roboto" panose="02000000000000000000" pitchFamily="2" charset="0"/>
              </a:rPr>
              <a:t> is also a basic Christian practice. As we have freely received, so we are to give freely. Though this may involve sacrifice, it is rarely right to give in such a way that we are unable to care for ourselves and our dependents.</a:t>
            </a:r>
          </a:p>
          <a:p>
            <a:pPr algn="l"/>
            <a:r>
              <a:rPr lang="en-GB" b="0" i="0" dirty="0">
                <a:solidFill>
                  <a:srgbClr val="222222"/>
                </a:solidFill>
                <a:effectLst/>
                <a:latin typeface="Roboto" panose="02000000000000000000" pitchFamily="2" charset="0"/>
              </a:rPr>
              <a:t>It’s important to be open to receiving hospitality and generosity from others because, if we only give, we place ourselves in positions of power over others. God is present with and in all people, in all circumstances, and waits to be discovered. </a:t>
            </a:r>
          </a:p>
          <a:p>
            <a:pPr algn="l"/>
            <a:r>
              <a:rPr lang="en-GB" b="0" i="0" dirty="0">
                <a:solidFill>
                  <a:srgbClr val="222222"/>
                </a:solidFill>
                <a:effectLst/>
                <a:latin typeface="Roboto" panose="02000000000000000000" pitchFamily="2" charset="0"/>
              </a:rPr>
              <a:t>Our task is to listen, recognise and be transformed by God at the margins.</a:t>
            </a:r>
          </a:p>
        </p:txBody>
      </p:sp>
      <p:sp>
        <p:nvSpPr>
          <p:cNvPr id="4" name="Slide Number Placeholder 3"/>
          <p:cNvSpPr>
            <a:spLocks noGrp="1"/>
          </p:cNvSpPr>
          <p:nvPr>
            <p:ph type="sldNum" sz="quarter" idx="5"/>
          </p:nvPr>
        </p:nvSpPr>
        <p:spPr/>
        <p:txBody>
          <a:bodyPr/>
          <a:lstStyle/>
          <a:p>
            <a:fld id="{926739FF-E568-483E-9195-C17330BC15F9}" type="slidenum">
              <a:rPr lang="en-GB"/>
              <a:t>15</a:t>
            </a:fld>
            <a:endParaRPr lang="en-GB"/>
          </a:p>
        </p:txBody>
      </p:sp>
    </p:spTree>
    <p:extLst>
      <p:ext uri="{BB962C8B-B14F-4D97-AF65-F5344CB8AC3E}">
        <p14:creationId xmlns:p14="http://schemas.microsoft.com/office/powerpoint/2010/main" val="2410290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learn more about our faith</a:t>
            </a:r>
          </a:p>
          <a:p>
            <a:endParaRPr lang="en-US" dirty="0">
              <a:cs typeface="Calibri"/>
            </a:endParaRPr>
          </a:p>
          <a:p>
            <a:pPr algn="l"/>
            <a:r>
              <a:rPr lang="en-GB" b="0" i="0" dirty="0">
                <a:solidFill>
                  <a:srgbClr val="222222"/>
                </a:solidFill>
                <a:effectLst/>
                <a:latin typeface="Roboto" panose="02000000000000000000" pitchFamily="2" charset="0"/>
              </a:rPr>
              <a:t>You can become like Jesus. You are not stuck where you are.</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Jesus calls us to be disciples, which is like being an </a:t>
            </a:r>
            <a:r>
              <a:rPr lang="en-GB" b="1" i="0" dirty="0">
                <a:solidFill>
                  <a:srgbClr val="222222"/>
                </a:solidFill>
                <a:effectLst/>
                <a:latin typeface="Roboto" panose="02000000000000000000" pitchFamily="2" charset="0"/>
              </a:rPr>
              <a:t>apprentice</a:t>
            </a:r>
            <a:r>
              <a:rPr lang="en-GB" b="0" i="0" dirty="0">
                <a:solidFill>
                  <a:srgbClr val="222222"/>
                </a:solidFill>
                <a:effectLst/>
                <a:latin typeface="Roboto" panose="02000000000000000000" pitchFamily="2" charset="0"/>
              </a:rPr>
              <a:t>. We need to learn, grow, change, and be surprised by God.</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For some people this might be formal theological education, but we also learn through our day-to-day lives and encounters with other people.</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There are lots of things that can </a:t>
            </a:r>
            <a:r>
              <a:rPr lang="en-GB" b="1" i="0" dirty="0">
                <a:solidFill>
                  <a:srgbClr val="222222"/>
                </a:solidFill>
                <a:effectLst/>
                <a:latin typeface="Roboto" panose="02000000000000000000" pitchFamily="2" charset="0"/>
              </a:rPr>
              <a:t>block learning</a:t>
            </a:r>
            <a:r>
              <a:rPr lang="en-GB" b="0" i="0" dirty="0">
                <a:solidFill>
                  <a:srgbClr val="222222"/>
                </a:solidFill>
                <a:effectLst/>
                <a:latin typeface="Roboto" panose="02000000000000000000" pitchFamily="2" charset="0"/>
              </a:rPr>
              <a:t>. We might be over-nostalgic and sceptical of the unknown. Or get stuck in an ideology that limits curiosity. Or just get distracted.</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But, by definition, disciples are learners, so stay open-minded!</a:t>
            </a:r>
          </a:p>
        </p:txBody>
      </p:sp>
      <p:sp>
        <p:nvSpPr>
          <p:cNvPr id="4" name="Slide Number Placeholder 3"/>
          <p:cNvSpPr>
            <a:spLocks noGrp="1"/>
          </p:cNvSpPr>
          <p:nvPr>
            <p:ph type="sldNum" sz="quarter" idx="5"/>
          </p:nvPr>
        </p:nvSpPr>
        <p:spPr/>
        <p:txBody>
          <a:bodyPr/>
          <a:lstStyle/>
          <a:p>
            <a:fld id="{926739FF-E568-483E-9195-C17330BC15F9}" type="slidenum">
              <a:rPr lang="en-GB"/>
              <a:t>16</a:t>
            </a:fld>
            <a:endParaRPr lang="en-GB"/>
          </a:p>
        </p:txBody>
      </p:sp>
    </p:spTree>
    <p:extLst>
      <p:ext uri="{BB962C8B-B14F-4D97-AF65-F5344CB8AC3E}">
        <p14:creationId xmlns:p14="http://schemas.microsoft.com/office/powerpoint/2010/main" val="3581265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care for ourselves and those around us</a:t>
            </a:r>
          </a:p>
          <a:p>
            <a:endParaRPr lang="en-US" dirty="0">
              <a:cs typeface="Calibri"/>
            </a:endParaRPr>
          </a:p>
          <a:p>
            <a:pPr algn="l"/>
            <a:r>
              <a:rPr lang="en-GB" b="0" i="0" dirty="0">
                <a:solidFill>
                  <a:srgbClr val="222222"/>
                </a:solidFill>
                <a:effectLst/>
                <a:latin typeface="Roboto" panose="02000000000000000000" pitchFamily="2" charset="0"/>
              </a:rPr>
              <a:t>It's all about love. Love for God, other people and yourself is what matters most.</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Jesus made it clear: his followers should love their neighbour as themselves. Loving each other is at the centre of our spiritual journey. And how we love ourselves and each other reflects the way we believe Jesus loves us.</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Take care of yourself, rest when you are tired, enjoy the things you like doing, get a good balance of work and leisure. This will help you to care for other people.</a:t>
            </a:r>
          </a:p>
        </p:txBody>
      </p:sp>
      <p:sp>
        <p:nvSpPr>
          <p:cNvPr id="4" name="Slide Number Placeholder 3"/>
          <p:cNvSpPr>
            <a:spLocks noGrp="1"/>
          </p:cNvSpPr>
          <p:nvPr>
            <p:ph type="sldNum" sz="quarter" idx="5"/>
          </p:nvPr>
        </p:nvSpPr>
        <p:spPr/>
        <p:txBody>
          <a:bodyPr/>
          <a:lstStyle/>
          <a:p>
            <a:fld id="{926739FF-E568-483E-9195-C17330BC15F9}" type="slidenum">
              <a:rPr lang="en-GB"/>
              <a:t>17</a:t>
            </a:fld>
            <a:endParaRPr lang="en-GB"/>
          </a:p>
        </p:txBody>
      </p:sp>
    </p:spTree>
    <p:extLst>
      <p:ext uri="{BB962C8B-B14F-4D97-AF65-F5344CB8AC3E}">
        <p14:creationId xmlns:p14="http://schemas.microsoft.com/office/powerpoint/2010/main" val="2529379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Which is your home station </a:t>
            </a:r>
          </a:p>
          <a:p>
            <a:r>
              <a:rPr lang="en-US"/>
              <a:t>- the one that's most comfy and familiar? </a:t>
            </a:r>
          </a:p>
          <a:p>
            <a:r>
              <a:rPr lang="en-US"/>
              <a:t> </a:t>
            </a:r>
          </a:p>
          <a:p>
            <a:r>
              <a:rPr lang="en-US" dirty="0"/>
              <a:t>We are all different and have different gifts. Spend lots of time at your home station!</a:t>
            </a:r>
            <a:endParaRPr lang="en-US" dirty="0">
              <a:cs typeface="Calibri"/>
            </a:endParaRPr>
          </a:p>
          <a:p>
            <a:endParaRPr lang="en-US" dirty="0"/>
          </a:p>
          <a:p>
            <a:endParaRPr lang="en-US" dirty="0"/>
          </a:p>
          <a:p>
            <a:r>
              <a:rPr lang="en-US"/>
              <a:t>Are there any stations that scare you a bit? </a:t>
            </a:r>
          </a:p>
          <a:p>
            <a:r>
              <a:rPr lang="en-US"/>
              <a:t>The good news is that we don't travel alone. God is with you, and friends on the journey too</a:t>
            </a:r>
          </a:p>
          <a:p>
            <a:endParaRPr lang="en-US" dirty="0">
              <a:cs typeface="Calibri"/>
            </a:endParaRPr>
          </a:p>
          <a:p>
            <a:endParaRPr lang="en-US" dirty="0">
              <a:cs typeface="Calibri"/>
            </a:endParaRPr>
          </a:p>
          <a:p>
            <a:r>
              <a:rPr lang="en-US">
                <a:cs typeface="Calibri"/>
              </a:rPr>
              <a:t>All of the twelve stations are interconnected. </a:t>
            </a:r>
          </a:p>
          <a:p>
            <a:endParaRPr lang="en-US" dirty="0">
              <a:cs typeface="Calibri"/>
            </a:endParaRPr>
          </a:p>
          <a:p>
            <a:r>
              <a:rPr lang="en-US" dirty="0">
                <a:cs typeface="Calibri"/>
              </a:rPr>
              <a:t>For example, prayer leads into care for people, and vice versa. Justice and Evangelism are gospel partners.</a:t>
            </a:r>
          </a:p>
          <a:p>
            <a:endParaRPr lang="en-US" dirty="0">
              <a:cs typeface="Calibri"/>
            </a:endParaRPr>
          </a:p>
          <a:p>
            <a:r>
              <a:rPr lang="en-US" dirty="0">
                <a:cs typeface="Calibri"/>
              </a:rPr>
              <a:t>Which connections inspire you the most?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18</a:t>
            </a:fld>
            <a:endParaRPr lang="en-GB"/>
          </a:p>
        </p:txBody>
      </p:sp>
    </p:spTree>
    <p:extLst>
      <p:ext uri="{BB962C8B-B14F-4D97-AF65-F5344CB8AC3E}">
        <p14:creationId xmlns:p14="http://schemas.microsoft.com/office/powerpoint/2010/main" val="3569626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learn together between stations as we share stories and reflect on our encounters with God. Some people reflect in group conversation. Others prefer to journal. </a:t>
            </a:r>
            <a:endParaRPr lang="en-US"/>
          </a:p>
          <a:p>
            <a:endParaRPr lang="en-US" dirty="0">
              <a:cs typeface="Calibri"/>
            </a:endParaRPr>
          </a:p>
          <a:p>
            <a:r>
              <a:rPr lang="en-US" dirty="0"/>
              <a:t>The Holy Spirit shapes and develops you, and you can become more like Jesus.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19</a:t>
            </a:fld>
            <a:endParaRPr lang="en-GB"/>
          </a:p>
        </p:txBody>
      </p:sp>
    </p:spTree>
    <p:extLst>
      <p:ext uri="{BB962C8B-B14F-4D97-AF65-F5344CB8AC3E}">
        <p14:creationId xmlns:p14="http://schemas.microsoft.com/office/powerpoint/2010/main" val="2548654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you are involved in leading other disciples in any way, there are three more steps.</a:t>
            </a:r>
          </a:p>
          <a:p>
            <a:endParaRPr lang="en-US" dirty="0"/>
          </a:p>
          <a:p>
            <a:r>
              <a:rPr lang="en-US" dirty="0"/>
              <a:t>As church leaders we’re on our own discipleship journeys.  </a:t>
            </a:r>
            <a:endParaRPr lang="en-US" dirty="0">
              <a:cs typeface="Calibri" panose="020F0502020204030204"/>
            </a:endParaRPr>
          </a:p>
          <a:p>
            <a:endParaRPr lang="en-US" dirty="0"/>
          </a:p>
          <a:p>
            <a:r>
              <a:rPr lang="en-US" dirty="0"/>
              <a:t>But we also play a role as companions to others.  </a:t>
            </a:r>
            <a:endParaRPr lang="en-GB"/>
          </a:p>
          <a:p>
            <a:endParaRPr lang="en-US" dirty="0">
              <a:cs typeface="Calibri"/>
            </a:endParaRPr>
          </a:p>
          <a:p>
            <a:r>
              <a:rPr lang="en-US" dirty="0"/>
              <a:t>We journey alongside people who are exploring the network, particularly if they’re still deciding whether to get on the train.  </a:t>
            </a:r>
            <a:endParaRPr lang="en-GB"/>
          </a:p>
          <a:p>
            <a:endParaRPr lang="en-US" dirty="0"/>
          </a:p>
          <a:p>
            <a:r>
              <a:rPr lang="en-US" dirty="0"/>
              <a:t>We might be a tour guide, helping someone explore a different part of a familiar station </a:t>
            </a:r>
            <a:endParaRPr lang="en-GB"/>
          </a:p>
          <a:p>
            <a:r>
              <a:rPr lang="en-US" dirty="0"/>
              <a:t>or encouraging them to leave their familiar home station, so that they experience God in a new and different way. </a:t>
            </a:r>
            <a:endParaRPr lang="en-GB"/>
          </a:p>
          <a:p>
            <a:endParaRPr lang="en-US" dirty="0"/>
          </a:p>
          <a:p>
            <a:r>
              <a:rPr lang="en-US" dirty="0"/>
              <a:t>Perhaps we’re even sales people, telling people about the great features of a station they haven’t been to yet. </a:t>
            </a:r>
            <a:endParaRPr lang="en-GB"/>
          </a:p>
        </p:txBody>
      </p:sp>
      <p:sp>
        <p:nvSpPr>
          <p:cNvPr id="4" name="Slide Number Placeholder 3"/>
          <p:cNvSpPr>
            <a:spLocks noGrp="1"/>
          </p:cNvSpPr>
          <p:nvPr>
            <p:ph type="sldNum" sz="quarter" idx="5"/>
          </p:nvPr>
        </p:nvSpPr>
        <p:spPr/>
        <p:txBody>
          <a:bodyPr/>
          <a:lstStyle/>
          <a:p>
            <a:fld id="{926739FF-E568-483E-9195-C17330BC15F9}" type="slidenum">
              <a:rPr lang="en-GB"/>
              <a:t>20</a:t>
            </a:fld>
            <a:endParaRPr lang="en-GB"/>
          </a:p>
        </p:txBody>
      </p:sp>
    </p:spTree>
    <p:extLst>
      <p:ext uri="{BB962C8B-B14F-4D97-AF65-F5344CB8AC3E}">
        <p14:creationId xmlns:p14="http://schemas.microsoft.com/office/powerpoint/2010/main" val="425778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longs to take you on the journey of a lifetime. </a:t>
            </a:r>
          </a:p>
          <a:p>
            <a:endParaRPr lang="en-US" dirty="0">
              <a:ea typeface="Calibri"/>
              <a:cs typeface="Calibri"/>
            </a:endParaRPr>
          </a:p>
          <a:p>
            <a:r>
              <a:rPr lang="en-US" dirty="0">
                <a:ea typeface="Calibri"/>
                <a:cs typeface="Calibri"/>
              </a:rPr>
              <a:t>Let's create a </a:t>
            </a:r>
            <a:r>
              <a:rPr lang="en-US" dirty="0"/>
              <a:t>modern-day parable. </a:t>
            </a:r>
            <a:r>
              <a:rPr lang="en-US" dirty="0">
                <a:cs typeface="Calibri"/>
              </a:rPr>
              <a:t>imagine</a:t>
            </a:r>
            <a:r>
              <a:rPr lang="en-US" dirty="0">
                <a:ea typeface="Calibri"/>
                <a:cs typeface="Calibri"/>
              </a:rPr>
              <a:t> that God's a train driver.</a:t>
            </a:r>
          </a:p>
        </p:txBody>
      </p:sp>
      <p:sp>
        <p:nvSpPr>
          <p:cNvPr id="4" name="Slide Number Placeholder 3"/>
          <p:cNvSpPr>
            <a:spLocks noGrp="1"/>
          </p:cNvSpPr>
          <p:nvPr>
            <p:ph type="sldNum" sz="quarter" idx="5"/>
          </p:nvPr>
        </p:nvSpPr>
        <p:spPr/>
        <p:txBody>
          <a:bodyPr/>
          <a:lstStyle/>
          <a:p>
            <a:fld id="{926739FF-E568-483E-9195-C17330BC15F9}" type="slidenum">
              <a:t>3</a:t>
            </a:fld>
            <a:endParaRPr lang="en-GB"/>
          </a:p>
        </p:txBody>
      </p:sp>
    </p:spTree>
    <p:extLst>
      <p:ext uri="{BB962C8B-B14F-4D97-AF65-F5344CB8AC3E}">
        <p14:creationId xmlns:p14="http://schemas.microsoft.com/office/powerpoint/2010/main" val="211415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we can’t direct people to stations that don’t exist.  </a:t>
            </a:r>
            <a:endParaRPr lang="en-US"/>
          </a:p>
          <a:p>
            <a:r>
              <a:rPr lang="en-US" dirty="0"/>
              <a:t> </a:t>
            </a:r>
            <a:endParaRPr lang="en-GB"/>
          </a:p>
          <a:p>
            <a:r>
              <a:rPr lang="en-US" dirty="0"/>
              <a:t>So we might need to ‘construct stations’ or build new infrastructure, ensuring that our churches and circuits have opportunities for people to take part in all these activities.  </a:t>
            </a:r>
            <a:endParaRPr lang="en-GB"/>
          </a:p>
          <a:p>
            <a:r>
              <a:rPr lang="en-US" dirty="0"/>
              <a:t> </a:t>
            </a:r>
            <a:endParaRPr lang="en-GB"/>
          </a:p>
          <a:p>
            <a:r>
              <a:rPr lang="en-US" dirty="0"/>
              <a:t>That might mean starting a new prayer group, or helping someone who is passionate about injustice to join up with a Circuit initiative. </a:t>
            </a:r>
            <a:endParaRPr lang="en-GB"/>
          </a:p>
          <a:p>
            <a:r>
              <a:rPr lang="en-US" dirty="0"/>
              <a:t> </a:t>
            </a:r>
            <a:endParaRPr lang="en-GB"/>
          </a:p>
          <a:p>
            <a:r>
              <a:rPr lang="en-US" dirty="0"/>
              <a:t>It might mean partnering with other churches, and </a:t>
            </a:r>
            <a:r>
              <a:rPr lang="en-US" dirty="0" err="1"/>
              <a:t>organisations</a:t>
            </a:r>
            <a:r>
              <a:rPr lang="en-US" dirty="0"/>
              <a:t> with particular expertise. </a:t>
            </a:r>
            <a:endParaRPr lang="en-GB" dirty="0"/>
          </a:p>
        </p:txBody>
      </p:sp>
      <p:sp>
        <p:nvSpPr>
          <p:cNvPr id="4" name="Slide Number Placeholder 3"/>
          <p:cNvSpPr>
            <a:spLocks noGrp="1"/>
          </p:cNvSpPr>
          <p:nvPr>
            <p:ph type="sldNum" sz="quarter" idx="5"/>
          </p:nvPr>
        </p:nvSpPr>
        <p:spPr/>
        <p:txBody>
          <a:bodyPr/>
          <a:lstStyle/>
          <a:p>
            <a:fld id="{926739FF-E568-483E-9195-C17330BC15F9}" type="slidenum">
              <a:rPr lang="en-GB"/>
              <a:t>21</a:t>
            </a:fld>
            <a:endParaRPr lang="en-GB"/>
          </a:p>
        </p:txBody>
      </p:sp>
    </p:spTree>
    <p:extLst>
      <p:ext uri="{BB962C8B-B14F-4D97-AF65-F5344CB8AC3E}">
        <p14:creationId xmlns:p14="http://schemas.microsoft.com/office/powerpoint/2010/main" val="3133468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discipleship journey is an exciting one, and deeply fulfilling. </a:t>
            </a:r>
          </a:p>
          <a:p>
            <a:r>
              <a:rPr lang="en-US" dirty="0"/>
              <a:t> </a:t>
            </a:r>
            <a:endParaRPr lang="en-US" dirty="0">
              <a:cs typeface="Calibri"/>
            </a:endParaRPr>
          </a:p>
          <a:p>
            <a:r>
              <a:rPr lang="en-US"/>
              <a:t>So we don’t want to limit the journey to people who are already travelling.  </a:t>
            </a:r>
          </a:p>
          <a:p>
            <a:r>
              <a:rPr lang="en-US" dirty="0"/>
              <a:t> </a:t>
            </a:r>
            <a:endParaRPr lang="en-US" dirty="0">
              <a:cs typeface="Calibri"/>
            </a:endParaRPr>
          </a:p>
          <a:p>
            <a:r>
              <a:rPr lang="en-US"/>
              <a:t>Each station in the network is an opportunity for new people to start their own journey. </a:t>
            </a:r>
          </a:p>
          <a:p>
            <a:r>
              <a:rPr lang="en-US" dirty="0"/>
              <a:t> </a:t>
            </a:r>
            <a:endParaRPr lang="en-US" dirty="0">
              <a:cs typeface="Calibri"/>
            </a:endParaRPr>
          </a:p>
          <a:p>
            <a:r>
              <a:rPr lang="en-US"/>
              <a:t>For one person, that might be sensing something spiritual in nature. </a:t>
            </a:r>
          </a:p>
          <a:p>
            <a:r>
              <a:rPr lang="en-US" dirty="0"/>
              <a:t> </a:t>
            </a:r>
            <a:endParaRPr lang="en-US" dirty="0">
              <a:cs typeface="Calibri"/>
            </a:endParaRPr>
          </a:p>
          <a:p>
            <a:r>
              <a:rPr lang="en-US"/>
              <a:t>For another, it might be wrestling with questions about evil in the world. </a:t>
            </a:r>
          </a:p>
          <a:p>
            <a:r>
              <a:rPr lang="en-US" dirty="0"/>
              <a:t> </a:t>
            </a:r>
            <a:endParaRPr lang="en-US" dirty="0">
              <a:cs typeface="Calibri"/>
            </a:endParaRPr>
          </a:p>
          <a:p>
            <a:r>
              <a:rPr lang="en-US"/>
              <a:t>We want to ensure the stations (our activities and practices) are accessible to new people as well as experienced travellers. </a:t>
            </a:r>
          </a:p>
          <a:p>
            <a:r>
              <a:rPr lang="en-US" dirty="0"/>
              <a:t> </a:t>
            </a:r>
            <a:endParaRPr lang="en-US" dirty="0">
              <a:cs typeface="Calibri"/>
            </a:endParaRPr>
          </a:p>
          <a:p>
            <a:r>
              <a:rPr lang="en-US" dirty="0"/>
              <a:t>As leaders, we need to be able to support people in taking those first steps into the network, and exploring the journey God is taking them on. </a:t>
            </a:r>
            <a:endParaRPr lang="en-US" dirty="0">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22</a:t>
            </a:fld>
            <a:endParaRPr lang="en-GB"/>
          </a:p>
        </p:txBody>
      </p:sp>
    </p:spTree>
    <p:extLst>
      <p:ext uri="{BB962C8B-B14F-4D97-AF65-F5344CB8AC3E}">
        <p14:creationId xmlns:p14="http://schemas.microsoft.com/office/powerpoint/2010/main" val="3983004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that's discipleship, expressed as a parable of a train journey.</a:t>
            </a:r>
          </a:p>
          <a:p>
            <a:endParaRPr lang="en-US" dirty="0">
              <a:cs typeface="Calibri"/>
            </a:endParaRPr>
          </a:p>
          <a:p>
            <a:r>
              <a:rPr lang="en-US" dirty="0">
                <a:cs typeface="Calibri"/>
              </a:rPr>
              <a:t>But what does it look life in real life? </a:t>
            </a:r>
          </a:p>
          <a:p>
            <a:endParaRPr lang="en-US" dirty="0">
              <a:cs typeface="Calibri"/>
            </a:endParaRPr>
          </a:p>
          <a:p>
            <a:r>
              <a:rPr lang="en-US" dirty="0">
                <a:cs typeface="Calibri"/>
              </a:rPr>
              <a:t>Maybe like this – a group of people who gather in a chapel building, have Bible studies, coffee mornings and take part in protests against injustice. </a:t>
            </a:r>
          </a:p>
        </p:txBody>
      </p:sp>
      <p:sp>
        <p:nvSpPr>
          <p:cNvPr id="4" name="Slide Number Placeholder 3"/>
          <p:cNvSpPr>
            <a:spLocks noGrp="1"/>
          </p:cNvSpPr>
          <p:nvPr>
            <p:ph type="sldNum" sz="quarter" idx="5"/>
          </p:nvPr>
        </p:nvSpPr>
        <p:spPr/>
        <p:txBody>
          <a:bodyPr/>
          <a:lstStyle/>
          <a:p>
            <a:fld id="{926739FF-E568-483E-9195-C17330BC15F9}" type="slidenum">
              <a:rPr lang="en-GB"/>
              <a:t>23</a:t>
            </a:fld>
            <a:endParaRPr lang="en-GB"/>
          </a:p>
        </p:txBody>
      </p:sp>
    </p:spTree>
    <p:extLst>
      <p:ext uri="{BB962C8B-B14F-4D97-AF65-F5344CB8AC3E}">
        <p14:creationId xmlns:p14="http://schemas.microsoft.com/office/powerpoint/2010/main" val="3892374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Maybe in a rural context people gather in each other's homes, bake tasty cakes for the community, take part in walk-and-talk hikes, and join in litter picking.</a:t>
            </a:r>
          </a:p>
          <a:p>
            <a:endParaRPr lang="en-US" dirty="0">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24</a:t>
            </a:fld>
            <a:endParaRPr lang="en-GB"/>
          </a:p>
        </p:txBody>
      </p:sp>
    </p:spTree>
    <p:extLst>
      <p:ext uri="{BB962C8B-B14F-4D97-AF65-F5344CB8AC3E}">
        <p14:creationId xmlns:p14="http://schemas.microsoft.com/office/powerpoint/2010/main" val="4018059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works in a digital context too. You can worship online, learn from podcasts (including our very own Hope and Anchor!), be nice on social media, and take part in online petitions.</a:t>
            </a:r>
          </a:p>
        </p:txBody>
      </p:sp>
      <p:sp>
        <p:nvSpPr>
          <p:cNvPr id="4" name="Slide Number Placeholder 3"/>
          <p:cNvSpPr>
            <a:spLocks noGrp="1"/>
          </p:cNvSpPr>
          <p:nvPr>
            <p:ph type="sldNum" sz="quarter" idx="5"/>
          </p:nvPr>
        </p:nvSpPr>
        <p:spPr/>
        <p:txBody>
          <a:bodyPr/>
          <a:lstStyle/>
          <a:p>
            <a:fld id="{926739FF-E568-483E-9195-C17330BC15F9}" type="slidenum">
              <a:rPr lang="en-GB"/>
              <a:t>25</a:t>
            </a:fld>
            <a:endParaRPr lang="en-GB"/>
          </a:p>
        </p:txBody>
      </p:sp>
    </p:spTree>
    <p:extLst>
      <p:ext uri="{BB962C8B-B14F-4D97-AF65-F5344CB8AC3E}">
        <p14:creationId xmlns:p14="http://schemas.microsoft.com/office/powerpoint/2010/main" val="1630746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also fits a pioneering context too. You might meet with people in a café, share food, tell stories and share ideas for caring for the </a:t>
            </a:r>
            <a:r>
              <a:rPr lang="en-US" dirty="0" err="1">
                <a:cs typeface="Calibri"/>
              </a:rPr>
              <a:t>enviroment</a:t>
            </a:r>
            <a:r>
              <a:rPr lang="en-US" dirty="0">
                <a:cs typeface="Calibri"/>
              </a:rPr>
              <a:t>. </a:t>
            </a:r>
          </a:p>
        </p:txBody>
      </p:sp>
      <p:sp>
        <p:nvSpPr>
          <p:cNvPr id="4" name="Slide Number Placeholder 3"/>
          <p:cNvSpPr>
            <a:spLocks noGrp="1"/>
          </p:cNvSpPr>
          <p:nvPr>
            <p:ph type="sldNum" sz="quarter" idx="5"/>
          </p:nvPr>
        </p:nvSpPr>
        <p:spPr/>
        <p:txBody>
          <a:bodyPr/>
          <a:lstStyle/>
          <a:p>
            <a:fld id="{926739FF-E568-483E-9195-C17330BC15F9}" type="slidenum">
              <a:rPr lang="en-GB"/>
              <a:t>26</a:t>
            </a:fld>
            <a:endParaRPr lang="en-GB"/>
          </a:p>
        </p:txBody>
      </p:sp>
    </p:spTree>
    <p:extLst>
      <p:ext uri="{BB962C8B-B14F-4D97-AF65-F5344CB8AC3E}">
        <p14:creationId xmlns:p14="http://schemas.microsoft.com/office/powerpoint/2010/main" val="1236852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When we respond to God's love, it’s a bit like getting on the train. </a:t>
            </a:r>
          </a:p>
          <a:p>
            <a:endParaRPr lang="en-US" dirty="0">
              <a:ea typeface="Calibri"/>
              <a:cs typeface="Calibri"/>
            </a:endParaRPr>
          </a:p>
          <a:p>
            <a:r>
              <a:rPr lang="en-US" dirty="0"/>
              <a:t>This can be scary, but nothing else in life is as satisfying. Staying where you are is an option, but you miss out on so much.   </a:t>
            </a:r>
          </a:p>
          <a:p>
            <a:endParaRPr lang="en-US" dirty="0">
              <a:ea typeface="Calibri"/>
              <a:cs typeface="Calibri"/>
            </a:endParaRPr>
          </a:p>
          <a:p>
            <a:r>
              <a:rPr lang="en-US" dirty="0"/>
              <a:t>What if you joined in with God’s adventure, what if you started a journey …not really sure what was going to happen or where you might end up next, with an open ticket for unlimited travel? </a:t>
            </a:r>
          </a:p>
          <a:p>
            <a:endParaRPr lang="en-US" dirty="0">
              <a:ea typeface="Calibri"/>
              <a:cs typeface="Calibri"/>
            </a:endParaRPr>
          </a:p>
          <a:p>
            <a:r>
              <a:rPr lang="en-US" dirty="0"/>
              <a:t>What’s important is deciding to get on the train, committing to the journey.  </a:t>
            </a:r>
          </a:p>
          <a:p>
            <a:endParaRPr lang="en-US" dirty="0">
              <a:ea typeface="Calibri"/>
              <a:cs typeface="Calibri"/>
            </a:endParaRPr>
          </a:p>
          <a:p>
            <a:r>
              <a:rPr lang="en-US" dirty="0"/>
              <a:t>There might be specific moments that stand out, like the day you first said 'Yes!' to Jesus. That's like stepping on to the train for the first time. Or maybe you’re just thinking about starting the journey now. </a:t>
            </a:r>
          </a:p>
          <a:p>
            <a:endParaRPr lang="en-US" dirty="0"/>
          </a:p>
          <a:p>
            <a:r>
              <a:rPr lang="en-US" dirty="0"/>
              <a:t>But it’s also a daily commitment to keep travelling, in good times and bad.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26739FF-E568-483E-9195-C17330BC15F9}" type="slidenum">
              <a:t>4</a:t>
            </a:fld>
            <a:endParaRPr lang="en-GB"/>
          </a:p>
        </p:txBody>
      </p:sp>
    </p:spTree>
    <p:extLst>
      <p:ext uri="{BB962C8B-B14F-4D97-AF65-F5344CB8AC3E}">
        <p14:creationId xmlns:p14="http://schemas.microsoft.com/office/powerpoint/2010/main" val="269012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where does the train go? What does this journey involve?  </a:t>
            </a:r>
          </a:p>
          <a:p>
            <a:r>
              <a:rPr lang="en-US" dirty="0"/>
              <a:t> </a:t>
            </a:r>
            <a:endParaRPr lang="en-GB" dirty="0"/>
          </a:p>
          <a:p>
            <a:r>
              <a:rPr lang="en-US" dirty="0"/>
              <a:t>There’s a map – we call it a Methodist Way of Life. </a:t>
            </a:r>
          </a:p>
          <a:p>
            <a:endParaRPr lang="en-US" dirty="0">
              <a:ea typeface="Calibri"/>
              <a:cs typeface="Calibri"/>
            </a:endParaRPr>
          </a:p>
          <a:p>
            <a:r>
              <a:rPr lang="en-US" dirty="0"/>
              <a:t>The train goes to twelve stations. </a:t>
            </a:r>
            <a:endParaRPr lang="en-US" dirty="0">
              <a:ea typeface="Calibri" panose="020F0502020204030204"/>
              <a:cs typeface="Calibri" panose="020F0502020204030204"/>
            </a:endParaRPr>
          </a:p>
          <a:p>
            <a:r>
              <a:rPr lang="en-US" dirty="0"/>
              <a:t> </a:t>
            </a:r>
            <a:endParaRPr lang="en-US" dirty="0">
              <a:ea typeface="Calibri" panose="020F0502020204030204"/>
              <a:cs typeface="Calibri" panose="020F0502020204030204"/>
            </a:endParaRPr>
          </a:p>
          <a:p>
            <a:r>
              <a:rPr lang="en-US" dirty="0"/>
              <a:t>It's good to visit them all because, each station is an opportunity to: </a:t>
            </a:r>
          </a:p>
          <a:p>
            <a:r>
              <a:rPr lang="en-US" dirty="0"/>
              <a:t>•    encounter God, </a:t>
            </a:r>
            <a:endParaRPr lang="en-US" dirty="0">
              <a:ea typeface="Calibri" panose="020F0502020204030204"/>
              <a:cs typeface="Calibri" panose="020F0502020204030204"/>
            </a:endParaRPr>
          </a:p>
          <a:p>
            <a:r>
              <a:rPr lang="en-US" dirty="0"/>
              <a:t>•    grow in maturity, </a:t>
            </a:r>
            <a:endParaRPr lang="en-US" dirty="0">
              <a:ea typeface="Calibri" panose="020F0502020204030204"/>
              <a:cs typeface="Calibri" panose="020F0502020204030204"/>
            </a:endParaRPr>
          </a:p>
          <a:p>
            <a:r>
              <a:rPr lang="en-US" dirty="0"/>
              <a:t>•    step out in mission and action, </a:t>
            </a:r>
            <a:endParaRPr lang="en-US" dirty="0">
              <a:ea typeface="Calibri" panose="020F0502020204030204"/>
              <a:cs typeface="Calibri" panose="020F0502020204030204"/>
            </a:endParaRPr>
          </a:p>
          <a:p>
            <a:r>
              <a:rPr lang="en-US" dirty="0"/>
              <a:t>•    be surprised by joy.</a:t>
            </a:r>
            <a:endParaRPr lang="en-US" dirty="0">
              <a:ea typeface="Calibri"/>
              <a:cs typeface="Calibri"/>
            </a:endParaRPr>
          </a:p>
          <a:p>
            <a:endParaRPr lang="en-US" dirty="0"/>
          </a:p>
          <a:p>
            <a:r>
              <a:rPr lang="en-US" dirty="0"/>
              <a:t>Each station on the way represents a different spiritual practice we might do, a different way we can encounter God. Some stations will be familiar to you, but some might be new. </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26739FF-E568-483E-9195-C17330BC15F9}" type="slidenum">
              <a:t>5</a:t>
            </a:fld>
            <a:endParaRPr lang="en-GB"/>
          </a:p>
        </p:txBody>
      </p:sp>
    </p:spTree>
    <p:extLst>
      <p:ext uri="{BB962C8B-B14F-4D97-AF65-F5344CB8AC3E}">
        <p14:creationId xmlns:p14="http://schemas.microsoft.com/office/powerpoint/2010/main" val="226800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22222"/>
                </a:solidFill>
                <a:effectLst/>
                <a:latin typeface="Roboto" panose="02000000000000000000" pitchFamily="2" charset="0"/>
              </a:rPr>
              <a:t>God loves spending time with you. Don't overcomplicate it. God's there and is a perfect companion.</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Praying is a bit like breathing: like the air around you, every second of every day you are in God’s presence.</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It is also good to make a space in your day when you focus on praying. You can share what’s on your heart, pray for others, and listen to God.</a:t>
            </a:r>
          </a:p>
        </p:txBody>
      </p:sp>
      <p:sp>
        <p:nvSpPr>
          <p:cNvPr id="4" name="Slide Number Placeholder 3"/>
          <p:cNvSpPr>
            <a:spLocks noGrp="1"/>
          </p:cNvSpPr>
          <p:nvPr>
            <p:ph type="sldNum" sz="quarter" idx="5"/>
          </p:nvPr>
        </p:nvSpPr>
        <p:spPr/>
        <p:txBody>
          <a:bodyPr/>
          <a:lstStyle/>
          <a:p>
            <a:fld id="{926739FF-E568-483E-9195-C17330BC15F9}" type="slidenum">
              <a:rPr lang="en-GB"/>
              <a:t>6</a:t>
            </a:fld>
            <a:endParaRPr lang="en-GB"/>
          </a:p>
        </p:txBody>
      </p:sp>
    </p:spTree>
    <p:extLst>
      <p:ext uri="{BB962C8B-B14F-4D97-AF65-F5344CB8AC3E}">
        <p14:creationId xmlns:p14="http://schemas.microsoft.com/office/powerpoint/2010/main" val="148327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t"/>
            <a:r>
              <a:rPr lang="en-GB" b="0" i="0" dirty="0">
                <a:solidFill>
                  <a:srgbClr val="222222"/>
                </a:solidFill>
                <a:effectLst/>
                <a:latin typeface="Roboto" panose="02000000000000000000" pitchFamily="2" charset="0"/>
              </a:rPr>
              <a:t>God gives unbounded love and grace to us, and worship is one way of responding and celebrating this. As a consequence, we are transformed by the grace and power of God, receiving forgiveness and mercy.</a:t>
            </a:r>
          </a:p>
          <a:p>
            <a:pPr algn="l" fontAlgn="t"/>
            <a:endParaRPr lang="en-GB" b="0" i="0" dirty="0">
              <a:solidFill>
                <a:srgbClr val="222222"/>
              </a:solidFill>
              <a:effectLst/>
              <a:latin typeface="Roboto" panose="02000000000000000000" pitchFamily="2" charset="0"/>
            </a:endParaRPr>
          </a:p>
          <a:p>
            <a:pPr algn="l" fontAlgn="t"/>
            <a:r>
              <a:rPr lang="en-GB" b="0" i="0" dirty="0">
                <a:solidFill>
                  <a:srgbClr val="222222"/>
                </a:solidFill>
                <a:effectLst/>
                <a:latin typeface="Roboto" panose="02000000000000000000" pitchFamily="2" charset="0"/>
              </a:rPr>
              <a:t>Worshipping God with others also helps to knit us into a faith community, with mission as “the natural, even inevitable, consequence”</a:t>
            </a:r>
          </a:p>
          <a:p>
            <a:pPr algn="l" fontAlgn="t"/>
            <a:endParaRPr lang="en-GB" b="0" i="0" dirty="0">
              <a:solidFill>
                <a:srgbClr val="222222"/>
              </a:solidFill>
              <a:effectLst/>
              <a:latin typeface="Roboto" panose="02000000000000000000" pitchFamily="2" charset="0"/>
            </a:endParaRPr>
          </a:p>
          <a:p>
            <a:pPr algn="l" fontAlgn="t"/>
            <a:r>
              <a:rPr lang="en-GB" b="0" i="0" dirty="0">
                <a:solidFill>
                  <a:srgbClr val="222222"/>
                </a:solidFill>
                <a:effectLst/>
                <a:latin typeface="Roboto" panose="02000000000000000000" pitchFamily="2" charset="0"/>
              </a:rPr>
              <a:t>We also worship God </a:t>
            </a:r>
            <a:r>
              <a:rPr lang="en-GB" b="0" i="0" u="none" strike="noStrike" dirty="0">
                <a:solidFill>
                  <a:srgbClr val="CE0E2D"/>
                </a:solidFill>
                <a:effectLst/>
                <a:latin typeface="Roboto" panose="02000000000000000000" pitchFamily="2" charset="0"/>
                <a:hlinkClick r:id="rId3" tooltip="Singing the Faith: Everyday discipleship"/>
              </a:rPr>
              <a:t>through our everyday activities</a:t>
            </a:r>
            <a:r>
              <a:rPr lang="en-GB" b="0" i="0" dirty="0">
                <a:solidFill>
                  <a:srgbClr val="222222"/>
                </a:solidFill>
                <a:effectLst/>
                <a:latin typeface="Roboto" panose="02000000000000000000" pitchFamily="2" charset="0"/>
              </a:rPr>
              <a:t> – at work, at home, and wherever we live our daily life.</a:t>
            </a:r>
          </a:p>
        </p:txBody>
      </p:sp>
      <p:sp>
        <p:nvSpPr>
          <p:cNvPr id="4" name="Slide Number Placeholder 3"/>
          <p:cNvSpPr>
            <a:spLocks noGrp="1"/>
          </p:cNvSpPr>
          <p:nvPr>
            <p:ph type="sldNum" sz="quarter" idx="5"/>
          </p:nvPr>
        </p:nvSpPr>
        <p:spPr/>
        <p:txBody>
          <a:bodyPr/>
          <a:lstStyle/>
          <a:p>
            <a:fld id="{926739FF-E568-483E-9195-C17330BC15F9}" type="slidenum">
              <a:rPr lang="en-GB"/>
              <a:t>7</a:t>
            </a:fld>
            <a:endParaRPr lang="en-GB"/>
          </a:p>
        </p:txBody>
      </p:sp>
    </p:spTree>
    <p:extLst>
      <p:ext uri="{BB962C8B-B14F-4D97-AF65-F5344CB8AC3E}">
        <p14:creationId xmlns:p14="http://schemas.microsoft.com/office/powerpoint/2010/main" val="1097670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notice God in Scripture, and the world.</a:t>
            </a:r>
          </a:p>
          <a:p>
            <a:endParaRPr lang="en-US" dirty="0"/>
          </a:p>
          <a:p>
            <a:pPr algn="l"/>
            <a:r>
              <a:rPr lang="en-GB" b="0" i="0" dirty="0">
                <a:solidFill>
                  <a:srgbClr val="222222"/>
                </a:solidFill>
                <a:effectLst/>
                <a:latin typeface="Roboto" panose="02000000000000000000" pitchFamily="2" charset="0"/>
              </a:rPr>
              <a:t>God is near, and findable. But not completely.</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The Bible is an ancient collection of writings in different styles. The authors recorded how they experienced God at work in their lives. It helps us to understand and experience God for ourselves. But we can never fully understand God; that’s why it’s called ‘faith’.</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It is also possible to notice God in science and nature, in family, in work, in books, in films, in leisure, in our local community and in world events.</a:t>
            </a:r>
          </a:p>
        </p:txBody>
      </p:sp>
      <p:sp>
        <p:nvSpPr>
          <p:cNvPr id="4" name="Slide Number Placeholder 3"/>
          <p:cNvSpPr>
            <a:spLocks noGrp="1"/>
          </p:cNvSpPr>
          <p:nvPr>
            <p:ph type="sldNum" sz="quarter" idx="5"/>
          </p:nvPr>
        </p:nvSpPr>
        <p:spPr/>
        <p:txBody>
          <a:bodyPr/>
          <a:lstStyle/>
          <a:p>
            <a:fld id="{926739FF-E568-483E-9195-C17330BC15F9}" type="slidenum">
              <a:rPr lang="en-GB"/>
              <a:t>8</a:t>
            </a:fld>
            <a:endParaRPr lang="en-GB"/>
          </a:p>
        </p:txBody>
      </p:sp>
    </p:spTree>
    <p:extLst>
      <p:ext uri="{BB962C8B-B14F-4D97-AF65-F5344CB8AC3E}">
        <p14:creationId xmlns:p14="http://schemas.microsoft.com/office/powerpoint/2010/main" val="3593895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help people in our communities and beyond</a:t>
            </a:r>
          </a:p>
          <a:p>
            <a:endParaRPr lang="en-US" dirty="0"/>
          </a:p>
          <a:p>
            <a:pPr algn="l"/>
            <a:r>
              <a:rPr lang="en-GB" b="0" i="0" dirty="0">
                <a:solidFill>
                  <a:srgbClr val="222222"/>
                </a:solidFill>
                <a:effectLst/>
                <a:latin typeface="Roboto" panose="02000000000000000000" pitchFamily="2" charset="0"/>
              </a:rPr>
              <a:t>From the very beginning, God created us to need each other. When we help someone, or receive help from someone, God invites us to see God in one another.   </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All people have the ability to give and receive. And just because someone has a need, it doesn’t make them powerless to also serve and give kindness to themselves or others.</a:t>
            </a:r>
          </a:p>
          <a:p>
            <a:pPr algn="l"/>
            <a:endParaRPr lang="en-GB" b="1" i="0" dirty="0">
              <a:solidFill>
                <a:srgbClr val="222222"/>
              </a:solidFill>
              <a:effectLst/>
              <a:latin typeface="Roboto" panose="02000000000000000000" pitchFamily="2" charset="0"/>
            </a:endParaRPr>
          </a:p>
          <a:p>
            <a:pPr algn="l"/>
            <a:r>
              <a:rPr lang="en-GB" b="1" i="0" dirty="0">
                <a:solidFill>
                  <a:srgbClr val="222222"/>
                </a:solidFill>
                <a:effectLst/>
                <a:latin typeface="Roboto" panose="02000000000000000000" pitchFamily="2" charset="0"/>
              </a:rPr>
              <a:t>God invites us to see God in one another.</a:t>
            </a:r>
            <a:endParaRPr lang="en-GB" b="0" i="0" dirty="0">
              <a:solidFill>
                <a:srgbClr val="222222"/>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926739FF-E568-483E-9195-C17330BC15F9}" type="slidenum">
              <a:rPr lang="en-GB"/>
              <a:t>9</a:t>
            </a:fld>
            <a:endParaRPr lang="en-GB"/>
          </a:p>
        </p:txBody>
      </p:sp>
    </p:spTree>
    <p:extLst>
      <p:ext uri="{BB962C8B-B14F-4D97-AF65-F5344CB8AC3E}">
        <p14:creationId xmlns:p14="http://schemas.microsoft.com/office/powerpoint/2010/main" val="3150939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care for creation and all God's gifts</a:t>
            </a:r>
          </a:p>
          <a:p>
            <a:endParaRPr lang="en-US" dirty="0"/>
          </a:p>
          <a:p>
            <a:pPr algn="l"/>
            <a:r>
              <a:rPr lang="en-GB" b="0" i="0" dirty="0">
                <a:solidFill>
                  <a:srgbClr val="222222"/>
                </a:solidFill>
                <a:effectLst/>
                <a:latin typeface="Roboto" panose="02000000000000000000" pitchFamily="2" charset="0"/>
              </a:rPr>
              <a:t>The universe is an expression of God’s loving, creative nature.</a:t>
            </a:r>
          </a:p>
          <a:p>
            <a:pPr algn="l"/>
            <a:endParaRPr lang="en-GB" b="0" i="0" dirty="0">
              <a:solidFill>
                <a:srgbClr val="222222"/>
              </a:solidFill>
              <a:effectLst/>
              <a:latin typeface="Roboto" panose="02000000000000000000" pitchFamily="2" charset="0"/>
            </a:endParaRPr>
          </a:p>
          <a:p>
            <a:pPr algn="l"/>
            <a:r>
              <a:rPr lang="en-GB" b="0" i="0" dirty="0">
                <a:solidFill>
                  <a:srgbClr val="222222"/>
                </a:solidFill>
                <a:effectLst/>
                <a:latin typeface="Roboto" panose="02000000000000000000" pitchFamily="2" charset="0"/>
              </a:rPr>
              <a:t>We are currently in a </a:t>
            </a:r>
            <a:r>
              <a:rPr lang="en-GB" b="1" i="0" dirty="0">
                <a:solidFill>
                  <a:srgbClr val="222222"/>
                </a:solidFill>
                <a:effectLst/>
                <a:latin typeface="Roboto" panose="02000000000000000000" pitchFamily="2" charset="0"/>
              </a:rPr>
              <a:t>climate emergency</a:t>
            </a:r>
            <a:r>
              <a:rPr lang="en-GB" b="0" i="0" dirty="0">
                <a:solidFill>
                  <a:srgbClr val="222222"/>
                </a:solidFill>
                <a:effectLst/>
                <a:latin typeface="Roboto" panose="02000000000000000000" pitchFamily="2" charset="0"/>
              </a:rPr>
              <a:t> requiring urgent action, but the good news is that by learning about God’s love for creation and our place within it, we can learn to take care of the world we live in.</a:t>
            </a:r>
          </a:p>
          <a:p>
            <a:endParaRPr lang="en-US" dirty="0">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10</a:t>
            </a:fld>
            <a:endParaRPr lang="en-GB"/>
          </a:p>
        </p:txBody>
      </p:sp>
    </p:spTree>
    <p:extLst>
      <p:ext uri="{BB962C8B-B14F-4D97-AF65-F5344CB8AC3E}">
        <p14:creationId xmlns:p14="http://schemas.microsoft.com/office/powerpoint/2010/main" val="370432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C Title slid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A9B2-5B05-614A-9BCF-86F92F85CF53}"/>
              </a:ext>
            </a:extLst>
          </p:cNvPr>
          <p:cNvSpPr>
            <a:spLocks noGrp="1"/>
          </p:cNvSpPr>
          <p:nvPr>
            <p:ph type="ctrTitle"/>
          </p:nvPr>
        </p:nvSpPr>
        <p:spPr>
          <a:xfrm>
            <a:off x="0" y="2045776"/>
            <a:ext cx="12192000" cy="1735609"/>
          </a:xfrm>
          <a:prstGeom prst="rect">
            <a:avLst/>
          </a:prstGeom>
        </p:spPr>
        <p:txBody>
          <a:bodyPr anchor="b"/>
          <a:lstStyle>
            <a:lvl1pPr algn="ctr">
              <a:defRPr sz="6000" b="0" i="0" baseline="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92233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C tex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1302-55D0-9D4C-9592-4A0D1F868B6B}"/>
              </a:ext>
            </a:extLst>
          </p:cNvPr>
          <p:cNvSpPr>
            <a:spLocks noGrp="1"/>
          </p:cNvSpPr>
          <p:nvPr>
            <p:ph type="ctrTitle"/>
          </p:nvPr>
        </p:nvSpPr>
        <p:spPr>
          <a:xfrm>
            <a:off x="1524000" y="728663"/>
            <a:ext cx="9144000" cy="635435"/>
          </a:xfrm>
          <a:prstGeom prst="rect">
            <a:avLst/>
          </a:prstGeom>
        </p:spPr>
        <p:txBody>
          <a:bodyPr anchor="b"/>
          <a:lstStyle>
            <a:lvl1pPr algn="ctr">
              <a:defRPr sz="4200" b="1" baseline="0">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3E4E700-E2BD-4442-82BA-37337932B337}"/>
              </a:ext>
            </a:extLst>
          </p:cNvPr>
          <p:cNvSpPr>
            <a:spLocks noGrp="1"/>
          </p:cNvSpPr>
          <p:nvPr>
            <p:ph type="subTitle" idx="1"/>
          </p:nvPr>
        </p:nvSpPr>
        <p:spPr>
          <a:xfrm>
            <a:off x="1524000" y="1649494"/>
            <a:ext cx="9144000" cy="427521"/>
          </a:xfrm>
          <a:prstGeom prst="rect">
            <a:avLst/>
          </a:prstGeom>
        </p:spPr>
        <p:txBody>
          <a:bodyPr/>
          <a:lstStyle>
            <a:lvl1pPr marL="0" indent="0" algn="ctr">
              <a:buNone/>
              <a:defRPr sz="2400" baseline="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787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C tex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F68628-BD3D-FF48-B52C-8C93F1DC1445}"/>
              </a:ext>
            </a:extLst>
          </p:cNvPr>
          <p:cNvSpPr>
            <a:spLocks noGrp="1"/>
          </p:cNvSpPr>
          <p:nvPr>
            <p:ph idx="1"/>
          </p:nvPr>
        </p:nvSpPr>
        <p:spPr>
          <a:xfrm>
            <a:off x="822702" y="1902229"/>
            <a:ext cx="10515600" cy="458381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5580132E-FBA5-B349-97EE-08796CD9BD14}"/>
              </a:ext>
            </a:extLst>
          </p:cNvPr>
          <p:cNvSpPr>
            <a:spLocks noGrp="1"/>
          </p:cNvSpPr>
          <p:nvPr>
            <p:ph type="ctrTitle"/>
          </p:nvPr>
        </p:nvSpPr>
        <p:spPr>
          <a:xfrm>
            <a:off x="822702" y="728663"/>
            <a:ext cx="10515600" cy="635435"/>
          </a:xfrm>
          <a:prstGeom prst="rect">
            <a:avLst/>
          </a:prstGeom>
        </p:spPr>
        <p:txBody>
          <a:bodyPr anchor="b"/>
          <a:lstStyle>
            <a:lvl1pPr algn="ctr">
              <a:defRPr sz="4200" b="1" baseline="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0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C text slid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9EA885-30F3-1F40-B265-5B3E943376AC}"/>
              </a:ext>
            </a:extLst>
          </p:cNvPr>
          <p:cNvSpPr>
            <a:spLocks noGrp="1"/>
          </p:cNvSpPr>
          <p:nvPr>
            <p:ph sz="half" idx="1"/>
          </p:nvPr>
        </p:nvSpPr>
        <p:spPr>
          <a:xfrm>
            <a:off x="838199" y="1686137"/>
            <a:ext cx="4958167"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43C853DA-AD30-E945-8747-4FC60F0D3678}"/>
              </a:ext>
            </a:extLst>
          </p:cNvPr>
          <p:cNvSpPr>
            <a:spLocks noGrp="1"/>
          </p:cNvSpPr>
          <p:nvPr>
            <p:ph sz="half" idx="10"/>
          </p:nvPr>
        </p:nvSpPr>
        <p:spPr>
          <a:xfrm>
            <a:off x="6395633" y="1686137"/>
            <a:ext cx="4958167"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CFBA6D94-CFD1-FE4E-B931-CCD7F22C4F73}"/>
              </a:ext>
            </a:extLst>
          </p:cNvPr>
          <p:cNvSpPr>
            <a:spLocks noGrp="1"/>
          </p:cNvSpPr>
          <p:nvPr>
            <p:ph type="ctrTitle"/>
          </p:nvPr>
        </p:nvSpPr>
        <p:spPr>
          <a:xfrm>
            <a:off x="838198" y="728663"/>
            <a:ext cx="10515601" cy="635435"/>
          </a:xfrm>
          <a:prstGeom prst="rect">
            <a:avLst/>
          </a:prstGeom>
        </p:spPr>
        <p:txBody>
          <a:bodyPr anchor="b"/>
          <a:lstStyle>
            <a:lvl1pPr algn="ctr">
              <a:defRPr sz="4200" b="1" baseline="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1122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C Section slide with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CB5D3CC-E2E9-324C-9EB4-FD5288B32BB5}"/>
              </a:ext>
            </a:extLst>
          </p:cNvPr>
          <p:cNvSpPr>
            <a:spLocks noGrp="1"/>
          </p:cNvSpPr>
          <p:nvPr>
            <p:ph type="ctrTitle"/>
          </p:nvPr>
        </p:nvSpPr>
        <p:spPr>
          <a:xfrm>
            <a:off x="0" y="2045776"/>
            <a:ext cx="12192000" cy="1735809"/>
          </a:xfrm>
          <a:prstGeom prst="rect">
            <a:avLst/>
          </a:prstGeom>
        </p:spPr>
        <p:txBody>
          <a:bodyPr anchor="b"/>
          <a:lstStyle>
            <a:lvl1pPr algn="ctr">
              <a:defRPr sz="6000" b="1" i="0" baseline="0">
                <a:solidFill>
                  <a:srgbClr val="CE0F2C"/>
                </a:solidFill>
                <a:latin typeface="Arial" panose="020B0604020202020204" pitchFamily="34" charset="0"/>
                <a:ea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6756459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a:extLst>
              <a:ext uri="{FF2B5EF4-FFF2-40B4-BE49-F238E27FC236}">
                <a16:creationId xmlns:a16="http://schemas.microsoft.com/office/drawing/2014/main" id="{352ADBE4-0FCA-5EA0-906A-9881EDC0FA85}"/>
              </a:ext>
            </a:extLst>
          </p:cNvPr>
          <p:cNvPicPr>
            <a:picLocks noChangeAspect="1"/>
          </p:cNvPicPr>
          <p:nvPr/>
        </p:nvPicPr>
        <p:blipFill>
          <a:blip r:embed="rId2"/>
          <a:stretch>
            <a:fillRect/>
          </a:stretch>
        </p:blipFill>
        <p:spPr>
          <a:xfrm>
            <a:off x="-876" y="-767"/>
            <a:ext cx="12193554" cy="6848796"/>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3"/>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2995815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8D4C1138-5FB8-8438-AB41-5AB0C833825B}"/>
              </a:ext>
            </a:extLst>
          </p:cNvPr>
          <p:cNvPicPr>
            <a:picLocks noChangeAspect="1"/>
          </p:cNvPicPr>
          <p:nvPr/>
        </p:nvPicPr>
        <p:blipFill>
          <a:blip r:embed="rId3"/>
          <a:stretch>
            <a:fillRect/>
          </a:stretch>
        </p:blipFill>
        <p:spPr>
          <a:xfrm>
            <a:off x="-2822" y="-2469"/>
            <a:ext cx="12211755" cy="6877049"/>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172283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11829D78-D78B-44C4-D550-D7B3CCA6B023}"/>
              </a:ext>
            </a:extLst>
          </p:cNvPr>
          <p:cNvPicPr>
            <a:picLocks noChangeAspect="1"/>
          </p:cNvPicPr>
          <p:nvPr/>
        </p:nvPicPr>
        <p:blipFill>
          <a:blip r:embed="rId3"/>
          <a:stretch>
            <a:fillRect/>
          </a:stretch>
        </p:blipFill>
        <p:spPr>
          <a:xfrm>
            <a:off x="-2822" y="-2469"/>
            <a:ext cx="12261144" cy="6891161"/>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1949763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hape&#10;&#10;Description automatically generated">
            <a:extLst>
              <a:ext uri="{FF2B5EF4-FFF2-40B4-BE49-F238E27FC236}">
                <a16:creationId xmlns:a16="http://schemas.microsoft.com/office/drawing/2014/main" id="{33FEA769-2A51-1055-D34A-30DF0C0075C8}"/>
              </a:ext>
            </a:extLst>
          </p:cNvPr>
          <p:cNvPicPr>
            <a:picLocks noChangeAspect="1"/>
          </p:cNvPicPr>
          <p:nvPr/>
        </p:nvPicPr>
        <p:blipFill>
          <a:blip r:embed="rId3"/>
          <a:stretch>
            <a:fillRect/>
          </a:stretch>
        </p:blipFill>
        <p:spPr>
          <a:xfrm>
            <a:off x="-2822" y="-2469"/>
            <a:ext cx="12289366" cy="6898216"/>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46681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con&#10;&#10;Description automatically generated">
            <a:extLst>
              <a:ext uri="{FF2B5EF4-FFF2-40B4-BE49-F238E27FC236}">
                <a16:creationId xmlns:a16="http://schemas.microsoft.com/office/drawing/2014/main" id="{0F5F1A0B-568D-C19F-3DA6-99FB12F504E7}"/>
              </a:ext>
            </a:extLst>
          </p:cNvPr>
          <p:cNvPicPr>
            <a:picLocks noChangeAspect="1"/>
          </p:cNvPicPr>
          <p:nvPr/>
        </p:nvPicPr>
        <p:blipFill>
          <a:blip r:embed="rId3"/>
          <a:stretch>
            <a:fillRect/>
          </a:stretch>
        </p:blipFill>
        <p:spPr>
          <a:xfrm>
            <a:off x="-52210" y="-2469"/>
            <a:ext cx="12254088" cy="6891161"/>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2283149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BE1952D3-ED6E-1D13-794D-9D8788830CDD}"/>
              </a:ext>
            </a:extLst>
          </p:cNvPr>
          <p:cNvPicPr>
            <a:picLocks noChangeAspect="1"/>
          </p:cNvPicPr>
          <p:nvPr/>
        </p:nvPicPr>
        <p:blipFill>
          <a:blip r:embed="rId3"/>
          <a:stretch>
            <a:fillRect/>
          </a:stretch>
        </p:blipFill>
        <p:spPr>
          <a:xfrm>
            <a:off x="-87489" y="-2469"/>
            <a:ext cx="12282311" cy="6898216"/>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121966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DEEA7BDB-AD9F-2036-7C78-4560B7B03027}"/>
              </a:ext>
            </a:extLst>
          </p:cNvPr>
          <p:cNvPicPr>
            <a:picLocks noChangeAspect="1"/>
          </p:cNvPicPr>
          <p:nvPr/>
        </p:nvPicPr>
        <p:blipFill>
          <a:blip r:embed="rId3"/>
          <a:stretch>
            <a:fillRect/>
          </a:stretch>
        </p:blipFill>
        <p:spPr>
          <a:xfrm>
            <a:off x="-2822" y="-2469"/>
            <a:ext cx="12197644" cy="6862938"/>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684410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3CC68FC3-E9C7-FB50-900F-27AD67AAE471}"/>
              </a:ext>
            </a:extLst>
          </p:cNvPr>
          <p:cNvPicPr>
            <a:picLocks noChangeAspect="1"/>
          </p:cNvPicPr>
          <p:nvPr/>
        </p:nvPicPr>
        <p:blipFill>
          <a:blip r:embed="rId3"/>
          <a:stretch>
            <a:fillRect/>
          </a:stretch>
        </p:blipFill>
        <p:spPr>
          <a:xfrm>
            <a:off x="-38099" y="-2469"/>
            <a:ext cx="12239977" cy="6869994"/>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677717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 furniture, table&#10;&#10;Description automatically generated">
            <a:extLst>
              <a:ext uri="{FF2B5EF4-FFF2-40B4-BE49-F238E27FC236}">
                <a16:creationId xmlns:a16="http://schemas.microsoft.com/office/drawing/2014/main" id="{D39C4CB3-A3E5-B92C-D548-98E4BE254A18}"/>
              </a:ext>
            </a:extLst>
          </p:cNvPr>
          <p:cNvPicPr>
            <a:picLocks noChangeAspect="1"/>
          </p:cNvPicPr>
          <p:nvPr/>
        </p:nvPicPr>
        <p:blipFill>
          <a:blip r:embed="rId3"/>
          <a:stretch>
            <a:fillRect/>
          </a:stretch>
        </p:blipFill>
        <p:spPr>
          <a:xfrm>
            <a:off x="-38099" y="-2469"/>
            <a:ext cx="12239977" cy="6869994"/>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548691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ubeMapVerbs.jpg">
            <a:extLst>
              <a:ext uri="{FF2B5EF4-FFF2-40B4-BE49-F238E27FC236}">
                <a16:creationId xmlns:a16="http://schemas.microsoft.com/office/drawing/2014/main" id="{F12AAB68-929F-97A0-007E-C9F6A6F492E4}"/>
              </a:ext>
            </a:extLst>
          </p:cNvPr>
          <p:cNvPicPr>
            <a:picLocks noChangeAspect="1"/>
          </p:cNvPicPr>
          <p:nvPr/>
        </p:nvPicPr>
        <p:blipFill>
          <a:blip r:embed="rId3"/>
          <a:stretch>
            <a:fillRect/>
          </a:stretch>
        </p:blipFill>
        <p:spPr>
          <a:xfrm>
            <a:off x="0" y="9525"/>
            <a:ext cx="12204700" cy="6870700"/>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1859766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660DEDF6-4B15-C9DF-E43D-BEC0447FDE71}"/>
              </a:ext>
            </a:extLst>
          </p:cNvPr>
          <p:cNvPicPr>
            <a:picLocks noChangeAspect="1"/>
          </p:cNvPicPr>
          <p:nvPr/>
        </p:nvPicPr>
        <p:blipFill>
          <a:blip r:embed="rId3"/>
          <a:stretch>
            <a:fillRect/>
          </a:stretch>
        </p:blipFill>
        <p:spPr>
          <a:xfrm>
            <a:off x="-60632" y="-111944"/>
            <a:ext cx="12329651" cy="6967179"/>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3169407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ie chart&#10;&#10;Description automatically generated">
            <a:extLst>
              <a:ext uri="{FF2B5EF4-FFF2-40B4-BE49-F238E27FC236}">
                <a16:creationId xmlns:a16="http://schemas.microsoft.com/office/drawing/2014/main" id="{692D7A63-0865-BBC5-76F9-F11F033FAAA4}"/>
              </a:ext>
            </a:extLst>
          </p:cNvPr>
          <p:cNvPicPr>
            <a:picLocks noChangeAspect="1"/>
          </p:cNvPicPr>
          <p:nvPr/>
        </p:nvPicPr>
        <p:blipFill>
          <a:blip r:embed="rId3"/>
          <a:stretch>
            <a:fillRect/>
          </a:stretch>
        </p:blipFill>
        <p:spPr>
          <a:xfrm>
            <a:off x="-245807" y="-75893"/>
            <a:ext cx="12437806" cy="6960623"/>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751228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891C0DC1-F712-1DF3-1F5E-433DF998BE91}"/>
              </a:ext>
            </a:extLst>
          </p:cNvPr>
          <p:cNvPicPr>
            <a:picLocks noChangeAspect="1"/>
          </p:cNvPicPr>
          <p:nvPr/>
        </p:nvPicPr>
        <p:blipFill>
          <a:blip r:embed="rId3"/>
          <a:stretch>
            <a:fillRect/>
          </a:stretch>
        </p:blipFill>
        <p:spPr>
          <a:xfrm>
            <a:off x="-3277" y="-95557"/>
            <a:ext cx="12272296" cy="6942598"/>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879466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shape&#10;&#10;Description automatically generated">
            <a:extLst>
              <a:ext uri="{FF2B5EF4-FFF2-40B4-BE49-F238E27FC236}">
                <a16:creationId xmlns:a16="http://schemas.microsoft.com/office/drawing/2014/main" id="{A1FAB5B4-F229-1BA8-770C-BAB1F0C3370A}"/>
              </a:ext>
            </a:extLst>
          </p:cNvPr>
          <p:cNvPicPr>
            <a:picLocks noChangeAspect="1"/>
          </p:cNvPicPr>
          <p:nvPr/>
        </p:nvPicPr>
        <p:blipFill>
          <a:blip r:embed="rId3"/>
          <a:stretch>
            <a:fillRect/>
          </a:stretch>
        </p:blipFill>
        <p:spPr>
          <a:xfrm>
            <a:off x="-44245" y="-103750"/>
            <a:ext cx="12313264" cy="6958985"/>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2178155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7162326D-9031-D560-4C2D-18B52CC17655}"/>
              </a:ext>
            </a:extLst>
          </p:cNvPr>
          <p:cNvPicPr>
            <a:picLocks noChangeAspect="1"/>
          </p:cNvPicPr>
          <p:nvPr/>
        </p:nvPicPr>
        <p:blipFill>
          <a:blip r:embed="rId3"/>
          <a:stretch>
            <a:fillRect/>
          </a:stretch>
        </p:blipFill>
        <p:spPr>
          <a:xfrm>
            <a:off x="95045" y="-62783"/>
            <a:ext cx="12108425" cy="6860662"/>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3367479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D24FF-2FAB-BC6E-5F93-9732AF970F4C}"/>
              </a:ext>
            </a:extLst>
          </p:cNvPr>
          <p:cNvSpPr/>
          <p:nvPr/>
        </p:nvSpPr>
        <p:spPr>
          <a:xfrm>
            <a:off x="-3080" y="-6928"/>
            <a:ext cx="12199696" cy="686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text, sign, vector graphics&#10;&#10;Description automatically generated">
            <a:extLst>
              <a:ext uri="{FF2B5EF4-FFF2-40B4-BE49-F238E27FC236}">
                <a16:creationId xmlns:a16="http://schemas.microsoft.com/office/drawing/2014/main" id="{0B13C3F4-6A5A-8E58-D7F7-B686810E72D2}"/>
              </a:ext>
            </a:extLst>
          </p:cNvPr>
          <p:cNvPicPr>
            <a:picLocks noChangeAspect="1"/>
          </p:cNvPicPr>
          <p:nvPr/>
        </p:nvPicPr>
        <p:blipFill>
          <a:blip r:embed="rId3"/>
          <a:stretch>
            <a:fillRect/>
          </a:stretch>
        </p:blipFill>
        <p:spPr>
          <a:xfrm>
            <a:off x="920804" y="288231"/>
            <a:ext cx="11118796" cy="6275133"/>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1084042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hueOff val="0"/>
            <a:satOff val="0"/>
            <a:lumOff val="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D24FF-2FAB-BC6E-5F93-9732AF970F4C}"/>
              </a:ext>
            </a:extLst>
          </p:cNvPr>
          <p:cNvSpPr/>
          <p:nvPr/>
        </p:nvSpPr>
        <p:spPr>
          <a:xfrm>
            <a:off x="-3080" y="-6928"/>
            <a:ext cx="12199696" cy="686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A picture containing diagram&#10;&#10;Description automatically generated">
            <a:extLst>
              <a:ext uri="{FF2B5EF4-FFF2-40B4-BE49-F238E27FC236}">
                <a16:creationId xmlns:a16="http://schemas.microsoft.com/office/drawing/2014/main" id="{625655E4-6D3F-A57B-ABBF-49A3976EF099}"/>
              </a:ext>
            </a:extLst>
          </p:cNvPr>
          <p:cNvPicPr>
            <a:picLocks noChangeAspect="1"/>
          </p:cNvPicPr>
          <p:nvPr/>
        </p:nvPicPr>
        <p:blipFill>
          <a:blip r:embed="rId3"/>
          <a:stretch>
            <a:fillRect/>
          </a:stretch>
        </p:blipFill>
        <p:spPr>
          <a:xfrm>
            <a:off x="562215" y="480332"/>
            <a:ext cx="10926695" cy="6153470"/>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2425377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D24FF-2FAB-BC6E-5F93-9732AF970F4C}"/>
              </a:ext>
            </a:extLst>
          </p:cNvPr>
          <p:cNvSpPr/>
          <p:nvPr/>
        </p:nvSpPr>
        <p:spPr>
          <a:xfrm>
            <a:off x="-3080" y="-6928"/>
            <a:ext cx="12199696" cy="686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A picture containing icon&#10;&#10;Description automatically generated">
            <a:extLst>
              <a:ext uri="{FF2B5EF4-FFF2-40B4-BE49-F238E27FC236}">
                <a16:creationId xmlns:a16="http://schemas.microsoft.com/office/drawing/2014/main" id="{489C07A4-1C5E-2EE5-F927-F275080B111C}"/>
              </a:ext>
            </a:extLst>
          </p:cNvPr>
          <p:cNvPicPr>
            <a:picLocks noChangeAspect="1"/>
          </p:cNvPicPr>
          <p:nvPr/>
        </p:nvPicPr>
        <p:blipFill>
          <a:blip r:embed="rId3"/>
          <a:stretch>
            <a:fillRect/>
          </a:stretch>
        </p:blipFill>
        <p:spPr>
          <a:xfrm>
            <a:off x="959224" y="531559"/>
            <a:ext cx="10523284" cy="5922949"/>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1569727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D24FF-2FAB-BC6E-5F93-9732AF970F4C}"/>
              </a:ext>
            </a:extLst>
          </p:cNvPr>
          <p:cNvSpPr/>
          <p:nvPr/>
        </p:nvSpPr>
        <p:spPr>
          <a:xfrm>
            <a:off x="-3080" y="-6928"/>
            <a:ext cx="12199696" cy="686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Diagram&#10;&#10;Description automatically generated">
            <a:extLst>
              <a:ext uri="{FF2B5EF4-FFF2-40B4-BE49-F238E27FC236}">
                <a16:creationId xmlns:a16="http://schemas.microsoft.com/office/drawing/2014/main" id="{C4F8FD36-C440-C38C-72BD-8DDEF8423CB8}"/>
              </a:ext>
            </a:extLst>
          </p:cNvPr>
          <p:cNvPicPr>
            <a:picLocks noChangeAspect="1"/>
          </p:cNvPicPr>
          <p:nvPr/>
        </p:nvPicPr>
        <p:blipFill>
          <a:blip r:embed="rId3"/>
          <a:stretch>
            <a:fillRect/>
          </a:stretch>
        </p:blipFill>
        <p:spPr>
          <a:xfrm>
            <a:off x="703089" y="377878"/>
            <a:ext cx="10907485" cy="6140663"/>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2645694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a:extLst>
              <a:ext uri="{FF2B5EF4-FFF2-40B4-BE49-F238E27FC236}">
                <a16:creationId xmlns:a16="http://schemas.microsoft.com/office/drawing/2014/main" id="{352ADBE4-0FCA-5EA0-906A-9881EDC0FA85}"/>
              </a:ext>
            </a:extLst>
          </p:cNvPr>
          <p:cNvPicPr>
            <a:picLocks noChangeAspect="1"/>
          </p:cNvPicPr>
          <p:nvPr/>
        </p:nvPicPr>
        <p:blipFill>
          <a:blip r:embed="rId2"/>
          <a:stretch>
            <a:fillRect/>
          </a:stretch>
        </p:blipFill>
        <p:spPr>
          <a:xfrm>
            <a:off x="-876" y="-767"/>
            <a:ext cx="12193554" cy="6848796"/>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3"/>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422417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shape&#10;&#10;Description automatically generated">
            <a:extLst>
              <a:ext uri="{FF2B5EF4-FFF2-40B4-BE49-F238E27FC236}">
                <a16:creationId xmlns:a16="http://schemas.microsoft.com/office/drawing/2014/main" id="{79CDDCA7-EDAB-63CA-D4C3-95C094E16A8A}"/>
              </a:ext>
            </a:extLst>
          </p:cNvPr>
          <p:cNvPicPr>
            <a:picLocks noChangeAspect="1"/>
          </p:cNvPicPr>
          <p:nvPr/>
        </p:nvPicPr>
        <p:blipFill>
          <a:blip r:embed="rId3"/>
          <a:stretch>
            <a:fillRect/>
          </a:stretch>
        </p:blipFill>
        <p:spPr>
          <a:xfrm>
            <a:off x="-49161" y="2766"/>
            <a:ext cx="12246077" cy="6872133"/>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1838770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diagram, application&#10;&#10;Description automatically generated">
            <a:extLst>
              <a:ext uri="{FF2B5EF4-FFF2-40B4-BE49-F238E27FC236}">
                <a16:creationId xmlns:a16="http://schemas.microsoft.com/office/drawing/2014/main" id="{770402DE-3EFF-60E6-DD0D-CF7110214E2B}"/>
              </a:ext>
            </a:extLst>
          </p:cNvPr>
          <p:cNvPicPr>
            <a:picLocks noChangeAspect="1"/>
          </p:cNvPicPr>
          <p:nvPr/>
        </p:nvPicPr>
        <p:blipFill>
          <a:blip r:embed="rId3"/>
          <a:stretch>
            <a:fillRect/>
          </a:stretch>
        </p:blipFill>
        <p:spPr>
          <a:xfrm>
            <a:off x="-68826" y="7681"/>
            <a:ext cx="12275574" cy="6877050"/>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255878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3"/>
          <a:stretch>
            <a:fillRect/>
          </a:stretch>
        </p:blipFill>
        <p:spPr>
          <a:xfrm>
            <a:off x="9142461" y="5731409"/>
            <a:ext cx="3058773" cy="1152514"/>
          </a:xfrm>
          <a:prstGeom prst="rect">
            <a:avLst/>
          </a:prstGeom>
        </p:spPr>
      </p:pic>
      <p:pic>
        <p:nvPicPr>
          <p:cNvPr id="2" name="Picture 3" descr="Diagram&#10;&#10;Description automatically generated">
            <a:extLst>
              <a:ext uri="{FF2B5EF4-FFF2-40B4-BE49-F238E27FC236}">
                <a16:creationId xmlns:a16="http://schemas.microsoft.com/office/drawing/2014/main" id="{A58E614A-EF82-3877-8B8E-312FD72E80BE}"/>
              </a:ext>
            </a:extLst>
          </p:cNvPr>
          <p:cNvPicPr>
            <a:picLocks noChangeAspect="1"/>
          </p:cNvPicPr>
          <p:nvPr/>
        </p:nvPicPr>
        <p:blipFill>
          <a:blip r:embed="rId4"/>
          <a:stretch>
            <a:fillRect/>
          </a:stretch>
        </p:blipFill>
        <p:spPr>
          <a:xfrm>
            <a:off x="-93406" y="12598"/>
            <a:ext cx="12300154" cy="6881966"/>
          </a:xfrm>
          <a:prstGeom prst="rect">
            <a:avLst/>
          </a:prstGeom>
        </p:spPr>
      </p:pic>
    </p:spTree>
    <p:extLst>
      <p:ext uri="{BB962C8B-B14F-4D97-AF65-F5344CB8AC3E}">
        <p14:creationId xmlns:p14="http://schemas.microsoft.com/office/powerpoint/2010/main" val="4067845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hape&#10;&#10;Description automatically generated">
            <a:extLst>
              <a:ext uri="{FF2B5EF4-FFF2-40B4-BE49-F238E27FC236}">
                <a16:creationId xmlns:a16="http://schemas.microsoft.com/office/drawing/2014/main" id="{08F380B9-D119-C387-D417-13EBA5A8CA47}"/>
              </a:ext>
            </a:extLst>
          </p:cNvPr>
          <p:cNvPicPr>
            <a:picLocks noChangeAspect="1"/>
          </p:cNvPicPr>
          <p:nvPr/>
        </p:nvPicPr>
        <p:blipFill>
          <a:blip r:embed="rId3"/>
          <a:stretch>
            <a:fillRect/>
          </a:stretch>
        </p:blipFill>
        <p:spPr>
          <a:xfrm>
            <a:off x="-2822" y="-2469"/>
            <a:ext cx="12289366" cy="6898216"/>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2145322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con&#10;&#10;Description automatically generated">
            <a:extLst>
              <a:ext uri="{FF2B5EF4-FFF2-40B4-BE49-F238E27FC236}">
                <a16:creationId xmlns:a16="http://schemas.microsoft.com/office/drawing/2014/main" id="{2AD50340-5AE7-6927-4280-99C7BCB331A9}"/>
              </a:ext>
            </a:extLst>
          </p:cNvPr>
          <p:cNvPicPr>
            <a:picLocks noChangeAspect="1"/>
          </p:cNvPicPr>
          <p:nvPr/>
        </p:nvPicPr>
        <p:blipFill>
          <a:blip r:embed="rId3"/>
          <a:stretch>
            <a:fillRect/>
          </a:stretch>
        </p:blipFill>
        <p:spPr>
          <a:xfrm>
            <a:off x="-2822" y="-2469"/>
            <a:ext cx="12338755" cy="6912327"/>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1576081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66F3425A-A868-94F4-2E47-8700211B8BFC}"/>
              </a:ext>
            </a:extLst>
          </p:cNvPr>
          <p:cNvPicPr>
            <a:picLocks noChangeAspect="1"/>
          </p:cNvPicPr>
          <p:nvPr/>
        </p:nvPicPr>
        <p:blipFill>
          <a:blip r:embed="rId3"/>
          <a:stretch>
            <a:fillRect/>
          </a:stretch>
        </p:blipFill>
        <p:spPr>
          <a:xfrm>
            <a:off x="-73378" y="-2469"/>
            <a:ext cx="12268200" cy="6884105"/>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2068430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0C3B68CC-8BCD-8FAE-43E7-D8980844CC39}"/>
              </a:ext>
            </a:extLst>
          </p:cNvPr>
          <p:cNvPicPr>
            <a:picLocks noChangeAspect="1"/>
          </p:cNvPicPr>
          <p:nvPr/>
        </p:nvPicPr>
        <p:blipFill>
          <a:blip r:embed="rId3"/>
          <a:stretch>
            <a:fillRect/>
          </a:stretch>
        </p:blipFill>
        <p:spPr>
          <a:xfrm>
            <a:off x="-136876" y="-37746"/>
            <a:ext cx="12345810" cy="6919382"/>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1714430617"/>
      </p:ext>
    </p:extLst>
  </p:cSld>
  <p:clrMapOvr>
    <a:masterClrMapping/>
  </p:clrMapOvr>
</p:sld>
</file>

<file path=ppt/theme/theme1.xml><?xml version="1.0" encoding="utf-8"?>
<a:theme xmlns:a="http://schemas.openxmlformats.org/drawingml/2006/main" name="3573 MC Powerpoint – new bra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573 MC Powerpoint – new brand" id="{40FA8D40-8179-FD41-B856-9BC021558B60}" vid="{7A99158A-A386-0941-A99B-D287FA80D4AC}"/>
    </a:ext>
  </a:extLst>
</a:theme>
</file>

<file path=ppt/theme/theme2.xml><?xml version="1.0" encoding="utf-8"?>
<a:theme xmlns:a="http://schemas.openxmlformats.org/drawingml/2006/main" name="MC tex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7" id="{71F1F844-DA78-4447-A108-FEABDF8FC45F}" vid="{236811AE-EF1F-EB4B-BD5C-5C399254EF90}"/>
    </a:ext>
  </a:extLst>
</a:theme>
</file>

<file path=ppt/theme/theme3.xml><?xml version="1.0" encoding="utf-8"?>
<a:theme xmlns:a="http://schemas.openxmlformats.org/drawingml/2006/main" name="MC Section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7" id="{71F1F844-DA78-4447-A108-FEABDF8FC45F}" vid="{7E88D43A-807D-3441-BDA7-18E05E2EA61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bca166-720d-4306-9758-b28e683d5b85">
      <UserInfo>
        <DisplayName>Trey Hall</DisplayName>
        <AccountId>38</AccountId>
        <AccountType/>
      </UserInfo>
      <UserInfo>
        <DisplayName>Abi Jarvis</DisplayName>
        <AccountId>12</AccountId>
        <AccountType/>
      </UserInfo>
      <UserInfo>
        <DisplayName>Sally Rush</DisplayName>
        <AccountId>110</AccountId>
        <AccountType/>
      </UserInfo>
      <UserInfo>
        <DisplayName>Delyth Wyn Davies</DisplayName>
        <AccountId>109</AccountId>
        <AccountType/>
      </UserInfo>
      <UserInfo>
        <DisplayName>Andy Fishburne</DisplayName>
        <AccountId>10</AccountId>
        <AccountType/>
      </UserInfo>
    </SharedWithUsers>
    <lcf76f155ced4ddcb4097134ff3c332f xmlns="677c0e8b-3a09-485d-bc3b-2d9bd24c40fb">
      <Terms xmlns="http://schemas.microsoft.com/office/infopath/2007/PartnerControls"/>
    </lcf76f155ced4ddcb4097134ff3c332f>
    <TaxCatchAll xmlns="91bca166-720d-4306-9758-b28e683d5b8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648246054A3849A2C8D215741A0880" ma:contentTypeVersion="16" ma:contentTypeDescription="Create a new document." ma:contentTypeScope="" ma:versionID="540f6ae1e7031e65e8078447e36da1a1">
  <xsd:schema xmlns:xsd="http://www.w3.org/2001/XMLSchema" xmlns:xs="http://www.w3.org/2001/XMLSchema" xmlns:p="http://schemas.microsoft.com/office/2006/metadata/properties" xmlns:ns2="677c0e8b-3a09-485d-bc3b-2d9bd24c40fb" xmlns:ns3="91bca166-720d-4306-9758-b28e683d5b85" targetNamespace="http://schemas.microsoft.com/office/2006/metadata/properties" ma:root="true" ma:fieldsID="5b80e25ff07e7abc22ed006069b2cd65" ns2:_="" ns3:_="">
    <xsd:import namespace="677c0e8b-3a09-485d-bc3b-2d9bd24c40fb"/>
    <xsd:import namespace="91bca166-720d-4306-9758-b28e683d5b8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DateTake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7c0e8b-3a09-485d-bc3b-2d9bd24c40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54fd3f6-5f20-4e97-acb8-f105e12c831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bca166-720d-4306-9758-b28e683d5b8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60bd926-a93c-472f-9efa-82427dcb8a77}" ma:internalName="TaxCatchAll" ma:showField="CatchAllData" ma:web="91bca166-720d-4306-9758-b28e683d5b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2C1E24-0FD1-464F-A6A6-DA19FCB1F699}">
  <ds:schemaRefs>
    <ds:schemaRef ds:uri="http://schemas.microsoft.com/sharepoint/v3/contenttype/forms"/>
  </ds:schemaRefs>
</ds:datastoreItem>
</file>

<file path=customXml/itemProps2.xml><?xml version="1.0" encoding="utf-8"?>
<ds:datastoreItem xmlns:ds="http://schemas.openxmlformats.org/officeDocument/2006/customXml" ds:itemID="{0089EBD7-D996-4EF4-9465-FA2E0ECE3B72}">
  <ds:schemaRefs>
    <ds:schemaRef ds:uri="677c0e8b-3a09-485d-bc3b-2d9bd24c40fb"/>
    <ds:schemaRef ds:uri="91bca166-720d-4306-9758-b28e683d5b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D7A9E1C-FD82-41B0-8C10-69B8AA6828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7c0e8b-3a09-485d-bc3b-2d9bd24c40fb"/>
    <ds:schemaRef ds:uri="91bca166-720d-4306-9758-b28e683d5b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3573 MC Powerpoint – new brand</Template>
  <TotalTime>12</TotalTime>
  <Words>2252</Words>
  <Application>Microsoft Office PowerPoint</Application>
  <PresentationFormat>Widescreen</PresentationFormat>
  <Paragraphs>200</Paragraphs>
  <Slides>27</Slides>
  <Notes>25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Arial</vt:lpstr>
      <vt:lpstr>Calibri</vt:lpstr>
      <vt:lpstr>Calibri Light</vt:lpstr>
      <vt:lpstr>Roboto</vt:lpstr>
      <vt:lpstr>3573 MC Powerpoint – new brand</vt:lpstr>
      <vt:lpstr>MC text slide</vt:lpstr>
      <vt:lpstr>MC Section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Methodist Church new  brand Powerpoint title slide</dc:title>
  <dc:creator>Microsoft Office User</dc:creator>
  <cp:lastModifiedBy>Andy Fishburne</cp:lastModifiedBy>
  <cp:revision>302</cp:revision>
  <dcterms:created xsi:type="dcterms:W3CDTF">2021-09-22T10:10:24Z</dcterms:created>
  <dcterms:modified xsi:type="dcterms:W3CDTF">2023-11-16T16:16:40Z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0x010100C0648246054A3849A2C8D215741A0880</vt:lpwstr>
  </property>
  <property fmtid="{D5CDD505-2E9C-101B-9397-08002B2CF9AE}" pid="3" name="MediaServiceImageTags">
    <vt:lpwstr/>
  </property>
</Properties>
</file>