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
  </p:notesMasterIdLst>
  <p:sldIdLst>
    <p:sldId id="258"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558" autoAdjust="0"/>
  </p:normalViewPr>
  <p:slideViewPr>
    <p:cSldViewPr snapToGrid="0">
      <p:cViewPr varScale="1">
        <p:scale>
          <a:sx n="86" d="100"/>
          <a:sy n="86" d="100"/>
        </p:scale>
        <p:origin x="1494"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 Jarvis" userId="f6b6a6ed-e7a8-42e6-adde-887d90cba7c0" providerId="ADAL" clId="{14854CD8-2E67-4AB4-8172-97E88B0BB746}"/>
    <pc:docChg chg="modSld">
      <pc:chgData name="Abi Jarvis" userId="f6b6a6ed-e7a8-42e6-adde-887d90cba7c0" providerId="ADAL" clId="{14854CD8-2E67-4AB4-8172-97E88B0BB746}" dt="2024-01-29T14:12:38.088" v="0" actId="6549"/>
      <pc:docMkLst>
        <pc:docMk/>
      </pc:docMkLst>
      <pc:sldChg chg="modNotesTx">
        <pc:chgData name="Abi Jarvis" userId="f6b6a6ed-e7a8-42e6-adde-887d90cba7c0" providerId="ADAL" clId="{14854CD8-2E67-4AB4-8172-97E88B0BB746}" dt="2024-01-29T14:12:38.088" v="0" actId="6549"/>
        <pc:sldMkLst>
          <pc:docMk/>
          <pc:sldMk cId="299581504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4B695-4F9E-47FA-A203-4328FD931468}"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4F91A-B1D7-406B-83A9-5902FFDF3F04}" type="slidenum">
              <a:rPr lang="en-GB" smtClean="0"/>
              <a:t>‹#›</a:t>
            </a:fld>
            <a:endParaRPr lang="en-GB"/>
          </a:p>
        </p:txBody>
      </p:sp>
    </p:spTree>
    <p:extLst>
      <p:ext uri="{BB962C8B-B14F-4D97-AF65-F5344CB8AC3E}">
        <p14:creationId xmlns:p14="http://schemas.microsoft.com/office/powerpoint/2010/main" val="386058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Methodist Way of Life</a:t>
            </a:r>
            <a:endParaRPr lang="en-GB" dirty="0"/>
          </a:p>
        </p:txBody>
      </p:sp>
      <p:sp>
        <p:nvSpPr>
          <p:cNvPr id="4" name="Slide Number Placeholder 3"/>
          <p:cNvSpPr>
            <a:spLocks noGrp="1"/>
          </p:cNvSpPr>
          <p:nvPr>
            <p:ph type="sldNum" sz="quarter" idx="5"/>
          </p:nvPr>
        </p:nvSpPr>
        <p:spPr/>
        <p:txBody>
          <a:bodyPr/>
          <a:lstStyle/>
          <a:p>
            <a:fld id="{926739FF-E568-483E-9195-C17330BC15F9}" type="slidenum">
              <a:rPr lang="en-GB" smtClean="0"/>
              <a:t>1</a:t>
            </a:fld>
            <a:endParaRPr lang="en-GB"/>
          </a:p>
        </p:txBody>
      </p:sp>
    </p:spTree>
    <p:extLst>
      <p:ext uri="{BB962C8B-B14F-4D97-AF65-F5344CB8AC3E}">
        <p14:creationId xmlns:p14="http://schemas.microsoft.com/office/powerpoint/2010/main" val="388453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Prayer (see ‘key themes’)</a:t>
            </a:r>
          </a:p>
          <a:p>
            <a:endParaRPr lang="en-US"/>
          </a:p>
          <a:p>
            <a:r>
              <a:rPr lang="en-US"/>
              <a:t>God loves spending time with you. Don't overcomplicate it. God is there and is a perfect listener.</a:t>
            </a:r>
          </a:p>
        </p:txBody>
      </p:sp>
      <p:sp>
        <p:nvSpPr>
          <p:cNvPr id="4" name="Slide Number Placeholder 3"/>
          <p:cNvSpPr>
            <a:spLocks noGrp="1"/>
          </p:cNvSpPr>
          <p:nvPr>
            <p:ph type="sldNum" sz="quarter" idx="5"/>
          </p:nvPr>
        </p:nvSpPr>
        <p:spPr/>
        <p:txBody>
          <a:bodyPr/>
          <a:lstStyle/>
          <a:p>
            <a:fld id="{926739FF-E568-483E-9195-C17330BC15F9}" type="slidenum">
              <a:rPr lang="en-GB"/>
              <a:t>2</a:t>
            </a:fld>
            <a:endParaRPr lang="en-GB"/>
          </a:p>
        </p:txBody>
      </p:sp>
    </p:spTree>
    <p:extLst>
      <p:ext uri="{BB962C8B-B14F-4D97-AF65-F5344CB8AC3E}">
        <p14:creationId xmlns:p14="http://schemas.microsoft.com/office/powerpoint/2010/main" val="14832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Prayer (see ‘background reflection’)</a:t>
            </a:r>
          </a:p>
          <a:p>
            <a:endParaRPr lang="en-US"/>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solidFill>
                  <a:srgbClr val="000000"/>
                </a:solidFill>
                <a:effectLst/>
                <a:latin typeface="Arial" panose="020B0604020202020204" pitchFamily="34" charset="0"/>
                <a:ea typeface="Roboto" panose="02000000000000000000" pitchFamily="2" charset="0"/>
                <a:cs typeface="Times New Roman" panose="02020603050405020304" pitchFamily="18" charset="0"/>
              </a:rPr>
              <a:t>The purpose of prayer is not to tick a box every day, but to live in communication with God. It’s not about technique or accomplishment, it’s about opening channels to listen and to ask for what we need. We all do this differently. Perhaps we need to learn how to listen more and ask more. Such communication is not a chore, but a delight.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i="0">
              <a:solidFill>
                <a:srgbClr val="005D63"/>
              </a:solidFill>
              <a:effectLst/>
              <a:latin typeface="Arial" panose="020B0604020202020204" pitchFamily="34"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i="0">
                <a:solidFill>
                  <a:srgbClr val="005D63"/>
                </a:solidFill>
                <a:effectLst/>
                <a:latin typeface="Arial" panose="020B0604020202020204" pitchFamily="34" charset="0"/>
                <a:ea typeface="Roboto" panose="02000000000000000000" pitchFamily="2" charset="0"/>
                <a:cs typeface="Times New Roman" panose="02020603050405020304" pitchFamily="18" charset="0"/>
              </a:rPr>
              <a:t>Prayer rhythms can be at set times in the day, week, month, season and year. </a:t>
            </a:r>
            <a:r>
              <a:rPr lang="en-GB" sz="1800">
                <a:solidFill>
                  <a:srgbClr val="000000"/>
                </a:solidFill>
                <a:effectLst/>
                <a:latin typeface="Arial" panose="020B0604020202020204" pitchFamily="34" charset="0"/>
                <a:ea typeface="Roboto" panose="02000000000000000000" pitchFamily="2" charset="0"/>
                <a:cs typeface="Times New Roman" panose="02020603050405020304" pitchFamily="18" charset="0"/>
              </a:rPr>
              <a:t>Praying daily may also begin with regularly reminding ourselves that God wants to communicate with us at every moment, because of God’s great love for us.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6739FF-E568-483E-9195-C17330BC15F9}" type="slidenum">
              <a:rPr lang="en-GB"/>
              <a:t>3</a:t>
            </a:fld>
            <a:endParaRPr lang="en-GB"/>
          </a:p>
        </p:txBody>
      </p:sp>
    </p:spTree>
    <p:extLst>
      <p:ext uri="{BB962C8B-B14F-4D97-AF65-F5344CB8AC3E}">
        <p14:creationId xmlns:p14="http://schemas.microsoft.com/office/powerpoint/2010/main" val="152200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26496-DAB0-0E9E-3695-A595C9701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6FDA5-CB7A-7C59-E950-967180BB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193E2-4802-1E1D-BC7D-C439E1B3AAAA}"/>
              </a:ext>
            </a:extLst>
          </p:cNvPr>
          <p:cNvSpPr>
            <a:spLocks noGrp="1"/>
          </p:cNvSpPr>
          <p:nvPr>
            <p:ph type="body" idx="1"/>
          </p:nvPr>
        </p:nvSpPr>
        <p:spPr/>
        <p:txBody>
          <a:bodyPr/>
          <a:lstStyle/>
          <a:p>
            <a:r>
              <a:rPr lang="en-US"/>
              <a:t>Session: Prayer (see ‘further notes’)</a:t>
            </a:r>
          </a:p>
          <a:p>
            <a:endParaRPr lang="en-US"/>
          </a:p>
          <a:p>
            <a:r>
              <a:rPr lang="en-US"/>
              <a:t>Sunshine and Showers is a six-session course exploring some of the paradoxes that can make prayer seem hard. </a:t>
            </a:r>
            <a:r>
              <a:rPr lang="en-US" b="0" i="0">
                <a:solidFill>
                  <a:srgbClr val="222222"/>
                </a:solidFill>
                <a:effectLst/>
                <a:latin typeface="Roboto" panose="02000000000000000000" pitchFamily="2" charset="0"/>
              </a:rPr>
              <a:t>Rather than seeking to find simplistic answers, the course encourages participants to find peace in the mystery of prayer; to be able to pray despite the confusion. Could you explore the course at your church?</a:t>
            </a:r>
            <a:endParaRPr lang="en-US"/>
          </a:p>
        </p:txBody>
      </p:sp>
      <p:sp>
        <p:nvSpPr>
          <p:cNvPr id="4" name="Slide Number Placeholder 3">
            <a:extLst>
              <a:ext uri="{FF2B5EF4-FFF2-40B4-BE49-F238E27FC236}">
                <a16:creationId xmlns:a16="http://schemas.microsoft.com/office/drawing/2014/main" id="{F28CC60C-C6F4-8791-D3D6-3F1139A1A11C}"/>
              </a:ext>
            </a:extLst>
          </p:cNvPr>
          <p:cNvSpPr>
            <a:spLocks noGrp="1"/>
          </p:cNvSpPr>
          <p:nvPr>
            <p:ph type="sldNum" sz="quarter" idx="5"/>
          </p:nvPr>
        </p:nvSpPr>
        <p:spPr/>
        <p:txBody>
          <a:bodyPr/>
          <a:lstStyle/>
          <a:p>
            <a:fld id="{926739FF-E568-483E-9195-C17330BC15F9}" type="slidenum">
              <a:rPr lang="en-GB"/>
              <a:t>4</a:t>
            </a:fld>
            <a:endParaRPr lang="en-GB"/>
          </a:p>
        </p:txBody>
      </p:sp>
    </p:spTree>
    <p:extLst>
      <p:ext uri="{BB962C8B-B14F-4D97-AF65-F5344CB8AC3E}">
        <p14:creationId xmlns:p14="http://schemas.microsoft.com/office/powerpoint/2010/main" val="170009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7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a:extLst>
              <a:ext uri="{FF2B5EF4-FFF2-40B4-BE49-F238E27FC236}">
                <a16:creationId xmlns:a16="http://schemas.microsoft.com/office/drawing/2014/main" id="{352ADBE4-0FCA-5EA0-906A-9881EDC0FA85}"/>
              </a:ext>
            </a:extLst>
          </p:cNvPr>
          <p:cNvPicPr>
            <a:picLocks noChangeAspect="1"/>
          </p:cNvPicPr>
          <p:nvPr/>
        </p:nvPicPr>
        <p:blipFill>
          <a:blip r:embed="rId3"/>
          <a:stretch>
            <a:fillRect/>
          </a:stretch>
        </p:blipFill>
        <p:spPr>
          <a:xfrm>
            <a:off x="-876" y="-767"/>
            <a:ext cx="12193554" cy="6848796"/>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99581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hape&#10;&#10;Description automatically generated">
            <a:extLst>
              <a:ext uri="{FF2B5EF4-FFF2-40B4-BE49-F238E27FC236}">
                <a16:creationId xmlns:a16="http://schemas.microsoft.com/office/drawing/2014/main" id="{08F380B9-D119-C387-D417-13EBA5A8CA47}"/>
              </a:ext>
            </a:extLst>
          </p:cNvPr>
          <p:cNvPicPr>
            <a:picLocks noChangeAspect="1"/>
          </p:cNvPicPr>
          <p:nvPr/>
        </p:nvPicPr>
        <p:blipFill>
          <a:blip r:embed="rId3"/>
          <a:stretch>
            <a:fillRect/>
          </a:stretch>
        </p:blipFill>
        <p:spPr>
          <a:xfrm>
            <a:off x="-2822" y="-2469"/>
            <a:ext cx="12289366" cy="6898216"/>
          </a:xfrm>
          <a:prstGeom prst="rect">
            <a:avLst/>
          </a:prstGeom>
        </p:spPr>
      </p:pic>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14532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3"/>
          <a:stretch>
            <a:fillRect/>
          </a:stretch>
        </p:blipFill>
        <p:spPr>
          <a:xfrm>
            <a:off x="9142461" y="5731409"/>
            <a:ext cx="3058773" cy="1152514"/>
          </a:xfrm>
          <a:prstGeom prst="rect">
            <a:avLst/>
          </a:prstGeom>
        </p:spPr>
      </p:pic>
      <p:pic>
        <p:nvPicPr>
          <p:cNvPr id="3" name="Camera 2">
            <a:extLst>
              <a:ext uri="{FF2B5EF4-FFF2-40B4-BE49-F238E27FC236}">
                <a16:creationId xmlns:a16="http://schemas.microsoft.com/office/drawing/2014/main" id="{2C4133BB-9B12-A2E1-2F27-A618494BA5C1}"/>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pic>
        <p:nvPicPr>
          <p:cNvPr id="4" name="Picture 3" descr="PrayerRhythms.jpg">
            <a:extLst>
              <a:ext uri="{FF2B5EF4-FFF2-40B4-BE49-F238E27FC236}">
                <a16:creationId xmlns:a16="http://schemas.microsoft.com/office/drawing/2014/main" id="{E212E772-6322-6180-46A5-EF0852EF71F3}"/>
              </a:ext>
            </a:extLst>
          </p:cNvPr>
          <p:cNvPicPr>
            <a:picLocks noChangeAspect="1"/>
          </p:cNvPicPr>
          <p:nvPr/>
        </p:nvPicPr>
        <p:blipFill>
          <a:blip r:embed="rId6"/>
          <a:stretch>
            <a:fillRect/>
          </a:stretch>
        </p:blipFill>
        <p:spPr>
          <a:xfrm>
            <a:off x="-52753" y="-27906"/>
            <a:ext cx="12250614" cy="6896228"/>
          </a:xfrm>
          <a:prstGeom prst="rect">
            <a:avLst/>
          </a:prstGeom>
        </p:spPr>
      </p:pic>
    </p:spTree>
    <p:extLst>
      <p:ext uri="{BB962C8B-B14F-4D97-AF65-F5344CB8AC3E}">
        <p14:creationId xmlns:p14="http://schemas.microsoft.com/office/powerpoint/2010/main" val="18538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1815-E21A-3B67-6FC1-EBC671B9C896}"/>
            </a:ext>
          </a:extLst>
        </p:cNvPr>
        <p:cNvGrpSpPr/>
        <p:nvPr/>
      </p:nvGrpSpPr>
      <p:grpSpPr>
        <a:xfrm>
          <a:off x="0" y="0"/>
          <a:ext cx="0" cy="0"/>
          <a:chOff x="0" y="0"/>
          <a:chExt cx="0" cy="0"/>
        </a:xfrm>
      </p:grpSpPr>
      <p:pic>
        <p:nvPicPr>
          <p:cNvPr id="5" name="Picture 6" descr="MCBCornerFlag.png">
            <a:extLst>
              <a:ext uri="{FF2B5EF4-FFF2-40B4-BE49-F238E27FC236}">
                <a16:creationId xmlns:a16="http://schemas.microsoft.com/office/drawing/2014/main" id="{B7667E71-55D6-E21F-790E-8FCBB8A25C0E}"/>
              </a:ext>
            </a:extLst>
          </p:cNvPr>
          <p:cNvPicPr>
            <a:picLocks noChangeAspect="1"/>
          </p:cNvPicPr>
          <p:nvPr/>
        </p:nvPicPr>
        <p:blipFill>
          <a:blip r:embed="rId3"/>
          <a:stretch>
            <a:fillRect/>
          </a:stretch>
        </p:blipFill>
        <p:spPr>
          <a:xfrm>
            <a:off x="9142461" y="5731409"/>
            <a:ext cx="3058773" cy="1152514"/>
          </a:xfrm>
          <a:prstGeom prst="rect">
            <a:avLst/>
          </a:prstGeom>
        </p:spPr>
      </p:pic>
      <p:pic>
        <p:nvPicPr>
          <p:cNvPr id="3" name="Camera 2">
            <a:extLst>
              <a:ext uri="{FF2B5EF4-FFF2-40B4-BE49-F238E27FC236}">
                <a16:creationId xmlns:a16="http://schemas.microsoft.com/office/drawing/2014/main" id="{90200F7D-5A92-ECA6-3FD4-00B41BFD1E44}"/>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pic>
        <p:nvPicPr>
          <p:cNvPr id="4" name="Picture 3" descr="PrayerRhythms.jpg">
            <a:extLst>
              <a:ext uri="{FF2B5EF4-FFF2-40B4-BE49-F238E27FC236}">
                <a16:creationId xmlns:a16="http://schemas.microsoft.com/office/drawing/2014/main" id="{ADC3B7A8-130D-8572-00C8-BF521180E004}"/>
              </a:ext>
            </a:extLst>
          </p:cNvPr>
          <p:cNvPicPr>
            <a:picLocks noChangeAspect="1"/>
          </p:cNvPicPr>
          <p:nvPr/>
        </p:nvPicPr>
        <p:blipFill>
          <a:blip r:embed="rId6"/>
          <a:stretch>
            <a:fillRect/>
          </a:stretch>
        </p:blipFill>
        <p:spPr>
          <a:xfrm>
            <a:off x="-52753" y="-27906"/>
            <a:ext cx="12250614" cy="6896228"/>
          </a:xfrm>
          <a:prstGeom prst="rect">
            <a:avLst/>
          </a:prstGeom>
        </p:spPr>
      </p:pic>
      <p:pic>
        <p:nvPicPr>
          <p:cNvPr id="6" name="Picture 5" descr="A logo for a company&#10;&#10;Description automatically generated">
            <a:extLst>
              <a:ext uri="{FF2B5EF4-FFF2-40B4-BE49-F238E27FC236}">
                <a16:creationId xmlns:a16="http://schemas.microsoft.com/office/drawing/2014/main" id="{BE7F03B8-AF98-43F7-448C-BAB585974906}"/>
              </a:ext>
            </a:extLst>
          </p:cNvPr>
          <p:cNvPicPr>
            <a:picLocks noChangeAspect="1"/>
          </p:cNvPicPr>
          <p:nvPr/>
        </p:nvPicPr>
        <p:blipFill>
          <a:blip r:embed="rId7"/>
          <a:stretch>
            <a:fillRect/>
          </a:stretch>
        </p:blipFill>
        <p:spPr>
          <a:xfrm>
            <a:off x="-53915" y="-28798"/>
            <a:ext cx="12289047" cy="6912001"/>
          </a:xfrm>
          <a:prstGeom prst="rect">
            <a:avLst/>
          </a:prstGeom>
        </p:spPr>
      </p:pic>
    </p:spTree>
    <p:extLst>
      <p:ext uri="{BB962C8B-B14F-4D97-AF65-F5344CB8AC3E}">
        <p14:creationId xmlns:p14="http://schemas.microsoft.com/office/powerpoint/2010/main" val="3514450816"/>
      </p:ext>
    </p:extLst>
  </p:cSld>
  <p:clrMapOvr>
    <a:masterClrMapping/>
  </p:clrMapOvr>
</p:sld>
</file>

<file path=ppt/theme/theme1.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648246054A3849A2C8D215741A0880" ma:contentTypeVersion="17" ma:contentTypeDescription="Create a new document." ma:contentTypeScope="" ma:versionID="beefe754192f373aa0805f65376d9d61">
  <xsd:schema xmlns:xsd="http://www.w3.org/2001/XMLSchema" xmlns:xs="http://www.w3.org/2001/XMLSchema" xmlns:p="http://schemas.microsoft.com/office/2006/metadata/properties" xmlns:ns2="677c0e8b-3a09-485d-bc3b-2d9bd24c40fb" xmlns:ns3="91bca166-720d-4306-9758-b28e683d5b85" targetNamespace="http://schemas.microsoft.com/office/2006/metadata/properties" ma:root="true" ma:fieldsID="1b196f9e7e3c2b83754e8e076404c482" ns2:_="" ns3:_="">
    <xsd:import namespace="677c0e8b-3a09-485d-bc3b-2d9bd24c40fb"/>
    <xsd:import namespace="91bca166-720d-4306-9758-b28e683d5b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c0e8b-3a09-485d-bc3b-2d9bd24c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4fd3f6-5f20-4e97-acb8-f105e12c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ca166-720d-4306-9758-b28e683d5b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0bd926-a93c-472f-9efa-82427dcb8a77}" ma:internalName="TaxCatchAll" ma:showField="CatchAllData" ma:web="91bca166-720d-4306-9758-b28e683d5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7c0e8b-3a09-485d-bc3b-2d9bd24c40fb">
      <Terms xmlns="http://schemas.microsoft.com/office/infopath/2007/PartnerControls"/>
    </lcf76f155ced4ddcb4097134ff3c332f>
    <TaxCatchAll xmlns="91bca166-720d-4306-9758-b28e683d5b85" xsi:nil="true"/>
  </documentManagement>
</p:properties>
</file>

<file path=customXml/itemProps1.xml><?xml version="1.0" encoding="utf-8"?>
<ds:datastoreItem xmlns:ds="http://schemas.openxmlformats.org/officeDocument/2006/customXml" ds:itemID="{BCBF9AE4-C676-4038-B159-774B6951A848}"/>
</file>

<file path=customXml/itemProps2.xml><?xml version="1.0" encoding="utf-8"?>
<ds:datastoreItem xmlns:ds="http://schemas.openxmlformats.org/officeDocument/2006/customXml" ds:itemID="{542AFE76-3F27-4A20-8F29-FF3355AF34A7}"/>
</file>

<file path=customXml/itemProps3.xml><?xml version="1.0" encoding="utf-8"?>
<ds:datastoreItem xmlns:ds="http://schemas.openxmlformats.org/officeDocument/2006/customXml" ds:itemID="{F5C31627-6D57-4200-A1CD-168BACF720BD}"/>
</file>

<file path=docProps/app.xml><?xml version="1.0" encoding="utf-8"?>
<Properties xmlns="http://schemas.openxmlformats.org/officeDocument/2006/extended-properties" xmlns:vt="http://schemas.openxmlformats.org/officeDocument/2006/docPropsVTypes">
  <TotalTime>1</TotalTime>
  <Words>233</Words>
  <Application>Microsoft Office PowerPoint</Application>
  <PresentationFormat>Widescreen</PresentationFormat>
  <Paragraphs>16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Roboto</vt:lpstr>
      <vt:lpstr>MC text slide</vt:lpstr>
      <vt:lpstr>PowerPoint Presentation</vt:lpstr>
      <vt:lpstr>PowerPoint Presentation</vt:lpstr>
      <vt:lpstr>PowerPoint Presentation</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Jarvis</dc:creator>
  <cp:lastModifiedBy>Abi Jarvis</cp:lastModifiedBy>
  <cp:revision>1</cp:revision>
  <dcterms:created xsi:type="dcterms:W3CDTF">2024-01-29T14:10:42Z</dcterms:created>
  <dcterms:modified xsi:type="dcterms:W3CDTF">2024-01-29T14:12:39Z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0x010100C0648246054A3849A2C8D215741A0880</vt:lpwstr>
  </property>
</Properties>
</file>