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68" r:id="rId3"/>
    <p:sldMasterId id="2147483671" r:id="rId4"/>
  </p:sldMasterIdLst>
  <p:notesMasterIdLst>
    <p:notesMasterId r:id="rId42"/>
  </p:notesMasterIdLst>
  <p:sldIdLst>
    <p:sldId id="257" r:id="rId5"/>
    <p:sldId id="258" r:id="rId6"/>
    <p:sldId id="267" r:id="rId7"/>
    <p:sldId id="261" r:id="rId8"/>
    <p:sldId id="407" r:id="rId9"/>
    <p:sldId id="339" r:id="rId10"/>
    <p:sldId id="340" r:id="rId11"/>
    <p:sldId id="408" r:id="rId12"/>
    <p:sldId id="409" r:id="rId13"/>
    <p:sldId id="341" r:id="rId14"/>
    <p:sldId id="404" r:id="rId15"/>
    <p:sldId id="269" r:id="rId16"/>
    <p:sldId id="410" r:id="rId17"/>
    <p:sldId id="411" r:id="rId18"/>
    <p:sldId id="412" r:id="rId19"/>
    <p:sldId id="413" r:id="rId20"/>
    <p:sldId id="414" r:id="rId21"/>
    <p:sldId id="415" r:id="rId22"/>
    <p:sldId id="345" r:id="rId23"/>
    <p:sldId id="270" r:id="rId24"/>
    <p:sldId id="346" r:id="rId25"/>
    <p:sldId id="416" r:id="rId26"/>
    <p:sldId id="418" r:id="rId27"/>
    <p:sldId id="417" r:id="rId28"/>
    <p:sldId id="347" r:id="rId29"/>
    <p:sldId id="419" r:id="rId30"/>
    <p:sldId id="420" r:id="rId31"/>
    <p:sldId id="422" r:id="rId32"/>
    <p:sldId id="421" r:id="rId33"/>
    <p:sldId id="423" r:id="rId34"/>
    <p:sldId id="424" r:id="rId35"/>
    <p:sldId id="425" r:id="rId36"/>
    <p:sldId id="426" r:id="rId37"/>
    <p:sldId id="427" r:id="rId38"/>
    <p:sldId id="428" r:id="rId39"/>
    <p:sldId id="429" r:id="rId40"/>
    <p:sldId id="430"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4" autoAdjust="0"/>
    <p:restoredTop sz="66543" autoAdjust="0"/>
  </p:normalViewPr>
  <p:slideViewPr>
    <p:cSldViewPr snapToGrid="0">
      <p:cViewPr varScale="1">
        <p:scale>
          <a:sx n="73" d="100"/>
          <a:sy n="73" d="100"/>
        </p:scale>
        <p:origin x="1722" y="60"/>
      </p:cViewPr>
      <p:guideLst/>
    </p:cSldViewPr>
  </p:slideViewPr>
  <p:notesTextViewPr>
    <p:cViewPr>
      <p:scale>
        <a:sx n="1" d="1"/>
        <a:sy n="1" d="1"/>
      </p:scale>
      <p:origin x="0" y="0"/>
    </p:cViewPr>
  </p:notesTextViewPr>
  <p:notesViewPr>
    <p:cSldViewPr snapToGrid="0">
      <p:cViewPr varScale="1">
        <p:scale>
          <a:sx n="62" d="100"/>
          <a:sy n="62" d="100"/>
        </p:scale>
        <p:origin x="205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958F-FE1E-47AC-B833-62CE24C2FF50}" type="datetimeFigureOut">
              <a:rPr lang="en-GB" smtClean="0"/>
              <a:t>11/09/2023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E52FD-F3D1-407A-8A2F-1C65D7654453}" type="slidenum">
              <a:rPr lang="en-GB" smtClean="0"/>
              <a:t>‹#›</a:t>
            </a:fld>
            <a:endParaRPr lang="en-GB"/>
          </a:p>
        </p:txBody>
      </p:sp>
    </p:spTree>
    <p:extLst>
      <p:ext uri="{BB962C8B-B14F-4D97-AF65-F5344CB8AC3E}">
        <p14:creationId xmlns:p14="http://schemas.microsoft.com/office/powerpoint/2010/main" val="4505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z="1200" dirty="0" smtClean="0">
              <a:latin typeface="+mn-lt"/>
            </a:endParaRPr>
          </a:p>
          <a:p>
            <a:endParaRPr lang="en-GB" altLang="en-US" sz="1200" dirty="0" smtClean="0">
              <a:latin typeface="+mn-lt"/>
            </a:endParaRPr>
          </a:p>
          <a:p>
            <a:endParaRPr lang="en-GB" altLang="en-US" sz="1200" dirty="0" smtClean="0">
              <a:latin typeface="+mn-lt"/>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7475498-5885-4883-BBBE-58CCA2503A4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555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i="1" dirty="0" smtClean="0"/>
              <a:t>(p. 331) </a:t>
            </a:r>
            <a:r>
              <a:rPr lang="en-US" altLang="en-US" b="1" i="0" dirty="0" smtClean="0"/>
              <a:t>5 </a:t>
            </a:r>
            <a:r>
              <a:rPr lang="en-US" sz="1200" kern="1200" dirty="0" smtClean="0">
                <a:solidFill>
                  <a:schemeClr val="tx1"/>
                </a:solidFill>
                <a:effectLst/>
                <a:latin typeface="+mn-lt"/>
                <a:ea typeface="+mn-ea"/>
                <a:cs typeface="+mn-cs"/>
              </a:rPr>
              <a:t>This collect, which may be preceded or followed by the collect of the day:</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01194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331)</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8277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331)</a:t>
            </a:r>
            <a:r>
              <a:rPr lang="en-US" altLang="en-US" b="1" i="1" dirty="0" smtClean="0"/>
              <a:t> </a:t>
            </a:r>
            <a:r>
              <a:rPr lang="en-US" altLang="en-US" b="1" i="0" dirty="0" smtClean="0"/>
              <a:t>6</a:t>
            </a:r>
            <a:r>
              <a:rPr lang="en-US" altLang="en-US" b="1" i="0" baseline="0" dirty="0" smtClean="0"/>
              <a:t> </a:t>
            </a:r>
            <a:r>
              <a:rPr lang="en-US" sz="1200" kern="1200" dirty="0" smtClean="0">
                <a:solidFill>
                  <a:schemeClr val="tx1"/>
                </a:solidFill>
                <a:effectLst/>
                <a:latin typeface="+mn-lt"/>
                <a:ea typeface="+mn-ea"/>
                <a:cs typeface="+mn-cs"/>
              </a:rPr>
              <a:t>One of the following or the Old Testament reading for the day: Exodus 3:1-7, 10-12</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Isaiah 52:7-12</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Isaiah 55:6-11</a:t>
            </a:r>
            <a:endParaRPr lang="en-GB" sz="1200" kern="1200" dirty="0" smtClean="0">
              <a:solidFill>
                <a:schemeClr val="tx1"/>
              </a:solidFill>
              <a:effectLst/>
              <a:latin typeface="+mn-lt"/>
              <a:ea typeface="+mn-ea"/>
              <a:cs typeface="+mn-cs"/>
            </a:endParaRPr>
          </a:p>
          <a:p>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68511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331)</a:t>
            </a:r>
            <a:r>
              <a:rPr lang="en-US" altLang="en-US" b="1" i="1" dirty="0" smtClean="0"/>
              <a:t> </a:t>
            </a:r>
            <a:r>
              <a:rPr lang="en-US" altLang="en-US" b="1" i="0" dirty="0" smtClean="0"/>
              <a:t>7</a:t>
            </a:r>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15210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331)</a:t>
            </a:r>
            <a:r>
              <a:rPr lang="en-US" altLang="en-US" b="1" i="1" dirty="0" smtClean="0"/>
              <a:t> </a:t>
            </a:r>
            <a:r>
              <a:rPr lang="en-US" altLang="en-US" b="1" i="0" dirty="0" smtClean="0"/>
              <a:t>8</a:t>
            </a:r>
            <a:r>
              <a:rPr lang="en-US" altLang="en-US" b="1" i="0" baseline="0" dirty="0" smtClean="0"/>
              <a:t> </a:t>
            </a:r>
            <a:r>
              <a:rPr lang="en-US" sz="1200" kern="1200" dirty="0" smtClean="0">
                <a:solidFill>
                  <a:schemeClr val="tx1"/>
                </a:solidFill>
                <a:effectLst/>
                <a:latin typeface="+mn-lt"/>
                <a:ea typeface="+mn-ea"/>
                <a:cs typeface="+mn-cs"/>
              </a:rPr>
              <a:t>One of the following or the Epistle for the day: 2 Corinthians 5:14-20</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Ephesians 4:7-8, 11-16</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James 1:16-25</a:t>
            </a:r>
            <a:endParaRPr lang="en-GB" sz="1200" kern="1200" dirty="0" smtClean="0">
              <a:solidFill>
                <a:schemeClr val="tx1"/>
              </a:solidFill>
              <a:effectLst/>
              <a:latin typeface="+mn-lt"/>
              <a:ea typeface="+mn-ea"/>
              <a:cs typeface="+mn-cs"/>
            </a:endParaRPr>
          </a:p>
          <a:p>
            <a:pPr lvl="0"/>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574786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331)</a:t>
            </a:r>
            <a:r>
              <a:rPr lang="en-US" altLang="en-US" b="1" i="1" dirty="0" smtClean="0"/>
              <a:t> </a:t>
            </a:r>
            <a:r>
              <a:rPr lang="en-US" altLang="en-US" b="1" i="0" dirty="0" smtClean="0"/>
              <a:t>9</a:t>
            </a:r>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98767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331)</a:t>
            </a:r>
            <a:r>
              <a:rPr lang="en-US" altLang="en-US" b="1" i="1" dirty="0" smtClean="0"/>
              <a:t> </a:t>
            </a:r>
            <a:r>
              <a:rPr lang="en-US" altLang="en-US" b="1" i="0" dirty="0" smtClean="0"/>
              <a:t>10</a:t>
            </a:r>
            <a:r>
              <a:rPr lang="en-US" altLang="en-US" b="1" i="0" baseline="0" dirty="0" smtClean="0"/>
              <a:t> </a:t>
            </a:r>
            <a:r>
              <a:rPr lang="en-US" sz="1200" dirty="0" smtClean="0">
                <a:latin typeface="+mn-lt"/>
              </a:rPr>
              <a:t>One of the following or the Gospel for the day is read: Matthew 25:14-29</a:t>
            </a:r>
            <a:endParaRPr lang="en-GB" sz="1200" dirty="0" smtClean="0">
              <a:latin typeface="+mn-lt"/>
            </a:endParaRPr>
          </a:p>
          <a:p>
            <a:r>
              <a:rPr lang="en-US" sz="1200" dirty="0" smtClean="0">
                <a:latin typeface="+mn-lt"/>
              </a:rPr>
              <a:t>Luke 4:14-24</a:t>
            </a:r>
            <a:endParaRPr lang="en-GB" sz="1200" dirty="0" smtClean="0">
              <a:latin typeface="+mn-lt"/>
            </a:endParaRPr>
          </a:p>
          <a:p>
            <a:r>
              <a:rPr lang="en-US" sz="1200" dirty="0" smtClean="0">
                <a:latin typeface="+mn-lt"/>
              </a:rPr>
              <a:t>John 12:20-26</a:t>
            </a:r>
            <a:endParaRPr lang="en-GB" sz="1200" dirty="0" smtClean="0">
              <a:latin typeface="+mn-lt"/>
            </a:endParaRPr>
          </a:p>
          <a:p>
            <a:pPr lvl="0"/>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224692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332)</a:t>
            </a:r>
            <a:r>
              <a:rPr lang="en-US" altLang="en-US" b="1" i="1" dirty="0" smtClean="0"/>
              <a:t> </a:t>
            </a:r>
            <a:r>
              <a:rPr lang="en-US" altLang="en-US" b="1" i="0" dirty="0" smtClean="0"/>
              <a:t>11</a:t>
            </a:r>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302644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332)</a:t>
            </a:r>
            <a:r>
              <a:rPr lang="en-US" altLang="en-US" b="1" i="1" dirty="0" smtClean="0"/>
              <a:t> </a:t>
            </a:r>
            <a:r>
              <a:rPr lang="en-US" altLang="en-US" b="1" i="0" dirty="0" smtClean="0"/>
              <a:t>12</a:t>
            </a:r>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55150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65)</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4355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INTRODUCTION</a:t>
            </a:r>
            <a:endParaRPr lang="en-GB"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John Wesley recognized that some lay people were called to preach the Gospel and he appointed them to this work. Methodist Local Preachers are called by God and trained to lead God’s people in worship. After their initial training and approval by the Circuit Meeting, they are admitted during an act of worship to the office and work of a Local Preacher. The office of a Local Preacher is a permanent one, to which a person is admitted only once.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NOTES</a:t>
            </a:r>
            <a:endParaRPr lang="en-GB" sz="1200" b="1" kern="1200" dirty="0" smtClean="0">
              <a:solidFill>
                <a:schemeClr val="tx1"/>
              </a:solidFill>
              <a:effectLst/>
              <a:latin typeface="+mn-lt"/>
              <a:ea typeface="+mn-ea"/>
              <a:cs typeface="+mn-cs"/>
            </a:endParaRPr>
          </a:p>
          <a:p>
            <a:pPr lvl="0"/>
            <a:r>
              <a:rPr lang="en-US" sz="1200" b="0" i="0" kern="1200" dirty="0" smtClean="0">
                <a:solidFill>
                  <a:schemeClr val="tx1"/>
                </a:solidFill>
                <a:effectLst/>
                <a:latin typeface="+mn-lt"/>
                <a:ea typeface="+mn-ea"/>
                <a:cs typeface="+mn-cs"/>
              </a:rPr>
              <a:t>1</a:t>
            </a:r>
            <a:r>
              <a:rPr lang="en-US" sz="1200" b="1" i="1" kern="1200" dirty="0" smtClean="0">
                <a:solidFill>
                  <a:schemeClr val="tx1"/>
                </a:solidFill>
                <a:effectLst/>
                <a:latin typeface="+mn-lt"/>
                <a:ea typeface="+mn-ea"/>
                <a:cs typeface="+mn-cs"/>
              </a:rPr>
              <a:t> The Admission of Local Preachers </a:t>
            </a:r>
            <a:r>
              <a:rPr lang="en-US" sz="1200" kern="1200" dirty="0" smtClean="0">
                <a:solidFill>
                  <a:schemeClr val="tx1"/>
                </a:solidFill>
                <a:effectLst/>
                <a:latin typeface="+mn-lt"/>
                <a:ea typeface="+mn-ea"/>
                <a:cs typeface="+mn-cs"/>
              </a:rPr>
              <a:t>is a circuit service at which the Superintendent Minister should normally preside. It should normally take place during a celebration of </a:t>
            </a:r>
            <a:r>
              <a:rPr lang="en-US" sz="1200" b="1" i="1" kern="1200" dirty="0" smtClean="0">
                <a:solidFill>
                  <a:schemeClr val="tx1"/>
                </a:solidFill>
                <a:effectLst/>
                <a:latin typeface="+mn-lt"/>
                <a:ea typeface="+mn-ea"/>
                <a:cs typeface="+mn-cs"/>
              </a:rPr>
              <a:t>Holy Communion </a:t>
            </a:r>
            <a:r>
              <a:rPr lang="en-US" sz="1200" kern="1200" dirty="0" smtClean="0">
                <a:solidFill>
                  <a:schemeClr val="tx1"/>
                </a:solidFill>
                <a:effectLst/>
                <a:latin typeface="+mn-lt"/>
                <a:ea typeface="+mn-ea"/>
                <a:cs typeface="+mn-cs"/>
              </a:rPr>
              <a:t>and whenever possible it should take place on a Sunday.</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2 Local Preachers should be invited to take part in appropriate sections of the service, such as readings, sermon, intercessions, and the distribution of Holy Communion.</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3 The readings for the day should be read on the First Sunday of Advent, Easter Day, Ascension Day, the Day of Pentecost, Trinity Sunday and All Saints’ Day.</a:t>
            </a:r>
            <a:endParaRPr lang="en-GB" sz="12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26611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332)</a:t>
            </a:r>
            <a:r>
              <a:rPr lang="en-US" altLang="en-US" b="1" i="1" dirty="0" smtClean="0"/>
              <a:t> </a:t>
            </a:r>
            <a:r>
              <a:rPr lang="en-US" altLang="en-US" b="1" i="0" dirty="0" smtClean="0"/>
              <a:t>13</a:t>
            </a:r>
            <a:r>
              <a:rPr lang="en-GB" altLang="en-US" b="1" dirty="0" smtClean="0"/>
              <a:t>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to be admitted as Local Preachers </a:t>
            </a:r>
            <a:r>
              <a:rPr lang="en-US" sz="1200" i="1" kern="1200" dirty="0" smtClean="0">
                <a:solidFill>
                  <a:schemeClr val="tx1"/>
                </a:solidFill>
                <a:effectLst/>
                <a:latin typeface="+mn-lt"/>
                <a:ea typeface="+mn-ea"/>
                <a:cs typeface="+mn-cs"/>
              </a:rPr>
              <a:t>move </a:t>
            </a:r>
            <a:r>
              <a:rPr lang="en-US" sz="1200" kern="1200" dirty="0" smtClean="0">
                <a:solidFill>
                  <a:schemeClr val="tx1"/>
                </a:solidFill>
                <a:effectLst/>
                <a:latin typeface="+mn-lt"/>
                <a:ea typeface="+mn-ea"/>
                <a:cs typeface="+mn-cs"/>
              </a:rPr>
              <a:t>to the front of the church. The Secretary of the Local Preachers’ Meeting presents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to be admitted to the Superintendent, saying:</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806312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332)</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The Superintendent says:</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35426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332)</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The Superintendent says:</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50167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332)</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The Superintendent says:</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007301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332)</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The Superintendent says:</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2375904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333)</a:t>
            </a:r>
            <a:r>
              <a:rPr lang="en-US" altLang="en-US" b="1" i="1" dirty="0" smtClean="0"/>
              <a:t> </a:t>
            </a:r>
            <a:r>
              <a:rPr lang="en-US" sz="1200" b="1" kern="1200" dirty="0" smtClean="0">
                <a:solidFill>
                  <a:schemeClr val="tx1"/>
                </a:solidFill>
                <a:effectLst/>
                <a:latin typeface="+mn-lt"/>
                <a:ea typeface="+mn-ea"/>
                <a:cs typeface="+mn-cs"/>
              </a:rPr>
              <a:t>THE QUESTIONS</a:t>
            </a:r>
            <a:endParaRPr lang="en-GB" sz="1200" b="1"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15 The Superintendent says to those to be admitted:</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418925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333)</a:t>
            </a:r>
            <a:r>
              <a:rPr lang="en-US" altLang="en-US" b="1" i="1" dirty="0" smtClean="0"/>
              <a:t> </a:t>
            </a:r>
            <a:r>
              <a:rPr lang="en-US" sz="1200" b="1" kern="1200" dirty="0" smtClean="0">
                <a:solidFill>
                  <a:schemeClr val="tx1"/>
                </a:solidFill>
                <a:effectLst/>
                <a:latin typeface="+mn-lt"/>
                <a:ea typeface="+mn-ea"/>
                <a:cs typeface="+mn-cs"/>
              </a:rPr>
              <a:t>THE QUESTIONS</a:t>
            </a:r>
            <a:endParaRPr lang="en-GB" sz="1200" b="1"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15 The Superintendent says to those to be admitted:</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857996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333)</a:t>
            </a:r>
            <a:r>
              <a:rPr lang="en-US" altLang="en-US" b="1" i="1" dirty="0" smtClean="0"/>
              <a:t> </a:t>
            </a:r>
            <a:r>
              <a:rPr lang="en-US" sz="1200" b="1" kern="1200" dirty="0" smtClean="0">
                <a:solidFill>
                  <a:schemeClr val="tx1"/>
                </a:solidFill>
                <a:effectLst/>
                <a:latin typeface="+mn-lt"/>
                <a:ea typeface="+mn-ea"/>
                <a:cs typeface="+mn-cs"/>
              </a:rPr>
              <a:t>THE QUESTIONS</a:t>
            </a:r>
            <a:endParaRPr lang="en-GB" sz="1200" b="1"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15 The Superintendent says to those to be admitted:</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556639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333)</a:t>
            </a:r>
            <a:r>
              <a:rPr lang="en-US" altLang="en-US" b="1" i="1" dirty="0" smtClean="0"/>
              <a:t> </a:t>
            </a:r>
            <a:r>
              <a:rPr lang="en-US" sz="1200" b="1" kern="1200" dirty="0" smtClean="0">
                <a:solidFill>
                  <a:schemeClr val="tx1"/>
                </a:solidFill>
                <a:effectLst/>
                <a:latin typeface="+mn-lt"/>
                <a:ea typeface="+mn-ea"/>
                <a:cs typeface="+mn-cs"/>
              </a:rPr>
              <a:t>THE QUESTIONS</a:t>
            </a:r>
            <a:endParaRPr lang="en-GB" sz="1200" b="1"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15 The Superintendent says to those to be admitted:</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2631935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333)</a:t>
            </a:r>
            <a:r>
              <a:rPr lang="en-US" altLang="en-US" b="1" i="1" dirty="0" smtClean="0"/>
              <a:t> </a:t>
            </a:r>
            <a:r>
              <a:rPr lang="en-US" sz="1200" b="1" kern="1200" dirty="0" smtClean="0">
                <a:solidFill>
                  <a:schemeClr val="tx1"/>
                </a:solidFill>
                <a:effectLst/>
                <a:latin typeface="+mn-lt"/>
                <a:ea typeface="+mn-ea"/>
                <a:cs typeface="+mn-cs"/>
              </a:rPr>
              <a:t>THE QUESTIONS</a:t>
            </a:r>
            <a:endParaRPr lang="en-GB" sz="1200" b="1"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15 The Superintendent says to those to be admitted:</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583005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330)</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076345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333)</a:t>
            </a:r>
            <a:r>
              <a:rPr lang="en-US" altLang="en-US" b="1" i="1" dirty="0" smtClean="0"/>
              <a:t> </a:t>
            </a:r>
            <a:r>
              <a:rPr lang="en-US" sz="1200" b="1" kern="1200" dirty="0" smtClean="0">
                <a:solidFill>
                  <a:schemeClr val="tx1"/>
                </a:solidFill>
                <a:effectLst/>
                <a:latin typeface="+mn-lt"/>
                <a:ea typeface="+mn-ea"/>
                <a:cs typeface="+mn-cs"/>
              </a:rPr>
              <a:t>THE </a:t>
            </a:r>
            <a:r>
              <a:rPr lang="en-GB" sz="1200" b="1" kern="1200" dirty="0" smtClean="0">
                <a:solidFill>
                  <a:schemeClr val="tx1"/>
                </a:solidFill>
                <a:effectLst/>
                <a:latin typeface="+mn-lt"/>
                <a:ea typeface="+mn-ea"/>
                <a:cs typeface="+mn-cs"/>
              </a:rPr>
              <a:t>ADMISSION</a:t>
            </a:r>
          </a:p>
          <a:p>
            <a:pPr lvl="0"/>
            <a:r>
              <a:rPr lang="en-US" sz="1200" b="1" kern="1200" dirty="0" smtClean="0">
                <a:solidFill>
                  <a:schemeClr val="tx1"/>
                </a:solidFill>
                <a:effectLst/>
                <a:latin typeface="+mn-lt"/>
                <a:ea typeface="+mn-ea"/>
                <a:cs typeface="+mn-cs"/>
              </a:rPr>
              <a:t>16</a:t>
            </a:r>
            <a:r>
              <a:rPr lang="en-US" sz="1200" kern="1200" dirty="0" smtClean="0">
                <a:solidFill>
                  <a:schemeClr val="tx1"/>
                </a:solidFill>
                <a:effectLst/>
                <a:latin typeface="+mn-lt"/>
                <a:ea typeface="+mn-ea"/>
                <a:cs typeface="+mn-cs"/>
              </a:rPr>
              <a:t> The Superintendent addresses the Local Preachers present and says:</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7250667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334)</a:t>
            </a:r>
            <a:r>
              <a:rPr lang="en-US" altLang="en-US" b="1" i="1" dirty="0" smtClean="0"/>
              <a:t> </a:t>
            </a:r>
            <a:r>
              <a:rPr lang="en-US" sz="1200" b="1" kern="1200" dirty="0" smtClean="0">
                <a:solidFill>
                  <a:schemeClr val="tx1"/>
                </a:solidFill>
                <a:effectLst/>
                <a:latin typeface="+mn-lt"/>
                <a:ea typeface="+mn-ea"/>
                <a:cs typeface="+mn-cs"/>
              </a:rPr>
              <a:t>17</a:t>
            </a:r>
            <a:r>
              <a:rPr lang="en-US" sz="1200" kern="1200" dirty="0" smtClean="0">
                <a:solidFill>
                  <a:schemeClr val="tx1"/>
                </a:solidFill>
                <a:effectLst/>
                <a:latin typeface="+mn-lt"/>
                <a:ea typeface="+mn-ea"/>
                <a:cs typeface="+mn-cs"/>
              </a:rPr>
              <a:t> The Superintendent says to the people: </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823015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334)</a:t>
            </a:r>
            <a:r>
              <a:rPr lang="en-US" altLang="en-US" b="1" i="1" dirty="0" smtClean="0"/>
              <a:t> </a:t>
            </a:r>
            <a:r>
              <a:rPr lang="en-US" sz="1200" b="1" kern="1200" dirty="0" smtClean="0">
                <a:solidFill>
                  <a:schemeClr val="tx1"/>
                </a:solidFill>
                <a:effectLst/>
                <a:latin typeface="+mn-lt"/>
                <a:ea typeface="+mn-ea"/>
                <a:cs typeface="+mn-cs"/>
              </a:rPr>
              <a:t>17</a:t>
            </a:r>
            <a:r>
              <a:rPr lang="en-US" sz="1200" kern="1200" dirty="0" smtClean="0">
                <a:solidFill>
                  <a:schemeClr val="tx1"/>
                </a:solidFill>
                <a:effectLst/>
                <a:latin typeface="+mn-lt"/>
                <a:ea typeface="+mn-ea"/>
                <a:cs typeface="+mn-cs"/>
              </a:rPr>
              <a:t> The Superintendent says to the people: </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419469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334)</a:t>
            </a:r>
            <a:r>
              <a:rPr lang="en-US" altLang="en-US" b="1" i="1" dirty="0" smtClean="0"/>
              <a:t> </a:t>
            </a:r>
            <a:r>
              <a:rPr lang="en-US" sz="1200" b="1" kern="1200" dirty="0" smtClean="0">
                <a:solidFill>
                  <a:schemeClr val="tx1"/>
                </a:solidFill>
                <a:effectLst/>
                <a:latin typeface="+mn-lt"/>
                <a:ea typeface="+mn-ea"/>
                <a:cs typeface="+mn-cs"/>
              </a:rPr>
              <a:t>17</a:t>
            </a:r>
            <a:r>
              <a:rPr lang="en-US" sz="1200" kern="1200" dirty="0" smtClean="0">
                <a:solidFill>
                  <a:schemeClr val="tx1"/>
                </a:solidFill>
                <a:effectLst/>
                <a:latin typeface="+mn-lt"/>
                <a:ea typeface="+mn-ea"/>
                <a:cs typeface="+mn-cs"/>
              </a:rPr>
              <a:t> The Superintendent says to the people: </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375078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334)</a:t>
            </a:r>
            <a:r>
              <a:rPr lang="en-US" altLang="en-US" b="1" i="1" dirty="0" smtClean="0"/>
              <a:t> </a:t>
            </a:r>
            <a:r>
              <a:rPr lang="en-US" sz="1200" b="1" kern="1200" dirty="0" smtClean="0">
                <a:solidFill>
                  <a:schemeClr val="tx1"/>
                </a:solidFill>
                <a:effectLst/>
                <a:latin typeface="+mn-lt"/>
                <a:ea typeface="+mn-ea"/>
                <a:cs typeface="+mn-cs"/>
              </a:rPr>
              <a:t>18</a:t>
            </a:r>
            <a:r>
              <a:rPr lang="en-US" sz="1200" kern="1200" dirty="0" smtClean="0">
                <a:solidFill>
                  <a:schemeClr val="tx1"/>
                </a:solidFill>
                <a:effectLst/>
                <a:latin typeface="+mn-lt"/>
                <a:ea typeface="+mn-ea"/>
                <a:cs typeface="+mn-cs"/>
              </a:rPr>
              <a:t> </a:t>
            </a:r>
            <a:r>
              <a:rPr lang="en-US" sz="1200" dirty="0" smtClean="0">
                <a:solidFill>
                  <a:srgbClr val="C00000"/>
                </a:solidFill>
                <a:latin typeface="+mn-lt"/>
              </a:rPr>
              <a:t>The Superintendent or a Local Preacher presents a Bible to each new Local Preacher. The Superintendent says:</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306515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334)</a:t>
            </a:r>
            <a:r>
              <a:rPr lang="en-US" altLang="en-US" b="1" i="1" dirty="0" smtClean="0"/>
              <a:t> </a:t>
            </a:r>
            <a:r>
              <a:rPr lang="en-US" sz="1200" b="1" kern="1200" dirty="0" smtClean="0">
                <a:solidFill>
                  <a:schemeClr val="tx1"/>
                </a:solidFill>
                <a:effectLst/>
                <a:latin typeface="+mn-lt"/>
                <a:ea typeface="+mn-ea"/>
                <a:cs typeface="+mn-cs"/>
              </a:rPr>
              <a:t>19</a:t>
            </a:r>
            <a:r>
              <a:rPr lang="en-US" sz="1200" kern="1200" dirty="0" smtClean="0">
                <a:solidFill>
                  <a:schemeClr val="tx1"/>
                </a:solidFill>
                <a:effectLst/>
                <a:latin typeface="+mn-lt"/>
                <a:ea typeface="+mn-ea"/>
                <a:cs typeface="+mn-cs"/>
              </a:rPr>
              <a:t> </a:t>
            </a:r>
            <a:r>
              <a:rPr lang="en-US" sz="1200" dirty="0" smtClean="0">
                <a:solidFill>
                  <a:srgbClr val="C00000"/>
                </a:solidFill>
                <a:latin typeface="+mn-lt"/>
              </a:rPr>
              <a:t>The Superintendent says to the people:</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1816355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335)</a:t>
            </a:r>
            <a:r>
              <a:rPr lang="en-US" altLang="en-US" b="1" i="1" dirty="0" smtClean="0"/>
              <a:t> </a:t>
            </a:r>
            <a:r>
              <a:rPr lang="en-US" altLang="en-US" sz="1200" b="1" i="0" kern="1200" dirty="0" smtClean="0">
                <a:solidFill>
                  <a:schemeClr val="tx1"/>
                </a:solidFill>
                <a:effectLst/>
                <a:latin typeface="+mn-lt"/>
                <a:ea typeface="+mn-ea"/>
                <a:cs typeface="+mn-cs"/>
              </a:rPr>
              <a:t>20</a:t>
            </a:r>
            <a:r>
              <a:rPr lang="en-US" sz="1200" kern="1200" dirty="0" smtClean="0">
                <a:solidFill>
                  <a:schemeClr val="tx1"/>
                </a:solidFill>
                <a:effectLst/>
                <a:latin typeface="+mn-lt"/>
                <a:ea typeface="+mn-ea"/>
                <a:cs typeface="+mn-cs"/>
              </a:rPr>
              <a:t> The people sit. The Secretary of the Local Preachers’ Meeting or another Local Preacher reads the President’s letter and gives a copy to each new Local Preacher.</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21 </a:t>
            </a:r>
            <a:r>
              <a:rPr lang="en-US" sz="1200" kern="1200" dirty="0" smtClean="0">
                <a:solidFill>
                  <a:schemeClr val="tx1"/>
                </a:solidFill>
                <a:effectLst/>
                <a:latin typeface="+mn-lt"/>
                <a:ea typeface="+mn-ea"/>
                <a:cs typeface="+mn-cs"/>
              </a:rPr>
              <a:t>The hand of fellowship is then given to each new Local Preacher by the Superintendent and the Secretary of the Local Preachers’ Meeting.</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22</a:t>
            </a:r>
            <a:r>
              <a:rPr lang="en-US" sz="1200" kern="1200" dirty="0" smtClean="0">
                <a:solidFill>
                  <a:schemeClr val="tx1"/>
                </a:solidFill>
                <a:effectLst/>
                <a:latin typeface="+mn-lt"/>
                <a:ea typeface="+mn-ea"/>
                <a:cs typeface="+mn-cs"/>
              </a:rPr>
              <a:t> The newly-admitted Local </a:t>
            </a:r>
            <a:r>
              <a:rPr lang="en-US" sz="1200" i="1" kern="1200" dirty="0" smtClean="0">
                <a:solidFill>
                  <a:schemeClr val="tx1"/>
                </a:solidFill>
                <a:effectLst/>
                <a:latin typeface="+mn-lt"/>
                <a:ea typeface="+mn-ea"/>
                <a:cs typeface="+mn-cs"/>
              </a:rPr>
              <a:t>Preachers </a:t>
            </a:r>
            <a:r>
              <a:rPr lang="en-US" sz="1200" kern="1200" dirty="0" smtClean="0">
                <a:solidFill>
                  <a:schemeClr val="tx1"/>
                </a:solidFill>
                <a:effectLst/>
                <a:latin typeface="+mn-lt"/>
                <a:ea typeface="+mn-ea"/>
                <a:cs typeface="+mn-cs"/>
              </a:rPr>
              <a:t>may be invited to speak about </a:t>
            </a:r>
            <a:r>
              <a:rPr lang="en-US" sz="1200" i="1" kern="1200" dirty="0" smtClean="0">
                <a:solidFill>
                  <a:schemeClr val="tx1"/>
                </a:solidFill>
                <a:effectLst/>
                <a:latin typeface="+mn-lt"/>
                <a:ea typeface="+mn-ea"/>
                <a:cs typeface="+mn-cs"/>
              </a:rPr>
              <a:t>their </a:t>
            </a:r>
            <a:r>
              <a:rPr lang="en-US" sz="1200" kern="1200" dirty="0" smtClean="0">
                <a:solidFill>
                  <a:schemeClr val="tx1"/>
                </a:solidFill>
                <a:effectLst/>
                <a:latin typeface="+mn-lt"/>
                <a:ea typeface="+mn-ea"/>
                <a:cs typeface="+mn-cs"/>
              </a:rPr>
              <a:t>calling.</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23</a:t>
            </a:r>
            <a:r>
              <a:rPr lang="en-US" sz="1200" kern="1200" dirty="0" smtClean="0">
                <a:solidFill>
                  <a:schemeClr val="tx1"/>
                </a:solidFill>
                <a:effectLst/>
                <a:latin typeface="+mn-lt"/>
                <a:ea typeface="+mn-ea"/>
                <a:cs typeface="+mn-cs"/>
              </a:rPr>
              <a:t> If the Lord’s Supper is to be celebrated, the service continues from the prayers of intercession in an appropriate seasonal or Ordinary Seasons service of </a:t>
            </a:r>
            <a:r>
              <a:rPr lang="en-US" sz="1200" b="1" i="1" kern="1200" dirty="0" smtClean="0">
                <a:solidFill>
                  <a:schemeClr val="tx1"/>
                </a:solidFill>
                <a:effectLst/>
                <a:latin typeface="+mn-lt"/>
                <a:ea typeface="+mn-ea"/>
                <a:cs typeface="+mn-cs"/>
              </a:rPr>
              <a:t>Holy Communion</a:t>
            </a:r>
            <a:r>
              <a:rPr lang="en-US" sz="1200" kern="1200" dirty="0" smtClean="0">
                <a:solidFill>
                  <a:schemeClr val="tx1"/>
                </a:solidFill>
                <a:effectLst/>
                <a:latin typeface="+mn-lt"/>
                <a:ea typeface="+mn-ea"/>
                <a:cs typeface="+mn-cs"/>
              </a:rPr>
              <a:t>. Otherwise, the service continues with prayers of thanksgiving and intercession from </a:t>
            </a:r>
            <a:r>
              <a:rPr lang="en-US" sz="1200" b="1" i="1" kern="1200" dirty="0" smtClean="0">
                <a:solidFill>
                  <a:schemeClr val="tx1"/>
                </a:solidFill>
                <a:effectLst/>
                <a:latin typeface="+mn-lt"/>
                <a:ea typeface="+mn-ea"/>
                <a:cs typeface="+mn-cs"/>
              </a:rPr>
              <a:t>Morning, Afternoon, or Evening Services, </a:t>
            </a:r>
            <a:r>
              <a:rPr lang="en-US" sz="1200" kern="1200" dirty="0" smtClean="0">
                <a:solidFill>
                  <a:schemeClr val="tx1"/>
                </a:solidFill>
                <a:effectLst/>
                <a:latin typeface="+mn-lt"/>
                <a:ea typeface="+mn-ea"/>
                <a:cs typeface="+mn-cs"/>
              </a:rPr>
              <a:t>or some other prayers of thanksgiving and intercession.</a:t>
            </a:r>
            <a:endParaRPr lang="en-GB" sz="1200" kern="1200" dirty="0">
              <a:solidFill>
                <a:schemeClr val="tx1"/>
              </a:solidFill>
              <a:effectLst/>
              <a:latin typeface="+mn-lt"/>
              <a:ea typeface="+mn-ea"/>
              <a:cs typeface="+mn-cs"/>
            </a:endParaRP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67253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INTRODUCTION</a:t>
            </a:r>
            <a:endParaRPr lang="en-GB"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John Wesley recognized that some lay people were called to preach the Gospel and he appointed them to this work. Methodist Local Preachers are called by God and trained to lead God’s people in worship. After their initial training and approval by the Circuit Meeting, they are admitted during an act of worship to the office and work of a Local Preacher. The office of a Local Preacher is a permanent one, to which a person is admitted only once.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NOTES</a:t>
            </a:r>
            <a:endParaRPr lang="en-GB" sz="1200" b="1" kern="1200" dirty="0" smtClean="0">
              <a:solidFill>
                <a:schemeClr val="tx1"/>
              </a:solidFill>
              <a:effectLst/>
              <a:latin typeface="+mn-lt"/>
              <a:ea typeface="+mn-ea"/>
              <a:cs typeface="+mn-cs"/>
            </a:endParaRPr>
          </a:p>
          <a:p>
            <a:pPr lvl="0"/>
            <a:r>
              <a:rPr lang="en-US" sz="1200" b="0" i="0" kern="1200" dirty="0" smtClean="0">
                <a:solidFill>
                  <a:schemeClr val="tx1"/>
                </a:solidFill>
                <a:effectLst/>
                <a:latin typeface="+mn-lt"/>
                <a:ea typeface="+mn-ea"/>
                <a:cs typeface="+mn-cs"/>
              </a:rPr>
              <a:t>1</a:t>
            </a:r>
            <a:r>
              <a:rPr lang="en-US" sz="1200" b="1" i="1" kern="1200" dirty="0" smtClean="0">
                <a:solidFill>
                  <a:schemeClr val="tx1"/>
                </a:solidFill>
                <a:effectLst/>
                <a:latin typeface="+mn-lt"/>
                <a:ea typeface="+mn-ea"/>
                <a:cs typeface="+mn-cs"/>
              </a:rPr>
              <a:t> The Admission of Local Preachers </a:t>
            </a:r>
            <a:r>
              <a:rPr lang="en-US" sz="1200" kern="1200" dirty="0" smtClean="0">
                <a:solidFill>
                  <a:schemeClr val="tx1"/>
                </a:solidFill>
                <a:effectLst/>
                <a:latin typeface="+mn-lt"/>
                <a:ea typeface="+mn-ea"/>
                <a:cs typeface="+mn-cs"/>
              </a:rPr>
              <a:t>is a circuit service at which the Superintendent Minister should normally preside. It should normally take place during a celebration of </a:t>
            </a:r>
            <a:r>
              <a:rPr lang="en-US" sz="1200" b="1" i="1" kern="1200" dirty="0" smtClean="0">
                <a:solidFill>
                  <a:schemeClr val="tx1"/>
                </a:solidFill>
                <a:effectLst/>
                <a:latin typeface="+mn-lt"/>
                <a:ea typeface="+mn-ea"/>
                <a:cs typeface="+mn-cs"/>
              </a:rPr>
              <a:t>Holy Communion </a:t>
            </a:r>
            <a:r>
              <a:rPr lang="en-US" sz="1200" kern="1200" dirty="0" smtClean="0">
                <a:solidFill>
                  <a:schemeClr val="tx1"/>
                </a:solidFill>
                <a:effectLst/>
                <a:latin typeface="+mn-lt"/>
                <a:ea typeface="+mn-ea"/>
                <a:cs typeface="+mn-cs"/>
              </a:rPr>
              <a:t>and whenever possible it should take place on a Sunday.</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2 Local Preachers should be invited to take part in appropriate sections of the service, such as readings, sermon, intercessions, and the distribution of Holy Communion.</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3 The readings for the day should be read on the First Sunday of Advent, Easter Day, Ascension Day, the Day of Pentecost, Trinity Sunday and All Saints’ Day.</a:t>
            </a:r>
            <a:endParaRPr lang="en-GB" sz="12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24102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330) </a:t>
            </a:r>
            <a:r>
              <a:rPr lang="en-US" altLang="en-US" b="1" i="0" dirty="0" smtClean="0"/>
              <a:t>1</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33158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330</a:t>
            </a:r>
            <a:r>
              <a:rPr lang="en-US" altLang="en-US" i="1" smtClean="0"/>
              <a:t>)</a:t>
            </a:r>
            <a:r>
              <a:rPr lang="en-US" altLang="en-US" b="1" i="1" smtClean="0"/>
              <a:t> </a:t>
            </a:r>
            <a:r>
              <a:rPr lang="en-GB" altLang="en-US" sz="1200" b="1" i="0" kern="1200" baseline="0" smtClean="0">
                <a:solidFill>
                  <a:schemeClr val="tx1"/>
                </a:solidFill>
                <a:effectLst/>
                <a:latin typeface="+mn-lt"/>
                <a:ea typeface="+mn-ea"/>
                <a:cs typeface="+mn-cs"/>
              </a:rPr>
              <a:t> </a:t>
            </a:r>
            <a:r>
              <a:rPr lang="en-GB" altLang="en-US" sz="1200" b="0" i="0" kern="1200" baseline="0" dirty="0" smtClean="0">
                <a:solidFill>
                  <a:schemeClr val="tx1"/>
                </a:solidFill>
                <a:effectLst/>
                <a:latin typeface="+mn-lt"/>
                <a:ea typeface="+mn-ea"/>
                <a:cs typeface="+mn-cs"/>
              </a:rPr>
              <a:t>Hymn</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27535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330) </a:t>
            </a:r>
            <a:r>
              <a:rPr lang="en-US" altLang="en-US" b="1" i="0" dirty="0" smtClean="0"/>
              <a:t>3</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1770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330) </a:t>
            </a:r>
            <a:r>
              <a:rPr lang="en-US" altLang="en-US" b="1" i="0" dirty="0" smtClean="0"/>
              <a:t>3</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67575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330) </a:t>
            </a:r>
            <a:r>
              <a:rPr lang="en-US" altLang="en-US" b="1" i="0" dirty="0" smtClean="0"/>
              <a:t>3</a:t>
            </a:r>
            <a:endParaRPr lang="en-US" altLang="en-US" b="1" dirty="0" smtClean="0"/>
          </a:p>
          <a:p>
            <a:pPr eaLnBrk="1" hangingPunct="1">
              <a:spcBef>
                <a:spcPct val="0"/>
              </a:spcBef>
            </a:pPr>
            <a:r>
              <a:rPr lang="en-US" altLang="en-US" b="0" dirty="0" smtClean="0"/>
              <a:t> ©</a:t>
            </a:r>
            <a:r>
              <a:rPr lang="en-US" altLang="en-US" b="0" baseline="0" dirty="0" smtClean="0"/>
              <a:t> 1998 The Uniting Church in Australia, Assembly Commission on Liturgy</a:t>
            </a:r>
            <a:endParaRPr lang="en-US" altLang="en-US" b="0"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41159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330) </a:t>
            </a:r>
            <a:r>
              <a:rPr lang="en-US" altLang="en-US" b="1" i="0" dirty="0" smtClean="0"/>
              <a:t>3</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721313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smtClean="0">
                <a:solidFill>
                  <a:srgbClr val="C00000"/>
                </a:solidFill>
                <a:latin typeface="Arial" panose="020B0604020202020204" pitchFamily="34" charset="0"/>
                <a:cs typeface="Arial" panose="020B0604020202020204" pitchFamily="34" charset="0"/>
              </a:rPr>
              <a:t>PART OF THE SERVICE</a:t>
            </a:r>
            <a:endParaRPr lang="en-US" altLang="en-US" sz="1200" b="1" dirty="0" smtClean="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8451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PREPARATION</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2396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795494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119703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AFFIRMATION OF FAITH</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4237775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30669351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0471339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MC text Admiss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ADMISSION</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5694095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RECEPTION</a:t>
            </a:r>
            <a:r>
              <a:rPr lang="en-GB" altLang="en-US" sz="1200" baseline="0" dirty="0" smtClean="0">
                <a:solidFill>
                  <a:srgbClr val="C00000"/>
                </a:solidFill>
                <a:latin typeface="Arial" panose="020B0604020202020204" pitchFamily="34" charset="0"/>
              </a:rPr>
              <a:t> AND WELCOME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905430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PROMISES OF THOSE NEWLY-CONFIRMED</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195124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5747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75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GATHERING OF THE PEOPLE OF GOD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69320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0476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725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MINISTRY OF THE WORD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7628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LORD’S SUPPER</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3961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PRAYERS AND DISMISSAL</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376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C Title slid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A9B2-5B05-614A-9BCF-86F92F85CF53}"/>
              </a:ext>
            </a:extLst>
          </p:cNvPr>
          <p:cNvSpPr>
            <a:spLocks noGrp="1"/>
          </p:cNvSpPr>
          <p:nvPr>
            <p:ph type="ctrTitle"/>
          </p:nvPr>
        </p:nvSpPr>
        <p:spPr>
          <a:xfrm>
            <a:off x="0" y="2045776"/>
            <a:ext cx="12192000" cy="1735609"/>
          </a:xfrm>
          <a:prstGeom prst="rect">
            <a:avLst/>
          </a:prstGeom>
        </p:spPr>
        <p:txBody>
          <a:bodyPr anchor="b"/>
          <a:lstStyle>
            <a:lvl1pPr algn="ctr">
              <a:defRPr sz="6000" b="0" i="0" baseline="0">
                <a:solidFill>
                  <a:schemeClr val="bg1"/>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6264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C Section slide with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CB5D3CC-E2E9-324C-9EB4-FD5288B32BB5}"/>
              </a:ext>
            </a:extLst>
          </p:cNvPr>
          <p:cNvSpPr>
            <a:spLocks noGrp="1"/>
          </p:cNvSpPr>
          <p:nvPr>
            <p:ph type="ctrTitle"/>
          </p:nvPr>
        </p:nvSpPr>
        <p:spPr>
          <a:xfrm>
            <a:off x="2208212" y="0"/>
            <a:ext cx="9983787" cy="6489700"/>
          </a:xfrm>
          <a:prstGeom prst="rect">
            <a:avLst/>
          </a:prstGeom>
        </p:spPr>
        <p:txBody>
          <a:bodyPr anchor="ctr"/>
          <a:lstStyle>
            <a:lvl1pPr algn="l">
              <a:defRPr sz="4800" b="0" i="0" baseline="0">
                <a:solidFill>
                  <a:srgbClr val="C00000"/>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8213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MC text slide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68628-BD3D-FF48-B52C-8C93F1DC1445}"/>
              </a:ext>
            </a:extLst>
          </p:cNvPr>
          <p:cNvSpPr>
            <a:spLocks noGrp="1"/>
          </p:cNvSpPr>
          <p:nvPr>
            <p:ph idx="1"/>
          </p:nvPr>
        </p:nvSpPr>
        <p:spPr>
          <a:xfrm>
            <a:off x="822702" y="1902229"/>
            <a:ext cx="10515600" cy="45838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5580132E-FBA5-B349-97EE-08796CD9BD14}"/>
              </a:ext>
            </a:extLst>
          </p:cNvPr>
          <p:cNvSpPr>
            <a:spLocks noGrp="1"/>
          </p:cNvSpPr>
          <p:nvPr>
            <p:ph type="ctrTitle"/>
          </p:nvPr>
        </p:nvSpPr>
        <p:spPr>
          <a:xfrm>
            <a:off x="2208213" y="913699"/>
            <a:ext cx="9612312" cy="635435"/>
          </a:xfrm>
          <a:prstGeom prst="rect">
            <a:avLst/>
          </a:prstGeom>
        </p:spPr>
        <p:txBody>
          <a:bodyPr anchor="b"/>
          <a:lstStyle>
            <a:lvl1pPr algn="ctr">
              <a:defRPr sz="4200" baseline="0">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9571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15790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1.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252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22890"/>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0418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65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8" r:id="rId4"/>
    <p:sldLayoutId id="2147483677" r:id="rId5"/>
    <p:sldLayoutId id="2147483679" r:id="rId6"/>
    <p:sldLayoutId id="2147483680" r:id="rId7"/>
    <p:sldLayoutId id="2147483681" r:id="rId8"/>
    <p:sldLayoutId id="2147483682" r:id="rId9"/>
    <p:sldLayoutId id="2147483683" r:id="rId10"/>
    <p:sldLayoutId id="2147483684" r:id="rId11"/>
    <p:sldLayoutId id="2147483675" r:id="rId12"/>
    <p:sldLayoutId id="2147483676" r:id="rId1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93738" y="556593"/>
            <a:ext cx="11206162" cy="3398366"/>
          </a:xfrm>
          <a:prstGeom prst="rect">
            <a:avLst/>
          </a:prstGeom>
        </p:spPr>
        <p:txBody>
          <a:bodyPr>
            <a:spAutoFit/>
          </a:bodyPr>
          <a:lstStyle/>
          <a:p>
            <a:pPr lvl="0" eaLnBrk="0" fontAlgn="base" hangingPunct="0">
              <a:spcBef>
                <a:spcPct val="0"/>
              </a:spcBef>
              <a:spcAft>
                <a:spcPct val="0"/>
              </a:spcAft>
              <a:defRPr/>
            </a:pPr>
            <a:r>
              <a:rPr lang="en-US" b="1" dirty="0" smtClean="0">
                <a:latin typeface="Arial" panose="020B0604020202020204" pitchFamily="34" charset="0"/>
                <a:cs typeface="Arial" panose="020B0604020202020204" pitchFamily="34" charset="0"/>
              </a:rPr>
              <a:t>The admission of local preachers</a:t>
            </a:r>
            <a:r>
              <a:rPr lang="en-GB" altLang="en-US" b="1" dirty="0"/>
              <a:t/>
            </a:r>
            <a:br>
              <a:rPr lang="en-GB" altLang="en-US" b="1" dirty="0"/>
            </a:b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feel free to amend, add or delete slides as necessary.</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rubric for the service is given in the notes for each slide.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notes also indicate the relevant page number in </a:t>
            </a: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Methodist Worship Book</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numbers in bold in the notes of the slide represent the numbers for each item in the rubric. </a:t>
            </a:r>
            <a:endPar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1600" noProof="0" dirty="0" smtClean="0">
                <a:solidFill>
                  <a:prstClr val="black"/>
                </a:solidFill>
                <a:latin typeface="Arial" panose="020B0604020202020204" pitchFamily="34" charset="0"/>
                <a:cs typeface="Arial" panose="020B0604020202020204" pitchFamily="34" charset="0"/>
              </a:rPr>
              <a:t>Words in italics can be changed as appropriate to reflect the number of preachers being admitted.</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You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wish to add in the names/numbers of the hymns on the appropriate slides, or to insert slides containing the words of the hymns if your church has the relevant </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permissions</a:t>
            </a:r>
            <a:r>
              <a:rPr lang="en-GB" sz="1600" dirty="0" smtClean="0">
                <a:solidFill>
                  <a:prstClr val="black"/>
                </a:solidFill>
                <a:latin typeface="Arial" panose="020B0604020202020204" pitchFamily="34" charset="0"/>
                <a:cs typeface="Arial" panose="020B0604020202020204" pitchFamily="34" charset="0"/>
              </a:rPr>
              <a:t>, and also to add the text of the Scripture readings.</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indent="-342900" eaLnBrk="0" fontAlgn="base" hangingPunct="0">
              <a:lnSpc>
                <a:spcPct val="107000"/>
              </a:lnSpc>
              <a:spcBef>
                <a:spcPct val="0"/>
              </a:spcBef>
              <a:spcAft>
                <a:spcPts val="800"/>
              </a:spcAft>
              <a:buFont typeface="Symbol" panose="05050102010706020507" pitchFamily="18" charset="2"/>
              <a:buChar char=""/>
              <a:defRPr/>
            </a:pPr>
            <a:r>
              <a:rPr lang="en-GB" sz="1600" dirty="0" smtClean="0">
                <a:solidFill>
                  <a:prstClr val="black"/>
                </a:solidFill>
                <a:latin typeface="Arial" panose="020B0604020202020204" pitchFamily="34" charset="0"/>
                <a:cs typeface="Arial" panose="020B0604020202020204" pitchFamily="34" charset="0"/>
              </a:rPr>
              <a:t>All </a:t>
            </a:r>
            <a:r>
              <a:rPr lang="en-GB" sz="1600" dirty="0">
                <a:solidFill>
                  <a:prstClr val="black"/>
                </a:solidFill>
                <a:latin typeface="Arial" panose="020B0604020202020204" pitchFamily="34" charset="0"/>
                <a:cs typeface="Arial" panose="020B0604020202020204" pitchFamily="34" charset="0"/>
              </a:rPr>
              <a:t>material </a:t>
            </a:r>
            <a:r>
              <a:rPr lang="en-GB" sz="1600" dirty="0" smtClean="0">
                <a:solidFill>
                  <a:prstClr val="black"/>
                </a:solidFill>
                <a:latin typeface="Arial" panose="020B0604020202020204" pitchFamily="34" charset="0"/>
                <a:cs typeface="Arial" panose="020B0604020202020204" pitchFamily="34" charset="0"/>
              </a:rPr>
              <a:t>is </a:t>
            </a:r>
            <a:r>
              <a:rPr lang="en-GB" sz="1600" dirty="0">
                <a:solidFill>
                  <a:prstClr val="black"/>
                </a:solidFill>
                <a:latin typeface="Arial" panose="020B0604020202020204" pitchFamily="34" charset="0"/>
                <a:cs typeface="Arial" panose="020B0604020202020204" pitchFamily="34" charset="0"/>
              </a:rPr>
              <a:t>© Trustees for Methodist Church Purposes, 1999.</a:t>
            </a:r>
          </a:p>
          <a:p>
            <a:pPr marL="342900" marR="0" lvl="0" indent="-342900" algn="l" defTabSz="914400" rtl="0" eaLnBrk="0" fontAlgn="base" latinLnBrk="0" hangingPunct="0">
              <a:lnSpc>
                <a:spcPct val="107000"/>
              </a:lnSpc>
              <a:spcBef>
                <a:spcPct val="0"/>
              </a:spcBef>
              <a:spcAft>
                <a:spcPts val="800"/>
              </a:spcAft>
              <a:buClrTx/>
              <a:buSzTx/>
              <a:buFont typeface="Symbol" panose="05050102010706020507" pitchFamily="18" charset="2"/>
              <a:buChar char=""/>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7000"/>
              </a:lnSpc>
              <a:spcBef>
                <a:spcPct val="0"/>
              </a:spcBef>
              <a:spcAft>
                <a:spcPts val="8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Please hide or delete this slide before you use this presentation in a service.</a:t>
            </a:r>
          </a:p>
        </p:txBody>
      </p:sp>
    </p:spTree>
    <p:extLst>
      <p:ext uri="{BB962C8B-B14F-4D97-AF65-F5344CB8AC3E}">
        <p14:creationId xmlns:p14="http://schemas.microsoft.com/office/powerpoint/2010/main" val="2346159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mn-lt"/>
              </a:rPr>
              <a:t>Lord our God,</a:t>
            </a:r>
            <a:endParaRPr lang="en-GB" sz="3600" dirty="0">
              <a:latin typeface="+mn-lt"/>
            </a:endParaRPr>
          </a:p>
          <a:p>
            <a:r>
              <a:rPr lang="en-US" sz="3600" dirty="0">
                <a:latin typeface="+mn-lt"/>
              </a:rPr>
              <a:t>as we rejoice in the ministry of preaching, </a:t>
            </a:r>
            <a:endParaRPr lang="en-US" sz="3600" dirty="0" smtClean="0">
              <a:latin typeface="+mn-lt"/>
            </a:endParaRPr>
          </a:p>
          <a:p>
            <a:r>
              <a:rPr lang="en-US" sz="3600" dirty="0" smtClean="0">
                <a:latin typeface="+mn-lt"/>
              </a:rPr>
              <a:t>let </a:t>
            </a:r>
            <a:r>
              <a:rPr lang="en-US" sz="3600" dirty="0">
                <a:latin typeface="+mn-lt"/>
              </a:rPr>
              <a:t>the Gospel of your Son come to us, </a:t>
            </a:r>
            <a:endParaRPr lang="en-US" sz="3600" dirty="0" smtClean="0">
              <a:latin typeface="+mn-lt"/>
            </a:endParaRPr>
          </a:p>
          <a:p>
            <a:r>
              <a:rPr lang="en-US" sz="3600" dirty="0" smtClean="0">
                <a:latin typeface="+mn-lt"/>
              </a:rPr>
              <a:t>not </a:t>
            </a:r>
            <a:r>
              <a:rPr lang="en-US" sz="3600" dirty="0">
                <a:latin typeface="+mn-lt"/>
              </a:rPr>
              <a:t>in words alone, but in power and love</a:t>
            </a:r>
            <a:r>
              <a:rPr lang="en-US" sz="3600" dirty="0" smtClean="0">
                <a:latin typeface="+mn-lt"/>
              </a:rPr>
              <a:t>;</a:t>
            </a:r>
          </a:p>
          <a:p>
            <a:r>
              <a:rPr lang="en-US" sz="3600" dirty="0" smtClean="0">
                <a:latin typeface="+mn-lt"/>
              </a:rPr>
              <a:t> </a:t>
            </a:r>
            <a:r>
              <a:rPr lang="en-US" sz="3600" dirty="0">
                <a:latin typeface="+mn-lt"/>
              </a:rPr>
              <a:t>that through our life and witness</a:t>
            </a:r>
            <a:endParaRPr lang="en-GB" sz="3600" dirty="0">
              <a:latin typeface="+mn-lt"/>
            </a:endParaRPr>
          </a:p>
          <a:p>
            <a:r>
              <a:rPr lang="en-US" sz="3600" dirty="0">
                <a:latin typeface="+mn-lt"/>
              </a:rPr>
              <a:t>the world may believe;</a:t>
            </a:r>
            <a:endParaRPr lang="en-GB" sz="3600" dirty="0">
              <a:latin typeface="+mn-lt"/>
            </a:endParaRPr>
          </a:p>
          <a:p>
            <a:r>
              <a:rPr lang="en-US" sz="3600" dirty="0">
                <a:latin typeface="+mn-lt"/>
              </a:rPr>
              <a:t>through Christ our Lord. </a:t>
            </a:r>
            <a:r>
              <a:rPr lang="en-US" sz="3600" b="1" dirty="0">
                <a:latin typeface="+mn-lt"/>
              </a:rPr>
              <a:t>Amen.</a:t>
            </a:r>
            <a:endParaRPr lang="en-GB" sz="3600" dirty="0">
              <a:latin typeface="+mn-lt"/>
            </a:endParaRPr>
          </a:p>
        </p:txBody>
      </p:sp>
    </p:spTree>
    <p:extLst>
      <p:ext uri="{BB962C8B-B14F-4D97-AF65-F5344CB8AC3E}">
        <p14:creationId xmlns:p14="http://schemas.microsoft.com/office/powerpoint/2010/main" val="4193504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MINISTRY OF THE WORD</a:t>
            </a:r>
            <a:endParaRPr lang="en-GB" altLang="en-US" dirty="0" smtClean="0"/>
          </a:p>
        </p:txBody>
      </p:sp>
    </p:spTree>
    <p:extLst>
      <p:ext uri="{BB962C8B-B14F-4D97-AF65-F5344CB8AC3E}">
        <p14:creationId xmlns:p14="http://schemas.microsoft.com/office/powerpoint/2010/main" val="263965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48985" y="2479361"/>
            <a:ext cx="103597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GB" sz="3600" b="1" dirty="0" smtClean="0">
                <a:latin typeface="Arial" panose="020B0604020202020204" pitchFamily="34" charset="0"/>
                <a:cs typeface="Arial" panose="020B0604020202020204" pitchFamily="34" charset="0"/>
              </a:rPr>
              <a:t>Old Testament reading</a:t>
            </a:r>
            <a:endParaRPr lang="en-GB" sz="3600" b="1"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p:txBody>
      </p:sp>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4159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48985" y="2479361"/>
            <a:ext cx="103597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GB" sz="3600" b="1" dirty="0" smtClean="0">
                <a:latin typeface="Arial" panose="020B0604020202020204" pitchFamily="34" charset="0"/>
                <a:cs typeface="Arial" panose="020B0604020202020204" pitchFamily="34" charset="0"/>
              </a:rPr>
              <a:t>Hymn or Psalm</a:t>
            </a:r>
            <a:endParaRPr lang="en-GB" sz="3600" b="1"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p:txBody>
      </p:sp>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263566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48985" y="2479361"/>
            <a:ext cx="103597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GB" sz="3600" b="1" dirty="0" smtClean="0">
                <a:latin typeface="Arial" panose="020B0604020202020204" pitchFamily="34" charset="0"/>
                <a:cs typeface="Arial" panose="020B0604020202020204" pitchFamily="34" charset="0"/>
              </a:rPr>
              <a:t>New Testament reading</a:t>
            </a:r>
            <a:endParaRPr lang="en-GB" sz="3600" b="1"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6217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48985" y="2479361"/>
            <a:ext cx="103597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GB" sz="3600" b="1" dirty="0" smtClean="0">
                <a:latin typeface="Arial" panose="020B0604020202020204" pitchFamily="34" charset="0"/>
                <a:cs typeface="Arial" panose="020B0604020202020204" pitchFamily="34" charset="0"/>
              </a:rPr>
              <a:t>Hymn</a:t>
            </a:r>
            <a:endParaRPr lang="en-GB" sz="3600" b="1"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2252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60708" y="521608"/>
            <a:ext cx="1035979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mn-lt"/>
              </a:rPr>
              <a:t>A reading from the Gospel according to . . . </a:t>
            </a:r>
            <a:endParaRPr lang="en-US" sz="3600" dirty="0" smtClean="0">
              <a:latin typeface="+mn-lt"/>
            </a:endParaRPr>
          </a:p>
          <a:p>
            <a:pPr lvl="0"/>
            <a:endParaRPr lang="en-US" sz="3600" dirty="0" smtClean="0">
              <a:latin typeface="+mn-lt"/>
            </a:endParaRPr>
          </a:p>
          <a:p>
            <a:pPr lvl="0"/>
            <a:r>
              <a:rPr lang="en-US" sz="3600" dirty="0" smtClean="0">
                <a:latin typeface="+mn-lt"/>
              </a:rPr>
              <a:t>Hear </a:t>
            </a:r>
            <a:r>
              <a:rPr lang="en-US" sz="3600" dirty="0">
                <a:latin typeface="+mn-lt"/>
              </a:rPr>
              <a:t>the Gospel of Christ.</a:t>
            </a:r>
            <a:endParaRPr lang="en-GB" sz="3600" dirty="0">
              <a:latin typeface="+mn-lt"/>
            </a:endParaRPr>
          </a:p>
          <a:p>
            <a:r>
              <a:rPr lang="en-US" sz="3600" b="1" dirty="0">
                <a:latin typeface="+mn-lt"/>
              </a:rPr>
              <a:t>Glory to Christ our </a:t>
            </a:r>
            <a:r>
              <a:rPr lang="en-US" sz="3600" b="1" dirty="0" err="1">
                <a:latin typeface="+mn-lt"/>
              </a:rPr>
              <a:t>Saviour</a:t>
            </a:r>
            <a:r>
              <a:rPr lang="en-US" sz="3600" b="1" dirty="0">
                <a:latin typeface="+mn-lt"/>
              </a:rPr>
              <a:t>.</a:t>
            </a:r>
            <a:endParaRPr lang="en-GB" sz="3600" dirty="0">
              <a:latin typeface="+mn-lt"/>
            </a:endParaRPr>
          </a:p>
          <a:p>
            <a:r>
              <a:rPr lang="en-US" sz="3600" dirty="0">
                <a:latin typeface="+mn-lt"/>
              </a:rPr>
              <a:t> </a:t>
            </a:r>
            <a:endParaRPr lang="en-US" sz="3600" dirty="0" smtClean="0">
              <a:latin typeface="+mn-lt"/>
            </a:endParaRPr>
          </a:p>
          <a:p>
            <a:endParaRPr lang="en-GB" sz="3600" dirty="0">
              <a:latin typeface="+mn-lt"/>
            </a:endParaRPr>
          </a:p>
          <a:p>
            <a:r>
              <a:rPr lang="en-US" sz="3600" dirty="0">
                <a:latin typeface="+mn-lt"/>
              </a:rPr>
              <a:t>This is the Gospel of Christ.</a:t>
            </a:r>
            <a:endParaRPr lang="en-GB" sz="3600" dirty="0">
              <a:latin typeface="+mn-lt"/>
            </a:endParaRPr>
          </a:p>
          <a:p>
            <a:r>
              <a:rPr lang="en-US" sz="3600" b="1" dirty="0">
                <a:latin typeface="+mn-lt"/>
              </a:rPr>
              <a:t>Praise to Christ our Lord.</a:t>
            </a:r>
            <a:endParaRPr lang="en-GB" sz="3600" dirty="0">
              <a:latin typeface="+mn-lt"/>
            </a:endParaRPr>
          </a:p>
        </p:txBody>
      </p:sp>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8045163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48985" y="2479361"/>
            <a:ext cx="103597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GB" sz="3600" b="1" dirty="0" smtClean="0">
                <a:latin typeface="Arial" panose="020B0604020202020204" pitchFamily="34" charset="0"/>
                <a:cs typeface="Arial" panose="020B0604020202020204" pitchFamily="34" charset="0"/>
              </a:rPr>
              <a:t>Sermon</a:t>
            </a:r>
            <a:endParaRPr lang="en-GB" sz="3600" b="1"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0475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48985" y="2479361"/>
            <a:ext cx="103597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GB" sz="3600" b="1" dirty="0" smtClean="0">
                <a:latin typeface="Arial" panose="020B0604020202020204" pitchFamily="34" charset="0"/>
                <a:cs typeface="Arial" panose="020B0604020202020204" pitchFamily="34" charset="0"/>
              </a:rPr>
              <a:t>Hymn</a:t>
            </a:r>
            <a:endParaRPr lang="en-GB" sz="3600" b="1"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20354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ADMISSION</a:t>
            </a:r>
            <a:endParaRPr lang="en-GB" altLang="en-US" dirty="0" smtClean="0"/>
          </a:p>
        </p:txBody>
      </p:sp>
    </p:spTree>
    <p:extLst>
      <p:ext uri="{BB962C8B-B14F-4D97-AF65-F5344CB8AC3E}">
        <p14:creationId xmlns:p14="http://schemas.microsoft.com/office/powerpoint/2010/main" val="543071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4400" b="1" dirty="0"/>
              <a:t>T</a:t>
            </a:r>
            <a:r>
              <a:rPr lang="en-US" sz="4400" b="1" dirty="0" smtClean="0"/>
              <a:t>HE ADMISSION OF </a:t>
            </a:r>
            <a:br>
              <a:rPr lang="en-US" sz="4400" b="1" dirty="0" smtClean="0"/>
            </a:br>
            <a:r>
              <a:rPr lang="en-US" sz="4400" b="1" dirty="0" smtClean="0"/>
              <a:t>LOCAL PREACHERS</a:t>
            </a:r>
            <a:endParaRPr lang="en-GB" altLang="en-US" sz="4400" dirty="0" smtClean="0"/>
          </a:p>
        </p:txBody>
      </p:sp>
    </p:spTree>
    <p:extLst>
      <p:ext uri="{BB962C8B-B14F-4D97-AF65-F5344CB8AC3E}">
        <p14:creationId xmlns:p14="http://schemas.microsoft.com/office/powerpoint/2010/main" val="3944159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4" y="671690"/>
            <a:ext cx="9465694"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i="1" dirty="0">
                <a:solidFill>
                  <a:srgbClr val="C00000"/>
                </a:solidFill>
                <a:latin typeface="+mn-lt"/>
              </a:rPr>
              <a:t>Those </a:t>
            </a:r>
            <a:r>
              <a:rPr lang="en-US" sz="2400" dirty="0">
                <a:solidFill>
                  <a:srgbClr val="C00000"/>
                </a:solidFill>
                <a:latin typeface="+mn-lt"/>
              </a:rPr>
              <a:t>to be admitted as Local Preachers </a:t>
            </a:r>
            <a:r>
              <a:rPr lang="en-US" sz="2400" i="1" dirty="0">
                <a:solidFill>
                  <a:srgbClr val="C00000"/>
                </a:solidFill>
                <a:latin typeface="+mn-lt"/>
              </a:rPr>
              <a:t>move </a:t>
            </a:r>
            <a:r>
              <a:rPr lang="en-US" sz="2400" dirty="0">
                <a:solidFill>
                  <a:srgbClr val="C00000"/>
                </a:solidFill>
                <a:latin typeface="+mn-lt"/>
              </a:rPr>
              <a:t>to the front of the church. The Secretary of the Local Preachers’ Meeting presents </a:t>
            </a:r>
            <a:r>
              <a:rPr lang="en-US" sz="2400" i="1" dirty="0">
                <a:solidFill>
                  <a:srgbClr val="C00000"/>
                </a:solidFill>
                <a:latin typeface="+mn-lt"/>
              </a:rPr>
              <a:t>those </a:t>
            </a:r>
            <a:r>
              <a:rPr lang="en-US" sz="2400" dirty="0">
                <a:solidFill>
                  <a:srgbClr val="C00000"/>
                </a:solidFill>
                <a:latin typeface="+mn-lt"/>
              </a:rPr>
              <a:t>to be admitted to the Superintendent, saying</a:t>
            </a:r>
            <a:r>
              <a:rPr lang="en-US" sz="2400" dirty="0" smtClean="0">
                <a:solidFill>
                  <a:srgbClr val="C00000"/>
                </a:solidFill>
                <a:latin typeface="+mn-lt"/>
              </a:rPr>
              <a:t>:</a:t>
            </a:r>
          </a:p>
          <a:p>
            <a:pPr lvl="0"/>
            <a:endParaRPr lang="en-GB" sz="2400" dirty="0">
              <a:solidFill>
                <a:srgbClr val="C00000"/>
              </a:solidFill>
              <a:latin typeface="+mn-lt"/>
            </a:endParaRPr>
          </a:p>
          <a:p>
            <a:r>
              <a:rPr lang="en-US" sz="3600" i="1" dirty="0">
                <a:latin typeface="+mn-lt"/>
              </a:rPr>
              <a:t>Madam/</a:t>
            </a:r>
            <a:r>
              <a:rPr lang="en-US" sz="3600" i="1" dirty="0" err="1">
                <a:latin typeface="+mn-lt"/>
              </a:rPr>
              <a:t>Mr</a:t>
            </a:r>
            <a:r>
              <a:rPr lang="en-US" sz="3600" i="1" dirty="0">
                <a:latin typeface="+mn-lt"/>
              </a:rPr>
              <a:t> </a:t>
            </a:r>
            <a:r>
              <a:rPr lang="en-US" sz="3600" dirty="0">
                <a:latin typeface="+mn-lt"/>
              </a:rPr>
              <a:t>Superintendent, I present to you </a:t>
            </a:r>
            <a:r>
              <a:rPr lang="en-US" sz="3600" i="1" dirty="0">
                <a:latin typeface="+mn-lt"/>
              </a:rPr>
              <a:t>N and N (N). </a:t>
            </a:r>
            <a:r>
              <a:rPr lang="en-US" sz="3600" dirty="0">
                <a:latin typeface="+mn-lt"/>
              </a:rPr>
              <a:t>The Church has examined their knowledge, competence and conviction. On the recommendation of the Local Preachers’ Meeting, </a:t>
            </a:r>
            <a:r>
              <a:rPr lang="en-US" sz="3600" i="1" dirty="0">
                <a:latin typeface="+mn-lt"/>
              </a:rPr>
              <a:t>they have </a:t>
            </a:r>
            <a:r>
              <a:rPr lang="en-US" sz="3600" dirty="0">
                <a:latin typeface="+mn-lt"/>
              </a:rPr>
              <a:t>been approved by the Circuit Meeting for admission to the office and ministry of a Local Preacher.</a:t>
            </a:r>
            <a:endParaRPr lang="en-GB" sz="3600" dirty="0">
              <a:latin typeface="+mn-lt"/>
            </a:endParaRPr>
          </a:p>
        </p:txBody>
      </p:sp>
    </p:spTree>
    <p:extLst>
      <p:ext uri="{BB962C8B-B14F-4D97-AF65-F5344CB8AC3E}">
        <p14:creationId xmlns:p14="http://schemas.microsoft.com/office/powerpoint/2010/main" val="3741542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The Superintendent says</a:t>
            </a:r>
            <a:r>
              <a:rPr lang="en-US" sz="2400" dirty="0" smtClean="0">
                <a:solidFill>
                  <a:srgbClr val="C00000"/>
                </a:solidFill>
                <a:latin typeface="+mn-lt"/>
              </a:rPr>
              <a:t>:</a:t>
            </a:r>
          </a:p>
          <a:p>
            <a:pPr lvl="0"/>
            <a:endParaRPr lang="en-GB" sz="2400" dirty="0">
              <a:solidFill>
                <a:srgbClr val="C00000"/>
              </a:solidFill>
              <a:latin typeface="+mn-lt"/>
            </a:endParaRPr>
          </a:p>
          <a:p>
            <a:r>
              <a:rPr lang="en-US" sz="3600" dirty="0">
                <a:latin typeface="+mn-lt"/>
              </a:rPr>
              <a:t>The Church of Christ exists to glorify God the Father, who has revealed the way of salvation in the life, ministry and victory of Christ, and has given the Holy Spirit to inspire Christian proclamation and preaching</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10044793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From </a:t>
            </a:r>
            <a:r>
              <a:rPr lang="en-US" sz="3600" dirty="0">
                <a:latin typeface="+mn-lt"/>
              </a:rPr>
              <a:t>the early days of Methodism, God has called lay people to lead worship and prayer, and to preach the Gospel. In every generation since, women and men have responded to this call and have been admitted as Local Preachers</a:t>
            </a:r>
            <a:r>
              <a:rPr lang="en-US" sz="3600" dirty="0" smtClean="0">
                <a:latin typeface="+mn-lt"/>
              </a:rPr>
              <a:t>.</a:t>
            </a:r>
          </a:p>
          <a:p>
            <a:endParaRPr lang="en-GB" sz="3600" dirty="0">
              <a:latin typeface="+mn-lt"/>
            </a:endParaRPr>
          </a:p>
        </p:txBody>
      </p:sp>
    </p:spTree>
    <p:extLst>
      <p:ext uri="{BB962C8B-B14F-4D97-AF65-F5344CB8AC3E}">
        <p14:creationId xmlns:p14="http://schemas.microsoft.com/office/powerpoint/2010/main" val="2565915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Local </a:t>
            </a:r>
            <a:r>
              <a:rPr lang="en-US" sz="3600" dirty="0">
                <a:latin typeface="+mn-lt"/>
              </a:rPr>
              <a:t>Preachers are called to be worthy in character, to lead God’s people in prayer and praise, and to share in the Church’s mission in the whole world</a:t>
            </a:r>
            <a:r>
              <a:rPr lang="en-US" sz="3600" dirty="0" smtClean="0">
                <a:latin typeface="+mn-lt"/>
              </a:rPr>
              <a:t>.</a:t>
            </a:r>
          </a:p>
          <a:p>
            <a:endParaRPr lang="en-GB" sz="3600" dirty="0">
              <a:latin typeface="+mn-lt"/>
            </a:endParaRPr>
          </a:p>
        </p:txBody>
      </p:sp>
    </p:spTree>
    <p:extLst>
      <p:ext uri="{BB962C8B-B14F-4D97-AF65-F5344CB8AC3E}">
        <p14:creationId xmlns:p14="http://schemas.microsoft.com/office/powerpoint/2010/main" val="9803217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i="1" dirty="0" smtClean="0">
                <a:latin typeface="+mn-lt"/>
              </a:rPr>
              <a:t>N </a:t>
            </a:r>
            <a:r>
              <a:rPr lang="en-US" sz="3600" i="1" dirty="0">
                <a:latin typeface="+mn-lt"/>
              </a:rPr>
              <a:t>and N (N)</a:t>
            </a:r>
            <a:r>
              <a:rPr lang="en-US" sz="3600" dirty="0">
                <a:latin typeface="+mn-lt"/>
              </a:rPr>
              <a:t>, yours is a responsibility rooted in the word of God. You will bring the message of salvation to all, in season and out of season. As you lead worship, and offer good news to others, your own life will be shaped and transformed.</a:t>
            </a:r>
            <a:endParaRPr lang="en-GB" sz="3600" dirty="0">
              <a:latin typeface="+mn-lt"/>
            </a:endParaRPr>
          </a:p>
        </p:txBody>
      </p:sp>
    </p:spTree>
    <p:extLst>
      <p:ext uri="{BB962C8B-B14F-4D97-AF65-F5344CB8AC3E}">
        <p14:creationId xmlns:p14="http://schemas.microsoft.com/office/powerpoint/2010/main" val="31105600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80566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The Superintendent says to those to be admitted</a:t>
            </a:r>
            <a:r>
              <a:rPr lang="en-US" sz="2400" dirty="0" smtClean="0">
                <a:solidFill>
                  <a:srgbClr val="C00000"/>
                </a:solidFill>
                <a:latin typeface="+mn-lt"/>
              </a:rPr>
              <a:t>:</a:t>
            </a:r>
          </a:p>
          <a:p>
            <a:pPr lvl="0"/>
            <a:endParaRPr lang="en-GB" sz="2400" dirty="0">
              <a:solidFill>
                <a:srgbClr val="C00000"/>
              </a:solidFill>
              <a:latin typeface="+mn-lt"/>
            </a:endParaRPr>
          </a:p>
          <a:p>
            <a:r>
              <a:rPr lang="en-US" sz="3600" i="1" dirty="0">
                <a:latin typeface="+mn-lt"/>
              </a:rPr>
              <a:t>N and N (N)</a:t>
            </a:r>
            <a:r>
              <a:rPr lang="en-US" sz="3600" dirty="0">
                <a:latin typeface="+mn-lt"/>
              </a:rPr>
              <a:t>, do you believe that you are called by God to the</a:t>
            </a:r>
            <a:endParaRPr lang="en-GB" sz="3600" dirty="0">
              <a:latin typeface="+mn-lt"/>
            </a:endParaRPr>
          </a:p>
          <a:p>
            <a:r>
              <a:rPr lang="en-US" sz="3600" dirty="0">
                <a:latin typeface="+mn-lt"/>
              </a:rPr>
              <a:t>office and ministry of a Local Preacher?</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Answer</a:t>
            </a:r>
            <a:r>
              <a:rPr lang="en-US" sz="2400" dirty="0">
                <a:solidFill>
                  <a:srgbClr val="C00000"/>
                </a:solidFill>
                <a:latin typeface="+mn-lt"/>
              </a:rPr>
              <a:t>: </a:t>
            </a:r>
            <a:r>
              <a:rPr lang="en-US" sz="3600" dirty="0">
                <a:latin typeface="+mn-lt"/>
              </a:rPr>
              <a:t>I do so believe</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3999679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805663"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Will </a:t>
            </a:r>
            <a:r>
              <a:rPr lang="en-US" sz="3600" dirty="0">
                <a:latin typeface="+mn-lt"/>
              </a:rPr>
              <a:t>you be faithful in prayer and in the reading and study of the Scriptures, and will you preach nothing contrary to the doctrines of the Methodist Church?</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Answer</a:t>
            </a:r>
            <a:r>
              <a:rPr lang="en-US" sz="2400" dirty="0">
                <a:solidFill>
                  <a:srgbClr val="C00000"/>
                </a:solidFill>
                <a:latin typeface="+mn-lt"/>
              </a:rPr>
              <a:t>: </a:t>
            </a:r>
            <a:r>
              <a:rPr lang="en-US" sz="3600" dirty="0">
                <a:latin typeface="+mn-lt"/>
              </a:rPr>
              <a:t>With God’s help, I will</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26363202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805663"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Will </a:t>
            </a:r>
            <a:r>
              <a:rPr lang="en-US" sz="3600" dirty="0">
                <a:latin typeface="+mn-lt"/>
              </a:rPr>
              <a:t>you accept our discipline and work together with </a:t>
            </a:r>
            <a:r>
              <a:rPr lang="en-US" sz="3600" dirty="0" smtClean="0">
                <a:latin typeface="+mn-lt"/>
              </a:rPr>
              <a:t>your sisters </a:t>
            </a:r>
            <a:r>
              <a:rPr lang="en-US" sz="3600" dirty="0">
                <a:latin typeface="+mn-lt"/>
              </a:rPr>
              <a:t>and brothers in the Church?</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Answer</a:t>
            </a:r>
            <a:r>
              <a:rPr lang="en-US" sz="2400" dirty="0">
                <a:solidFill>
                  <a:srgbClr val="C00000"/>
                </a:solidFill>
                <a:latin typeface="+mn-lt"/>
              </a:rPr>
              <a:t>: </a:t>
            </a:r>
            <a:r>
              <a:rPr lang="en-US" sz="3600" dirty="0">
                <a:latin typeface="+mn-lt"/>
              </a:rPr>
              <a:t>With God’s help, I will</a:t>
            </a:r>
            <a:r>
              <a:rPr lang="en-US" sz="3600" dirty="0" smtClean="0">
                <a:latin typeface="+mn-lt"/>
              </a:rPr>
              <a:t>.</a:t>
            </a:r>
          </a:p>
          <a:p>
            <a:endParaRPr lang="en-GB" sz="3600" dirty="0">
              <a:latin typeface="+mn-lt"/>
            </a:endParaRPr>
          </a:p>
        </p:txBody>
      </p:sp>
    </p:spTree>
    <p:extLst>
      <p:ext uri="{BB962C8B-B14F-4D97-AF65-F5344CB8AC3E}">
        <p14:creationId xmlns:p14="http://schemas.microsoft.com/office/powerpoint/2010/main" val="6589873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80566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Will </a:t>
            </a:r>
            <a:r>
              <a:rPr lang="en-US" sz="3600" dirty="0">
                <a:latin typeface="+mn-lt"/>
              </a:rPr>
              <a:t>you make yourself available to lead worship, attend the Local Preachers’ Meeting and develop your skills and studies?</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Answer</a:t>
            </a:r>
            <a:r>
              <a:rPr lang="en-US" sz="2400" dirty="0">
                <a:solidFill>
                  <a:srgbClr val="C00000"/>
                </a:solidFill>
                <a:latin typeface="+mn-lt"/>
              </a:rPr>
              <a:t>: </a:t>
            </a:r>
            <a:r>
              <a:rPr lang="en-US" sz="3600" dirty="0">
                <a:latin typeface="+mn-lt"/>
              </a:rPr>
              <a:t>With God’s help, I will</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9345993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805663"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Will </a:t>
            </a:r>
            <a:r>
              <a:rPr lang="en-US" sz="3600" dirty="0">
                <a:latin typeface="+mn-lt"/>
              </a:rPr>
              <a:t>you seek to fashion your life according to the way of Christ and in all things seek to promote, not your own glory, but the glory of the Lord?</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Answer</a:t>
            </a:r>
            <a:r>
              <a:rPr lang="en-US" sz="2400" dirty="0">
                <a:solidFill>
                  <a:srgbClr val="C00000"/>
                </a:solidFill>
                <a:latin typeface="+mn-lt"/>
              </a:rPr>
              <a:t>: </a:t>
            </a:r>
            <a:r>
              <a:rPr lang="en-US" sz="3600" dirty="0">
                <a:latin typeface="+mn-lt"/>
              </a:rPr>
              <a:t>With God’s help, I will.</a:t>
            </a:r>
            <a:endParaRPr lang="en-GB" sz="3600" dirty="0">
              <a:latin typeface="+mn-lt"/>
            </a:endParaRPr>
          </a:p>
          <a:p>
            <a:endParaRPr lang="en-US" sz="3600" dirty="0" smtClean="0">
              <a:latin typeface="+mn-lt"/>
            </a:endParaRPr>
          </a:p>
          <a:p>
            <a:r>
              <a:rPr lang="en-US" sz="3600" dirty="0" smtClean="0">
                <a:latin typeface="+mn-lt"/>
              </a:rPr>
              <a:t>May </a:t>
            </a:r>
            <a:r>
              <a:rPr lang="en-US" sz="3600" dirty="0">
                <a:latin typeface="+mn-lt"/>
              </a:rPr>
              <a:t>the God of all grace uphold you in the service to which you are called. </a:t>
            </a:r>
            <a:r>
              <a:rPr lang="en-US" sz="3600" b="1" dirty="0">
                <a:latin typeface="+mn-lt"/>
              </a:rPr>
              <a:t>Amen</a:t>
            </a:r>
            <a:r>
              <a:rPr lang="en-US" sz="3600" dirty="0">
                <a:latin typeface="+mn-lt"/>
              </a:rPr>
              <a:t>.</a:t>
            </a:r>
            <a:endParaRPr lang="en-GB" sz="3600" dirty="0">
              <a:latin typeface="+mn-lt"/>
            </a:endParaRPr>
          </a:p>
        </p:txBody>
      </p:sp>
    </p:spTree>
    <p:extLst>
      <p:ext uri="{BB962C8B-B14F-4D97-AF65-F5344CB8AC3E}">
        <p14:creationId xmlns:p14="http://schemas.microsoft.com/office/powerpoint/2010/main" val="63896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PREPARATION</a:t>
            </a:r>
            <a:endParaRPr lang="en-GB" altLang="en-US" dirty="0" smtClean="0"/>
          </a:p>
        </p:txBody>
      </p:sp>
    </p:spTree>
    <p:extLst>
      <p:ext uri="{BB962C8B-B14F-4D97-AF65-F5344CB8AC3E}">
        <p14:creationId xmlns:p14="http://schemas.microsoft.com/office/powerpoint/2010/main" val="38086791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805663"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The Superintendent addresses the Local Preachers present and says</a:t>
            </a:r>
            <a:r>
              <a:rPr lang="en-US" sz="2400" dirty="0" smtClean="0">
                <a:solidFill>
                  <a:srgbClr val="C00000"/>
                </a:solidFill>
                <a:latin typeface="+mn-lt"/>
              </a:rPr>
              <a:t>:</a:t>
            </a:r>
          </a:p>
          <a:p>
            <a:pPr lvl="0"/>
            <a:endParaRPr lang="en-GB" sz="2400" dirty="0">
              <a:solidFill>
                <a:srgbClr val="C00000"/>
              </a:solidFill>
              <a:latin typeface="+mn-lt"/>
            </a:endParaRPr>
          </a:p>
          <a:p>
            <a:r>
              <a:rPr lang="en-US" sz="3600" dirty="0">
                <a:latin typeface="+mn-lt"/>
              </a:rPr>
              <a:t>The admission of </a:t>
            </a:r>
            <a:r>
              <a:rPr lang="en-US" sz="3600" i="1" dirty="0">
                <a:latin typeface="+mn-lt"/>
              </a:rPr>
              <a:t>N and N (N) </a:t>
            </a:r>
            <a:r>
              <a:rPr lang="en-US" sz="3600" dirty="0">
                <a:latin typeface="+mn-lt"/>
              </a:rPr>
              <a:t>as </a:t>
            </a:r>
            <a:r>
              <a:rPr lang="en-US" sz="3600" i="1" dirty="0">
                <a:latin typeface="+mn-lt"/>
              </a:rPr>
              <a:t>Local Preachers </a:t>
            </a:r>
            <a:r>
              <a:rPr lang="en-US" sz="3600" dirty="0">
                <a:latin typeface="+mn-lt"/>
              </a:rPr>
              <a:t>in the Methodist Church will bring </a:t>
            </a:r>
            <a:r>
              <a:rPr lang="en-US" sz="3600" i="1" dirty="0">
                <a:latin typeface="+mn-lt"/>
              </a:rPr>
              <a:t>them </a:t>
            </a:r>
            <a:r>
              <a:rPr lang="en-US" sz="3600" dirty="0">
                <a:latin typeface="+mn-lt"/>
              </a:rPr>
              <a:t>into membership of the Local Preachers’ Meeting to which you belong. I invite you, as Local Preachers, to stand as </a:t>
            </a:r>
            <a:r>
              <a:rPr lang="en-US" sz="3600" i="1" dirty="0">
                <a:latin typeface="+mn-lt"/>
              </a:rPr>
              <a:t>they are </a:t>
            </a:r>
            <a:r>
              <a:rPr lang="en-US" sz="3600" dirty="0">
                <a:latin typeface="+mn-lt"/>
              </a:rPr>
              <a:t>admitted, and thereby to re-affirm your own ministry.</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The </a:t>
            </a:r>
            <a:r>
              <a:rPr lang="en-US" sz="2400" dirty="0">
                <a:solidFill>
                  <a:srgbClr val="C00000"/>
                </a:solidFill>
                <a:latin typeface="+mn-lt"/>
              </a:rPr>
              <a:t>Local Preachers stand.</a:t>
            </a:r>
            <a:endParaRPr lang="en-GB" sz="2400" dirty="0">
              <a:solidFill>
                <a:srgbClr val="C00000"/>
              </a:solidFill>
              <a:latin typeface="+mn-lt"/>
            </a:endParaRPr>
          </a:p>
        </p:txBody>
      </p:sp>
    </p:spTree>
    <p:extLst>
      <p:ext uri="{BB962C8B-B14F-4D97-AF65-F5344CB8AC3E}">
        <p14:creationId xmlns:p14="http://schemas.microsoft.com/office/powerpoint/2010/main" val="955271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15108"/>
            <a:ext cx="10391817"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The Superintendent </a:t>
            </a:r>
            <a:r>
              <a:rPr lang="en-US" sz="2400" dirty="0" smtClean="0">
                <a:solidFill>
                  <a:srgbClr val="C00000"/>
                </a:solidFill>
                <a:latin typeface="+mn-lt"/>
              </a:rPr>
              <a:t>says to the people:</a:t>
            </a:r>
          </a:p>
          <a:p>
            <a:pPr lvl="0"/>
            <a:endParaRPr lang="en-GB" sz="2400" dirty="0">
              <a:solidFill>
                <a:srgbClr val="C00000"/>
              </a:solidFill>
              <a:latin typeface="+mn-lt"/>
            </a:endParaRPr>
          </a:p>
          <a:p>
            <a:pPr lvl="0"/>
            <a:r>
              <a:rPr lang="en-US" sz="3600" dirty="0" smtClean="0">
                <a:latin typeface="+mn-lt"/>
              </a:rPr>
              <a:t>I </a:t>
            </a:r>
            <a:r>
              <a:rPr lang="en-US" sz="3600" dirty="0">
                <a:latin typeface="+mn-lt"/>
              </a:rPr>
              <a:t>invite you all to stand.</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The </a:t>
            </a:r>
            <a:r>
              <a:rPr lang="en-US" sz="2400" dirty="0">
                <a:solidFill>
                  <a:srgbClr val="C00000"/>
                </a:solidFill>
                <a:latin typeface="+mn-lt"/>
              </a:rPr>
              <a:t>people stand</a:t>
            </a:r>
            <a:r>
              <a:rPr lang="en-US" sz="2400" dirty="0" smtClean="0">
                <a:solidFill>
                  <a:srgbClr val="C00000"/>
                </a:solidFill>
                <a:latin typeface="+mn-lt"/>
              </a:rPr>
              <a:t>.</a:t>
            </a:r>
          </a:p>
          <a:p>
            <a:endParaRPr lang="en-GB" sz="2400" dirty="0">
              <a:solidFill>
                <a:srgbClr val="C00000"/>
              </a:solidFill>
              <a:latin typeface="+mn-lt"/>
            </a:endParaRPr>
          </a:p>
          <a:p>
            <a:r>
              <a:rPr lang="en-US" sz="3600" dirty="0">
                <a:latin typeface="+mn-lt"/>
              </a:rPr>
              <a:t>Let us pray.</a:t>
            </a:r>
            <a:endParaRPr lang="en-GB" sz="3600" dirty="0">
              <a:latin typeface="+mn-lt"/>
            </a:endParaRPr>
          </a:p>
          <a:p>
            <a:r>
              <a:rPr lang="en-US" sz="3600" dirty="0">
                <a:latin typeface="+mn-lt"/>
              </a:rPr>
              <a:t>Blessed are you, gracious God, </a:t>
            </a:r>
            <a:endParaRPr lang="en-US" sz="3600" dirty="0" smtClean="0">
              <a:latin typeface="+mn-lt"/>
            </a:endParaRPr>
          </a:p>
          <a:p>
            <a:r>
              <a:rPr lang="en-US" sz="3600" dirty="0" smtClean="0">
                <a:latin typeface="+mn-lt"/>
              </a:rPr>
              <a:t>our </a:t>
            </a:r>
            <a:r>
              <a:rPr lang="en-US" sz="3600" dirty="0">
                <a:latin typeface="+mn-lt"/>
              </a:rPr>
              <a:t>creator and our redeemer.</a:t>
            </a:r>
            <a:endParaRPr lang="en-GB" sz="3600" dirty="0">
              <a:latin typeface="+mn-lt"/>
            </a:endParaRPr>
          </a:p>
          <a:p>
            <a:r>
              <a:rPr lang="en-US" sz="3600" dirty="0">
                <a:latin typeface="+mn-lt"/>
              </a:rPr>
              <a:t>In Christ, you offer redemption and fullness of life</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15571655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15108"/>
            <a:ext cx="10391817"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In </a:t>
            </a:r>
            <a:r>
              <a:rPr lang="en-US" sz="3600" dirty="0">
                <a:latin typeface="+mn-lt"/>
              </a:rPr>
              <a:t>every generation you call men and women </a:t>
            </a:r>
            <a:endParaRPr lang="en-US" sz="3600" dirty="0" smtClean="0">
              <a:latin typeface="+mn-lt"/>
            </a:endParaRPr>
          </a:p>
          <a:p>
            <a:r>
              <a:rPr lang="en-US" sz="3600" dirty="0" smtClean="0">
                <a:latin typeface="+mn-lt"/>
              </a:rPr>
              <a:t>to </a:t>
            </a:r>
            <a:r>
              <a:rPr lang="en-US" sz="3600" dirty="0">
                <a:latin typeface="+mn-lt"/>
              </a:rPr>
              <a:t>speak your word and proclaim your glory.</a:t>
            </a:r>
            <a:endParaRPr lang="en-GB" sz="3600" dirty="0">
              <a:latin typeface="+mn-lt"/>
            </a:endParaRPr>
          </a:p>
          <a:p>
            <a:r>
              <a:rPr lang="en-US" sz="3600" dirty="0">
                <a:latin typeface="+mn-lt"/>
              </a:rPr>
              <a:t>We thank you that </a:t>
            </a:r>
            <a:r>
              <a:rPr lang="en-US" sz="3600" i="1" dirty="0">
                <a:latin typeface="+mn-lt"/>
              </a:rPr>
              <a:t>these </a:t>
            </a:r>
            <a:r>
              <a:rPr lang="en-US" sz="3600" dirty="0">
                <a:latin typeface="+mn-lt"/>
              </a:rPr>
              <a:t>your </a:t>
            </a:r>
            <a:r>
              <a:rPr lang="en-US" sz="3600" i="1" dirty="0">
                <a:latin typeface="+mn-lt"/>
              </a:rPr>
              <a:t>servants </a:t>
            </a:r>
            <a:endParaRPr lang="en-US" sz="3600" i="1" dirty="0" smtClean="0">
              <a:latin typeface="+mn-lt"/>
            </a:endParaRPr>
          </a:p>
          <a:p>
            <a:r>
              <a:rPr lang="en-US" sz="3600" i="1" dirty="0" smtClean="0">
                <a:latin typeface="+mn-lt"/>
              </a:rPr>
              <a:t>have </a:t>
            </a:r>
            <a:r>
              <a:rPr lang="en-US" sz="3600" dirty="0">
                <a:latin typeface="+mn-lt"/>
              </a:rPr>
              <a:t>responded to your call</a:t>
            </a:r>
            <a:endParaRPr lang="en-GB" sz="3600" dirty="0">
              <a:latin typeface="+mn-lt"/>
            </a:endParaRPr>
          </a:p>
          <a:p>
            <a:r>
              <a:rPr lang="en-US" sz="3600" dirty="0">
                <a:latin typeface="+mn-lt"/>
              </a:rPr>
              <a:t>to be </a:t>
            </a:r>
            <a:r>
              <a:rPr lang="en-US" sz="3600" i="1" dirty="0">
                <a:latin typeface="+mn-lt"/>
              </a:rPr>
              <a:t>Local Preachers </a:t>
            </a:r>
            <a:r>
              <a:rPr lang="en-US" sz="3600" dirty="0">
                <a:latin typeface="+mn-lt"/>
              </a:rPr>
              <a:t>in your Church</a:t>
            </a:r>
            <a:r>
              <a:rPr lang="en-US" sz="3600" dirty="0" smtClean="0">
                <a:latin typeface="+mn-lt"/>
              </a:rPr>
              <a:t>.</a:t>
            </a:r>
          </a:p>
          <a:p>
            <a:endParaRPr lang="en-US" sz="2400" dirty="0">
              <a:latin typeface="+mn-lt"/>
            </a:endParaRPr>
          </a:p>
          <a:p>
            <a:r>
              <a:rPr lang="en-US" sz="3600" dirty="0">
                <a:latin typeface="+mn-lt"/>
              </a:rPr>
              <a:t>Give your Holy Spirit to </a:t>
            </a:r>
            <a:r>
              <a:rPr lang="en-US" sz="3600" i="1" dirty="0">
                <a:latin typeface="+mn-lt"/>
              </a:rPr>
              <a:t>N and N (N)</a:t>
            </a:r>
            <a:r>
              <a:rPr lang="en-US" sz="3600" dirty="0">
                <a:latin typeface="+mn-lt"/>
              </a:rPr>
              <a:t>,</a:t>
            </a:r>
            <a:endParaRPr lang="en-GB" sz="3600" dirty="0">
              <a:latin typeface="+mn-lt"/>
            </a:endParaRPr>
          </a:p>
          <a:p>
            <a:r>
              <a:rPr lang="en-US" sz="3600" dirty="0">
                <a:latin typeface="+mn-lt"/>
              </a:rPr>
              <a:t>whom we now admit to the office and ministry of a Local Preacher,</a:t>
            </a:r>
            <a:endParaRPr lang="en-GB" sz="3600" dirty="0">
              <a:latin typeface="+mn-lt"/>
            </a:endParaRPr>
          </a:p>
          <a:p>
            <a:r>
              <a:rPr lang="en-US" sz="3600" dirty="0">
                <a:latin typeface="+mn-lt"/>
              </a:rPr>
              <a:t>that </a:t>
            </a:r>
            <a:r>
              <a:rPr lang="en-US" sz="3600" i="1" dirty="0">
                <a:latin typeface="+mn-lt"/>
              </a:rPr>
              <a:t>they </a:t>
            </a:r>
            <a:r>
              <a:rPr lang="en-US" sz="3600" dirty="0">
                <a:latin typeface="+mn-lt"/>
              </a:rPr>
              <a:t>may fulfil </a:t>
            </a:r>
            <a:r>
              <a:rPr lang="en-US" sz="3600" i="1" dirty="0">
                <a:latin typeface="+mn-lt"/>
              </a:rPr>
              <a:t>their </a:t>
            </a:r>
            <a:r>
              <a:rPr lang="en-US" sz="3600" dirty="0">
                <a:latin typeface="+mn-lt"/>
              </a:rPr>
              <a:t>calling. </a:t>
            </a:r>
          </a:p>
          <a:p>
            <a:endParaRPr lang="en-US" sz="3600" dirty="0" smtClean="0">
              <a:latin typeface="+mn-lt"/>
            </a:endParaRPr>
          </a:p>
        </p:txBody>
      </p:sp>
    </p:spTree>
    <p:extLst>
      <p:ext uri="{BB962C8B-B14F-4D97-AF65-F5344CB8AC3E}">
        <p14:creationId xmlns:p14="http://schemas.microsoft.com/office/powerpoint/2010/main" val="42679713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15108"/>
            <a:ext cx="10391817"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Grant </a:t>
            </a:r>
            <a:r>
              <a:rPr lang="en-US" sz="3600" i="1" dirty="0">
                <a:latin typeface="+mn-lt"/>
              </a:rPr>
              <a:t>them </a:t>
            </a:r>
            <a:r>
              <a:rPr lang="en-US" sz="3600" dirty="0">
                <a:latin typeface="+mn-lt"/>
              </a:rPr>
              <a:t>the assurance of faith, </a:t>
            </a:r>
            <a:endParaRPr lang="en-US" sz="3600" dirty="0" smtClean="0">
              <a:latin typeface="+mn-lt"/>
            </a:endParaRPr>
          </a:p>
          <a:p>
            <a:r>
              <a:rPr lang="en-US" sz="3600" dirty="0" smtClean="0">
                <a:latin typeface="+mn-lt"/>
              </a:rPr>
              <a:t>that </a:t>
            </a:r>
            <a:r>
              <a:rPr lang="en-US" sz="3600" i="1" dirty="0">
                <a:latin typeface="+mn-lt"/>
              </a:rPr>
              <a:t>they </a:t>
            </a:r>
            <a:r>
              <a:rPr lang="en-US" sz="3600" dirty="0">
                <a:latin typeface="+mn-lt"/>
              </a:rPr>
              <a:t>may abound in hope</a:t>
            </a:r>
            <a:endParaRPr lang="en-GB" sz="3600" dirty="0">
              <a:latin typeface="+mn-lt"/>
            </a:endParaRPr>
          </a:p>
          <a:p>
            <a:r>
              <a:rPr lang="en-US" sz="3600" dirty="0">
                <a:latin typeface="+mn-lt"/>
              </a:rPr>
              <a:t>and be rooted and grounded in love, </a:t>
            </a:r>
            <a:endParaRPr lang="en-US" sz="3600" dirty="0" smtClean="0">
              <a:latin typeface="+mn-lt"/>
            </a:endParaRPr>
          </a:p>
          <a:p>
            <a:r>
              <a:rPr lang="en-US" sz="3600" dirty="0" smtClean="0">
                <a:latin typeface="+mn-lt"/>
              </a:rPr>
              <a:t>to </a:t>
            </a:r>
            <a:r>
              <a:rPr lang="en-US" sz="3600" dirty="0">
                <a:latin typeface="+mn-lt"/>
              </a:rPr>
              <a:t>the praise of Jesus Christ our Lord, </a:t>
            </a:r>
            <a:endParaRPr lang="en-US" sz="3600" dirty="0" smtClean="0">
              <a:latin typeface="+mn-lt"/>
            </a:endParaRPr>
          </a:p>
          <a:p>
            <a:r>
              <a:rPr lang="en-US" sz="3600" dirty="0" smtClean="0">
                <a:latin typeface="+mn-lt"/>
              </a:rPr>
              <a:t>to </a:t>
            </a:r>
            <a:r>
              <a:rPr lang="en-US" sz="3600" dirty="0">
                <a:latin typeface="+mn-lt"/>
              </a:rPr>
              <a:t>whom with you and your Holy Spirit,</a:t>
            </a:r>
            <a:endParaRPr lang="en-GB" sz="3600" dirty="0">
              <a:latin typeface="+mn-lt"/>
            </a:endParaRPr>
          </a:p>
          <a:p>
            <a:r>
              <a:rPr lang="en-US" sz="3600" dirty="0">
                <a:latin typeface="+mn-lt"/>
              </a:rPr>
              <a:t>belong glory and </a:t>
            </a:r>
            <a:r>
              <a:rPr lang="en-US" sz="3600" dirty="0" err="1">
                <a:latin typeface="+mn-lt"/>
              </a:rPr>
              <a:t>honour</a:t>
            </a:r>
            <a:r>
              <a:rPr lang="en-US" sz="3600" dirty="0">
                <a:latin typeface="+mn-lt"/>
              </a:rPr>
              <a:t>, now and for ever. </a:t>
            </a:r>
            <a:r>
              <a:rPr lang="en-US" sz="3600" b="1" dirty="0">
                <a:latin typeface="+mn-lt"/>
              </a:rPr>
              <a:t>Amen</a:t>
            </a:r>
            <a:r>
              <a:rPr lang="en-US" sz="3600" dirty="0">
                <a:latin typeface="+mn-lt"/>
              </a:rPr>
              <a:t>.</a:t>
            </a:r>
            <a:endParaRPr lang="en-GB" sz="3600" dirty="0">
              <a:latin typeface="+mn-lt"/>
            </a:endParaRPr>
          </a:p>
        </p:txBody>
      </p:sp>
    </p:spTree>
    <p:extLst>
      <p:ext uri="{BB962C8B-B14F-4D97-AF65-F5344CB8AC3E}">
        <p14:creationId xmlns:p14="http://schemas.microsoft.com/office/powerpoint/2010/main" val="9496116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15108"/>
            <a:ext cx="10391817"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The Superintendent or a Local Preacher presents a Bible to each new Local Preacher. The Superintendent says</a:t>
            </a:r>
            <a:r>
              <a:rPr lang="en-US" sz="2400" dirty="0" smtClean="0">
                <a:solidFill>
                  <a:srgbClr val="C00000"/>
                </a:solidFill>
                <a:latin typeface="+mn-lt"/>
              </a:rPr>
              <a:t>:</a:t>
            </a:r>
          </a:p>
          <a:p>
            <a:pPr lvl="0"/>
            <a:endParaRPr lang="en-GB" sz="2400" dirty="0">
              <a:solidFill>
                <a:srgbClr val="C00000"/>
              </a:solidFill>
              <a:latin typeface="+mn-lt"/>
            </a:endParaRPr>
          </a:p>
          <a:p>
            <a:r>
              <a:rPr lang="en-US" sz="3600" dirty="0">
                <a:latin typeface="+mn-lt"/>
              </a:rPr>
              <a:t>Receive this Bible as a sign of your authority to preach the Gospel and lead God’s people in worship and praise.</a:t>
            </a:r>
            <a:endParaRPr lang="en-GB" sz="3600" dirty="0">
              <a:latin typeface="+mn-lt"/>
            </a:endParaRPr>
          </a:p>
        </p:txBody>
      </p:sp>
    </p:spTree>
    <p:extLst>
      <p:ext uri="{BB962C8B-B14F-4D97-AF65-F5344CB8AC3E}">
        <p14:creationId xmlns:p14="http://schemas.microsoft.com/office/powerpoint/2010/main" val="1728297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15108"/>
            <a:ext cx="10391817"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The Superintendent says to the people</a:t>
            </a:r>
            <a:r>
              <a:rPr lang="en-US" sz="2400" dirty="0" smtClean="0">
                <a:solidFill>
                  <a:srgbClr val="C00000"/>
                </a:solidFill>
                <a:latin typeface="+mn-lt"/>
              </a:rPr>
              <a:t>:</a:t>
            </a:r>
          </a:p>
          <a:p>
            <a:pPr lvl="0"/>
            <a:endParaRPr lang="en-GB" sz="2400" dirty="0">
              <a:solidFill>
                <a:srgbClr val="C00000"/>
              </a:solidFill>
              <a:latin typeface="+mn-lt"/>
            </a:endParaRPr>
          </a:p>
          <a:p>
            <a:r>
              <a:rPr lang="en-US" sz="3600" i="1" dirty="0">
                <a:latin typeface="+mn-lt"/>
              </a:rPr>
              <a:t>N and N (N) have </a:t>
            </a:r>
            <a:r>
              <a:rPr lang="en-US" sz="3600" dirty="0">
                <a:latin typeface="+mn-lt"/>
              </a:rPr>
              <a:t>been admitted to the office and ministry </a:t>
            </a:r>
            <a:r>
              <a:rPr lang="en-US" sz="3600" dirty="0" smtClean="0">
                <a:latin typeface="+mn-lt"/>
              </a:rPr>
              <a:t>of a </a:t>
            </a:r>
            <a:r>
              <a:rPr lang="en-US" sz="3600" dirty="0">
                <a:latin typeface="+mn-lt"/>
              </a:rPr>
              <a:t>Local Preacher in the Methodist Church</a:t>
            </a:r>
            <a:r>
              <a:rPr lang="en-US" sz="3600" dirty="0" smtClean="0">
                <a:latin typeface="+mn-lt"/>
              </a:rPr>
              <a:t>.</a:t>
            </a:r>
          </a:p>
          <a:p>
            <a:endParaRPr lang="en-GB" sz="3600" dirty="0">
              <a:latin typeface="+mn-lt"/>
            </a:endParaRPr>
          </a:p>
          <a:p>
            <a:r>
              <a:rPr lang="en-US" sz="3600" dirty="0">
                <a:latin typeface="+mn-lt"/>
              </a:rPr>
              <a:t>Will you support </a:t>
            </a:r>
            <a:r>
              <a:rPr lang="en-US" sz="3600" i="1" dirty="0">
                <a:latin typeface="+mn-lt"/>
              </a:rPr>
              <a:t>them </a:t>
            </a:r>
            <a:r>
              <a:rPr lang="en-US" sz="3600" dirty="0">
                <a:latin typeface="+mn-lt"/>
              </a:rPr>
              <a:t>with your prayers, faithfully share in the worship </a:t>
            </a:r>
            <a:r>
              <a:rPr lang="en-US" sz="3600" i="1" dirty="0">
                <a:latin typeface="+mn-lt"/>
              </a:rPr>
              <a:t>they lead </a:t>
            </a:r>
            <a:r>
              <a:rPr lang="en-US" sz="3600" dirty="0">
                <a:latin typeface="+mn-lt"/>
              </a:rPr>
              <a:t>and receive through </a:t>
            </a:r>
            <a:r>
              <a:rPr lang="en-US" sz="3600" i="1" dirty="0">
                <a:latin typeface="+mn-lt"/>
              </a:rPr>
              <a:t>them </a:t>
            </a:r>
            <a:r>
              <a:rPr lang="en-US" sz="3600" dirty="0">
                <a:latin typeface="+mn-lt"/>
              </a:rPr>
              <a:t>the word of God?</a:t>
            </a:r>
            <a:endParaRPr lang="en-GB" sz="3600" dirty="0">
              <a:latin typeface="+mn-lt"/>
            </a:endParaRPr>
          </a:p>
          <a:p>
            <a:r>
              <a:rPr lang="en-US" sz="3600" b="1" dirty="0">
                <a:latin typeface="+mn-lt"/>
              </a:rPr>
              <a:t>We will.</a:t>
            </a:r>
            <a:endParaRPr lang="en-GB" sz="3600" dirty="0">
              <a:latin typeface="+mn-lt"/>
            </a:endParaRPr>
          </a:p>
        </p:txBody>
      </p:sp>
    </p:spTree>
    <p:extLst>
      <p:ext uri="{BB962C8B-B14F-4D97-AF65-F5344CB8AC3E}">
        <p14:creationId xmlns:p14="http://schemas.microsoft.com/office/powerpoint/2010/main" val="28334205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15108"/>
            <a:ext cx="10391817"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The people sit. The Secretary of the Local Preachers’ Meeting or another Local Preacher reads the President’s letter and gives a copy to each new Local Preacher</a:t>
            </a:r>
            <a:r>
              <a:rPr lang="en-US" sz="2400" dirty="0" smtClean="0">
                <a:solidFill>
                  <a:srgbClr val="C00000"/>
                </a:solidFill>
                <a:latin typeface="+mn-lt"/>
              </a:rPr>
              <a:t>.</a:t>
            </a:r>
          </a:p>
          <a:p>
            <a:pPr lvl="0"/>
            <a:endParaRPr lang="en-GB" sz="2400" dirty="0">
              <a:solidFill>
                <a:srgbClr val="C00000"/>
              </a:solidFill>
              <a:latin typeface="+mn-lt"/>
            </a:endParaRPr>
          </a:p>
          <a:p>
            <a:pPr lvl="0"/>
            <a:r>
              <a:rPr lang="en-US" sz="2400" dirty="0">
                <a:solidFill>
                  <a:srgbClr val="C00000"/>
                </a:solidFill>
                <a:latin typeface="+mn-lt"/>
              </a:rPr>
              <a:t>The hand of fellowship is then given to each new Local Preacher by the Superintendent and the Secretary of the Local Preachers’ Meeting</a:t>
            </a:r>
            <a:r>
              <a:rPr lang="en-US" sz="2400" dirty="0" smtClean="0">
                <a:solidFill>
                  <a:srgbClr val="C00000"/>
                </a:solidFill>
                <a:latin typeface="+mn-lt"/>
              </a:rPr>
              <a:t>.</a:t>
            </a:r>
          </a:p>
          <a:p>
            <a:pPr lvl="0"/>
            <a:endParaRPr lang="en-GB" sz="2400" dirty="0">
              <a:solidFill>
                <a:srgbClr val="C00000"/>
              </a:solidFill>
              <a:latin typeface="+mn-lt"/>
            </a:endParaRPr>
          </a:p>
          <a:p>
            <a:pPr lvl="0"/>
            <a:r>
              <a:rPr lang="en-US" sz="2400" dirty="0">
                <a:solidFill>
                  <a:srgbClr val="C00000"/>
                </a:solidFill>
                <a:latin typeface="+mn-lt"/>
              </a:rPr>
              <a:t>The newly-admitted Local </a:t>
            </a:r>
            <a:r>
              <a:rPr lang="en-US" sz="2400" i="1" dirty="0">
                <a:solidFill>
                  <a:srgbClr val="C00000"/>
                </a:solidFill>
                <a:latin typeface="+mn-lt"/>
              </a:rPr>
              <a:t>Preachers </a:t>
            </a:r>
            <a:r>
              <a:rPr lang="en-US" sz="2400" dirty="0">
                <a:solidFill>
                  <a:srgbClr val="C00000"/>
                </a:solidFill>
                <a:latin typeface="+mn-lt"/>
              </a:rPr>
              <a:t>may be invited to speak about </a:t>
            </a:r>
            <a:r>
              <a:rPr lang="en-US" sz="2400" i="1" dirty="0">
                <a:solidFill>
                  <a:srgbClr val="C00000"/>
                </a:solidFill>
                <a:latin typeface="+mn-lt"/>
              </a:rPr>
              <a:t>their </a:t>
            </a:r>
            <a:r>
              <a:rPr lang="en-US" sz="2400" dirty="0">
                <a:solidFill>
                  <a:srgbClr val="C00000"/>
                </a:solidFill>
                <a:latin typeface="+mn-lt"/>
              </a:rPr>
              <a:t>calling</a:t>
            </a:r>
            <a:r>
              <a:rPr lang="en-US" sz="2400" dirty="0" smtClean="0">
                <a:solidFill>
                  <a:srgbClr val="C00000"/>
                </a:solidFill>
                <a:latin typeface="+mn-lt"/>
              </a:rPr>
              <a:t>.</a:t>
            </a:r>
            <a:endParaRPr lang="en-GB" sz="2400" dirty="0">
              <a:solidFill>
                <a:srgbClr val="C00000"/>
              </a:solidFill>
              <a:latin typeface="+mn-lt"/>
            </a:endParaRPr>
          </a:p>
        </p:txBody>
      </p:sp>
    </p:spTree>
    <p:extLst>
      <p:ext uri="{BB962C8B-B14F-4D97-AF65-F5344CB8AC3E}">
        <p14:creationId xmlns:p14="http://schemas.microsoft.com/office/powerpoint/2010/main" val="27830357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4400" b="1" dirty="0"/>
              <a:t>T</a:t>
            </a:r>
            <a:r>
              <a:rPr lang="en-US" sz="4400" b="1" dirty="0" smtClean="0"/>
              <a:t>HE ADMISSION OF </a:t>
            </a:r>
            <a:br>
              <a:rPr lang="en-US" sz="4400" b="1" dirty="0" smtClean="0"/>
            </a:br>
            <a:r>
              <a:rPr lang="en-US" sz="4400" b="1" dirty="0" smtClean="0"/>
              <a:t>LOCAL PREACHERS</a:t>
            </a:r>
            <a:endParaRPr lang="en-GB" altLang="en-US" sz="4400" dirty="0" smtClean="0"/>
          </a:p>
        </p:txBody>
      </p:sp>
    </p:spTree>
    <p:extLst>
      <p:ext uri="{BB962C8B-B14F-4D97-AF65-F5344CB8AC3E}">
        <p14:creationId xmlns:p14="http://schemas.microsoft.com/office/powerpoint/2010/main" val="1331834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9" y="515606"/>
            <a:ext cx="9100632"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The Superintendent says</a:t>
            </a:r>
            <a:r>
              <a:rPr lang="en-US" sz="2400" dirty="0" smtClean="0">
                <a:solidFill>
                  <a:srgbClr val="C00000"/>
                </a:solidFill>
                <a:latin typeface="+mn-lt"/>
              </a:rPr>
              <a:t>:</a:t>
            </a:r>
          </a:p>
          <a:p>
            <a:pPr lvl="0"/>
            <a:endParaRPr lang="en-GB" sz="2400" dirty="0">
              <a:solidFill>
                <a:srgbClr val="C00000"/>
              </a:solidFill>
              <a:latin typeface="+mn-lt"/>
            </a:endParaRPr>
          </a:p>
          <a:p>
            <a:r>
              <a:rPr lang="en-US" sz="3600" dirty="0">
                <a:latin typeface="+mn-lt"/>
              </a:rPr>
              <a:t>The Lord gave the word,</a:t>
            </a:r>
            <a:endParaRPr lang="en-GB" sz="3600" dirty="0">
              <a:latin typeface="+mn-lt"/>
            </a:endParaRPr>
          </a:p>
          <a:p>
            <a:r>
              <a:rPr lang="en-US" sz="3600" dirty="0">
                <a:latin typeface="+mn-lt"/>
              </a:rPr>
              <a:t>and great was the company of the preachers</a:t>
            </a:r>
            <a:r>
              <a:rPr lang="en-US" sz="3600" dirty="0" smtClean="0">
                <a:latin typeface="+mn-lt"/>
              </a:rPr>
              <a:t>.</a:t>
            </a:r>
          </a:p>
          <a:p>
            <a:endParaRPr lang="en-GB" sz="3600" dirty="0">
              <a:latin typeface="+mn-lt"/>
            </a:endParaRPr>
          </a:p>
          <a:p>
            <a:r>
              <a:rPr lang="en-US" sz="3600" dirty="0">
                <a:latin typeface="+mn-lt"/>
              </a:rPr>
              <a:t>In this act of worship, we are to admit </a:t>
            </a:r>
            <a:r>
              <a:rPr lang="en-US" sz="3600" i="1" dirty="0">
                <a:latin typeface="+mn-lt"/>
              </a:rPr>
              <a:t>N </a:t>
            </a:r>
            <a:r>
              <a:rPr lang="en-US" sz="3600" dirty="0">
                <a:latin typeface="+mn-lt"/>
              </a:rPr>
              <a:t>and</a:t>
            </a:r>
            <a:r>
              <a:rPr lang="en-US" sz="3600" i="1" dirty="0">
                <a:latin typeface="+mn-lt"/>
              </a:rPr>
              <a:t> N (N) </a:t>
            </a:r>
            <a:r>
              <a:rPr lang="en-US" sz="3600" dirty="0">
                <a:latin typeface="+mn-lt"/>
              </a:rPr>
              <a:t>to </a:t>
            </a:r>
            <a:r>
              <a:rPr lang="en-US" sz="3600" dirty="0" smtClean="0">
                <a:latin typeface="+mn-lt"/>
              </a:rPr>
              <a:t>the office </a:t>
            </a:r>
            <a:r>
              <a:rPr lang="en-US" sz="3600" dirty="0">
                <a:latin typeface="+mn-lt"/>
              </a:rPr>
              <a:t>and ministry of a Local Preacher.</a:t>
            </a:r>
            <a:endParaRPr lang="en-GB" sz="3600" dirty="0">
              <a:latin typeface="+mn-lt"/>
            </a:endParaRPr>
          </a:p>
        </p:txBody>
      </p:sp>
    </p:spTree>
    <p:extLst>
      <p:ext uri="{BB962C8B-B14F-4D97-AF65-F5344CB8AC3E}">
        <p14:creationId xmlns:p14="http://schemas.microsoft.com/office/powerpoint/2010/main" val="392891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a:spLocks noChangeArrowheads="1"/>
          </p:cNvSpPr>
          <p:nvPr/>
        </p:nvSpPr>
        <p:spPr bwMode="auto">
          <a:xfrm>
            <a:off x="1991336" y="2438889"/>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Hymn</a:t>
            </a:r>
          </a:p>
        </p:txBody>
      </p:sp>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585369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mn-lt"/>
              </a:rPr>
              <a:t>Glory to you,</a:t>
            </a:r>
            <a:endParaRPr lang="en-GB" sz="3600" dirty="0">
              <a:latin typeface="+mn-lt"/>
            </a:endParaRPr>
          </a:p>
          <a:p>
            <a:r>
              <a:rPr lang="en-US" sz="3600" dirty="0">
                <a:latin typeface="+mn-lt"/>
              </a:rPr>
              <a:t>Father, Son and Holy Spirit:</a:t>
            </a:r>
            <a:endParaRPr lang="en-GB" sz="3600" dirty="0">
              <a:latin typeface="+mn-lt"/>
            </a:endParaRPr>
          </a:p>
          <a:p>
            <a:r>
              <a:rPr lang="en-US" sz="3600" dirty="0">
                <a:latin typeface="+mn-lt"/>
              </a:rPr>
              <a:t>in company with all the saints</a:t>
            </a:r>
            <a:endParaRPr lang="en-GB" sz="3600" dirty="0">
              <a:latin typeface="+mn-lt"/>
            </a:endParaRPr>
          </a:p>
          <a:p>
            <a:r>
              <a:rPr lang="en-US" sz="3600" dirty="0">
                <a:latin typeface="+mn-lt"/>
              </a:rPr>
              <a:t>we proclaim your greatness and your majesty</a:t>
            </a:r>
            <a:r>
              <a:rPr lang="en-US" sz="3600" dirty="0" smtClean="0">
                <a:latin typeface="+mn-lt"/>
              </a:rPr>
              <a:t>.</a:t>
            </a:r>
          </a:p>
          <a:p>
            <a:endParaRPr lang="en-GB" sz="3600" dirty="0">
              <a:latin typeface="+mn-lt"/>
            </a:endParaRPr>
          </a:p>
          <a:p>
            <a:r>
              <a:rPr lang="en-US" sz="3600" b="1" dirty="0">
                <a:latin typeface="+mn-lt"/>
              </a:rPr>
              <a:t>Glory to you, now and for ever. Amen.</a:t>
            </a:r>
            <a:endParaRPr lang="en-GB" sz="3600" dirty="0">
              <a:latin typeface="+mn-lt"/>
            </a:endParaRPr>
          </a:p>
        </p:txBody>
      </p:sp>
    </p:spTree>
    <p:extLst>
      <p:ext uri="{BB962C8B-B14F-4D97-AF65-F5344CB8AC3E}">
        <p14:creationId xmlns:p14="http://schemas.microsoft.com/office/powerpoint/2010/main" val="1444664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The Superintendent says</a:t>
            </a:r>
            <a:r>
              <a:rPr lang="en-US" sz="2400" dirty="0" smtClean="0">
                <a:solidFill>
                  <a:srgbClr val="C00000"/>
                </a:solidFill>
                <a:latin typeface="+mn-lt"/>
              </a:rPr>
              <a:t>:</a:t>
            </a:r>
          </a:p>
          <a:p>
            <a:pPr lvl="0"/>
            <a:endParaRPr lang="en-GB" sz="2400" dirty="0">
              <a:solidFill>
                <a:srgbClr val="C00000"/>
              </a:solidFill>
              <a:latin typeface="+mn-lt"/>
            </a:endParaRPr>
          </a:p>
          <a:p>
            <a:r>
              <a:rPr lang="en-US" sz="3600" dirty="0">
                <a:latin typeface="+mn-lt"/>
              </a:rPr>
              <a:t>In silence let us call to mind our sins.</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p>
          <a:p>
            <a:endParaRPr lang="en-GB" sz="2400" dirty="0">
              <a:solidFill>
                <a:srgbClr val="C00000"/>
              </a:solidFill>
              <a:latin typeface="+mn-lt"/>
            </a:endParaRPr>
          </a:p>
        </p:txBody>
      </p:sp>
    </p:spTree>
    <p:extLst>
      <p:ext uri="{BB962C8B-B14F-4D97-AF65-F5344CB8AC3E}">
        <p14:creationId xmlns:p14="http://schemas.microsoft.com/office/powerpoint/2010/main" val="287792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Holy </a:t>
            </a:r>
            <a:r>
              <a:rPr lang="en-US" sz="3600" b="1" dirty="0">
                <a:latin typeface="+mn-lt"/>
              </a:rPr>
              <a:t>God,</a:t>
            </a:r>
            <a:endParaRPr lang="en-GB" sz="3600" dirty="0">
              <a:latin typeface="+mn-lt"/>
            </a:endParaRPr>
          </a:p>
          <a:p>
            <a:r>
              <a:rPr lang="en-US" sz="3600" b="1" dirty="0">
                <a:latin typeface="+mn-lt"/>
              </a:rPr>
              <a:t>we confess that we have failed to be your faithful people. </a:t>
            </a:r>
            <a:endParaRPr lang="en-US" sz="3600" b="1" dirty="0" smtClean="0">
              <a:latin typeface="+mn-lt"/>
            </a:endParaRPr>
          </a:p>
          <a:p>
            <a:r>
              <a:rPr lang="en-US" sz="3600" b="1" dirty="0" smtClean="0">
                <a:latin typeface="+mn-lt"/>
              </a:rPr>
              <a:t>We </a:t>
            </a:r>
            <a:r>
              <a:rPr lang="en-US" sz="3600" b="1" dirty="0">
                <a:latin typeface="+mn-lt"/>
              </a:rPr>
              <a:t>have not listened to your word,</a:t>
            </a:r>
            <a:endParaRPr lang="en-GB" sz="3600" dirty="0">
              <a:latin typeface="+mn-lt"/>
            </a:endParaRPr>
          </a:p>
          <a:p>
            <a:r>
              <a:rPr lang="en-US" sz="3600" b="1" dirty="0">
                <a:latin typeface="+mn-lt"/>
              </a:rPr>
              <a:t>responded to your call, </a:t>
            </a:r>
            <a:endParaRPr lang="en-US" sz="3600" b="1" dirty="0" smtClean="0">
              <a:latin typeface="+mn-lt"/>
            </a:endParaRPr>
          </a:p>
          <a:p>
            <a:r>
              <a:rPr lang="en-US" sz="3600" b="1" dirty="0" smtClean="0">
                <a:latin typeface="+mn-lt"/>
              </a:rPr>
              <a:t>or </a:t>
            </a:r>
            <a:r>
              <a:rPr lang="en-US" sz="3600" b="1" dirty="0">
                <a:latin typeface="+mn-lt"/>
              </a:rPr>
              <a:t>loved our </a:t>
            </a:r>
            <a:r>
              <a:rPr lang="en-US" sz="3600" b="1" dirty="0" err="1">
                <a:latin typeface="+mn-lt"/>
              </a:rPr>
              <a:t>neighbours</a:t>
            </a:r>
            <a:r>
              <a:rPr lang="en-US" sz="3600" b="1" dirty="0">
                <a:latin typeface="+mn-lt"/>
              </a:rPr>
              <a:t>. </a:t>
            </a:r>
            <a:endParaRPr lang="en-US" sz="3600" b="1" dirty="0" smtClean="0">
              <a:latin typeface="+mn-lt"/>
            </a:endParaRPr>
          </a:p>
          <a:p>
            <a:r>
              <a:rPr lang="en-US" sz="3600" b="1" dirty="0" smtClean="0">
                <a:latin typeface="+mn-lt"/>
              </a:rPr>
              <a:t>Forgive </a:t>
            </a:r>
            <a:r>
              <a:rPr lang="en-US" sz="3600" b="1" dirty="0">
                <a:latin typeface="+mn-lt"/>
              </a:rPr>
              <a:t>us, we pray,</a:t>
            </a:r>
            <a:endParaRPr lang="en-GB" sz="3600" dirty="0">
              <a:latin typeface="+mn-lt"/>
            </a:endParaRPr>
          </a:p>
          <a:p>
            <a:r>
              <a:rPr lang="en-US" sz="3600" b="1" dirty="0">
                <a:latin typeface="+mn-lt"/>
              </a:rPr>
              <a:t>and free us for joyful obedience; </a:t>
            </a:r>
            <a:endParaRPr lang="en-US" sz="3600" b="1" dirty="0" smtClean="0">
              <a:latin typeface="+mn-lt"/>
            </a:endParaRPr>
          </a:p>
          <a:p>
            <a:r>
              <a:rPr lang="en-US" sz="3600" b="1" dirty="0" smtClean="0">
                <a:latin typeface="+mn-lt"/>
              </a:rPr>
              <a:t>through </a:t>
            </a:r>
            <a:r>
              <a:rPr lang="en-US" sz="3600" b="1" dirty="0">
                <a:latin typeface="+mn-lt"/>
              </a:rPr>
              <a:t>Jesus Christ our Lord. Amen</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821288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Merciful </a:t>
            </a:r>
            <a:r>
              <a:rPr lang="en-US" sz="3600" dirty="0">
                <a:latin typeface="+mn-lt"/>
              </a:rPr>
              <a:t>God,</a:t>
            </a:r>
            <a:endParaRPr lang="en-GB" sz="3600" dirty="0">
              <a:latin typeface="+mn-lt"/>
            </a:endParaRPr>
          </a:p>
          <a:p>
            <a:r>
              <a:rPr lang="en-US" sz="3600" dirty="0">
                <a:latin typeface="+mn-lt"/>
              </a:rPr>
              <a:t>grant to your people pardon and peace; through Christ our Lord. </a:t>
            </a:r>
            <a:r>
              <a:rPr lang="en-US" sz="3600" b="1" dirty="0">
                <a:latin typeface="+mn-lt"/>
              </a:rPr>
              <a:t>Amen.</a:t>
            </a:r>
            <a:endParaRPr lang="en-GB" sz="3600" dirty="0">
              <a:latin typeface="+mn-lt"/>
            </a:endParaRPr>
          </a:p>
        </p:txBody>
      </p:sp>
    </p:spTree>
    <p:extLst>
      <p:ext uri="{BB962C8B-B14F-4D97-AF65-F5344CB8AC3E}">
        <p14:creationId xmlns:p14="http://schemas.microsoft.com/office/powerpoint/2010/main" val="1296545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2.xml><?xml version="1.0" encoding="utf-8"?>
<a:theme xmlns:a="http://schemas.openxmlformats.org/drawingml/2006/main" name="3573 MC Powerpoint – new bra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573 MC Powerpoint – new brand" id="{40FA8D40-8179-FD41-B856-9BC021558B60}" vid="{7A99158A-A386-0941-A99B-D287FA80D4AC}"/>
    </a:ext>
  </a:extLst>
</a:theme>
</file>

<file path=ppt/theme/theme3.xml><?xml version="1.0" encoding="utf-8"?>
<a:theme xmlns:a="http://schemas.openxmlformats.org/drawingml/2006/main" name="MC Section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7E88D43A-807D-3441-BDA7-18E05E2EA618}"/>
    </a:ext>
  </a:extLst>
</a:theme>
</file>

<file path=ppt/theme/theme4.xml><?xml version="1.0" encoding="utf-8"?>
<a:theme xmlns:a="http://schemas.openxmlformats.org/drawingml/2006/main" name="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621</TotalTime>
  <Words>2323</Words>
  <Application>Microsoft Office PowerPoint</Application>
  <PresentationFormat>Widescreen</PresentationFormat>
  <Paragraphs>240</Paragraphs>
  <Slides>37</Slides>
  <Notes>37</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37</vt:i4>
      </vt:variant>
    </vt:vector>
  </HeadingPairs>
  <TitlesOfParts>
    <vt:vector size="47" baseType="lpstr">
      <vt:lpstr>Arial</vt:lpstr>
      <vt:lpstr>Calibri</vt:lpstr>
      <vt:lpstr>Calibri Light</vt:lpstr>
      <vt:lpstr>Franklin Gothic Book</vt:lpstr>
      <vt:lpstr>Franklin Gothic Medium</vt:lpstr>
      <vt:lpstr>Symbol</vt:lpstr>
      <vt:lpstr>1_MC text slide</vt:lpstr>
      <vt:lpstr>3573 MC Powerpoint – new brand</vt:lpstr>
      <vt:lpstr>MC Section slide</vt:lpstr>
      <vt:lpstr>MC text slide</vt:lpstr>
      <vt:lpstr>PowerPoint Presentation</vt:lpstr>
      <vt:lpstr>THE ADMISSION OF  LOCAL PREACHERS</vt:lpstr>
      <vt:lpstr>THE PREPARATION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MINISTRY OF THE WORD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ADMISSION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ADMISSION OF  LOCAL PREACHERS</vt:lpstr>
    </vt:vector>
  </TitlesOfParts>
  <Company>The Methodist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Morrell</dc:creator>
  <cp:lastModifiedBy>Rebecca Goldsmith</cp:lastModifiedBy>
  <cp:revision>41</cp:revision>
  <dcterms:created xsi:type="dcterms:W3CDTF">2022-11-15T14:42:56Z</dcterms:created>
  <dcterms:modified xsi:type="dcterms:W3CDTF">2023-09-11T11:17:17Z</dcterms:modified>
</cp:coreProperties>
</file>