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3" r:id="rId2"/>
  </p:sldMasterIdLst>
  <p:notesMasterIdLst>
    <p:notesMasterId r:id="rId60"/>
  </p:notesMasterIdLst>
  <p:handoutMasterIdLst>
    <p:handoutMasterId r:id="rId61"/>
  </p:handoutMasterIdLst>
  <p:sldIdLst>
    <p:sldId id="297" r:id="rId3"/>
    <p:sldId id="298" r:id="rId4"/>
    <p:sldId id="304" r:id="rId5"/>
    <p:sldId id="305"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3" r:id="rId21"/>
    <p:sldId id="322" r:id="rId22"/>
    <p:sldId id="324" r:id="rId23"/>
    <p:sldId id="325" r:id="rId24"/>
    <p:sldId id="326" r:id="rId25"/>
    <p:sldId id="328" r:id="rId26"/>
    <p:sldId id="329" r:id="rId27"/>
    <p:sldId id="330" r:id="rId28"/>
    <p:sldId id="331" r:id="rId29"/>
    <p:sldId id="332" r:id="rId30"/>
    <p:sldId id="333" r:id="rId31"/>
    <p:sldId id="334" r:id="rId32"/>
    <p:sldId id="335" r:id="rId33"/>
    <p:sldId id="336" r:id="rId34"/>
    <p:sldId id="339" r:id="rId35"/>
    <p:sldId id="338" r:id="rId36"/>
    <p:sldId id="337" r:id="rId37"/>
    <p:sldId id="340" r:id="rId38"/>
    <p:sldId id="341" r:id="rId39"/>
    <p:sldId id="343" r:id="rId40"/>
    <p:sldId id="342"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06" r:id="rId59"/>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4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311">
          <p15:clr>
            <a:srgbClr val="A4A3A4"/>
          </p15:clr>
        </p15:guide>
        <p15:guide id="2" pos="54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85009" autoAdjust="0"/>
  </p:normalViewPr>
  <p:slideViewPr>
    <p:cSldViewPr>
      <p:cViewPr varScale="1">
        <p:scale>
          <a:sx n="73" d="100"/>
          <a:sy n="73" d="100"/>
        </p:scale>
        <p:origin x="1116" y="72"/>
      </p:cViewPr>
      <p:guideLst>
        <p:guide orient="horz" pos="311"/>
        <p:guide pos="5468"/>
      </p:guideLst>
    </p:cSldViewPr>
  </p:slideViewPr>
  <p:outlineViewPr>
    <p:cViewPr>
      <p:scale>
        <a:sx n="33" d="100"/>
        <a:sy n="33" d="100"/>
      </p:scale>
      <p:origin x="0" y="43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BC5AE9-8129-094A-908A-25D5AB497EA1}" type="datetimeFigureOut">
              <a:rPr lang="en-US" smtClean="0"/>
              <a:pPr/>
              <a:t>05-Sep-19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FA12D4-6EE8-C54E-B269-C36F03F8DE46}" type="slidenum">
              <a:rPr lang="en-US" smtClean="0"/>
              <a:pPr/>
              <a:t>‹#›</a:t>
            </a:fld>
            <a:endParaRPr lang="en-US"/>
          </a:p>
        </p:txBody>
      </p:sp>
    </p:spTree>
    <p:extLst>
      <p:ext uri="{BB962C8B-B14F-4D97-AF65-F5344CB8AC3E}">
        <p14:creationId xmlns:p14="http://schemas.microsoft.com/office/powerpoint/2010/main" val="1114668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p:spPr>
      </p:sp>
      <p:sp>
        <p:nvSpPr>
          <p:cNvPr id="512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64740842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796268-F749-0F43-9BEC-F1576A892EDE}" type="datetimeFigureOut">
              <a:rPr lang="en-US" smtClean="0"/>
              <a:pPr/>
              <a:t>05-Sep-19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0FB4673-C1C6-B842-95F7-3C89C35CC0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0850" y="2438400"/>
            <a:ext cx="8229600" cy="3657600"/>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p:cNvSpPr>
            <a:spLocks noGrp="1"/>
          </p:cNvSpPr>
          <p:nvPr>
            <p:ph type="title"/>
          </p:nvPr>
        </p:nvSpPr>
        <p:spPr>
          <a:xfrm>
            <a:off x="457200" y="1371600"/>
            <a:ext cx="8229600" cy="9906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796268-F749-0F43-9BEC-F1576A892EDE}" type="datetimeFigureOut">
              <a:rPr lang="en-US" smtClean="0"/>
              <a:pPr/>
              <a:t>05-Sep-19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0FB4673-C1C6-B842-95F7-3C89C35CC0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1143000"/>
          </a:xfrm>
          <a:prstGeom prst="rect">
            <a:avLst/>
          </a:prstGeom>
        </p:spPr>
        <p:txBody>
          <a:bodyPr vert="horz"/>
          <a:lstStyle/>
          <a:p>
            <a:r>
              <a:rPr lang="en-GB" smtClean="0"/>
              <a:t>Click to edit Master title style</a:t>
            </a:r>
            <a:endParaRPr lang="en-US"/>
          </a:p>
        </p:txBody>
      </p:sp>
      <p:sp>
        <p:nvSpPr>
          <p:cNvPr id="6" name="Text Placeholder 5"/>
          <p:cNvSpPr>
            <a:spLocks noGrp="1"/>
          </p:cNvSpPr>
          <p:nvPr>
            <p:ph type="body" sz="quarter" idx="10"/>
          </p:nvPr>
        </p:nvSpPr>
        <p:spPr>
          <a:xfrm>
            <a:off x="457200" y="2057400"/>
            <a:ext cx="8229600" cy="4038600"/>
          </a:xfrm>
          <a:prstGeom prst="rect">
            <a:avLst/>
          </a:prstGeom>
        </p:spPr>
        <p:txBody>
          <a:bodyPr vert="horz"/>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E22182F-096E-4836-9A37-08289EC6E84D}" type="datetimeFigureOut">
              <a:rPr lang="en-GB" smtClean="0"/>
              <a:t>05/09/2019</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D0365A7-5C08-41D2-B19F-4E9356B528DA}" type="slidenum">
              <a:rPr lang="en-GB" smtClean="0"/>
              <a:t>‹#›</a:t>
            </a:fld>
            <a:endParaRPr lang="en-GB"/>
          </a:p>
        </p:txBody>
      </p:sp>
    </p:spTree>
    <p:extLst>
      <p:ext uri="{BB962C8B-B14F-4D97-AF65-F5344CB8AC3E}">
        <p14:creationId xmlns:p14="http://schemas.microsoft.com/office/powerpoint/2010/main" val="25616612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0" y="0"/>
            <a:ext cx="2895600" cy="461665"/>
          </a:xfrm>
          <a:prstGeom prst="rect">
            <a:avLst/>
          </a:prstGeom>
          <a:solidFill>
            <a:srgbClr val="C60630"/>
          </a:solidFill>
        </p:spPr>
        <p:txBody>
          <a:bodyPr wrap="square" rtlCol="0">
            <a:spAutoFit/>
          </a:bodyPr>
          <a:lstStyle/>
          <a:p>
            <a:pPr>
              <a:tabLst/>
            </a:pPr>
            <a:endParaRPr lang="en-US" dirty="0"/>
          </a:p>
        </p:txBody>
      </p:sp>
      <p:sp>
        <p:nvSpPr>
          <p:cNvPr id="8" name="TextBox 7"/>
          <p:cNvSpPr txBox="1"/>
          <p:nvPr/>
        </p:nvSpPr>
        <p:spPr>
          <a:xfrm>
            <a:off x="6248400" y="6396335"/>
            <a:ext cx="2895600" cy="461665"/>
          </a:xfrm>
          <a:prstGeom prst="rect">
            <a:avLst/>
          </a:prstGeom>
          <a:solidFill>
            <a:srgbClr val="C60630"/>
          </a:solidFill>
        </p:spPr>
        <p:txBody>
          <a:bodyPr wrap="square" rtlCol="0">
            <a:spAutoFit/>
          </a:bodyPr>
          <a:lstStyle/>
          <a:p>
            <a:pPr>
              <a:tabLst/>
            </a:pPr>
            <a:endParaRPr lang="en-US" dirty="0"/>
          </a:p>
        </p:txBody>
      </p:sp>
      <p:pic>
        <p:nvPicPr>
          <p:cNvPr id="9" name="Picture 8" descr="Corporate Style Logo.jpg"/>
          <p:cNvPicPr>
            <a:picLocks noChangeAspect="1"/>
          </p:cNvPicPr>
          <p:nvPr/>
        </p:nvPicPr>
        <p:blipFill>
          <a:blip r:embed="rId4" cstate="print"/>
          <a:stretch>
            <a:fillRect/>
          </a:stretch>
        </p:blipFill>
        <p:spPr>
          <a:xfrm>
            <a:off x="4572000" y="0"/>
            <a:ext cx="4572000" cy="131379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6"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0" y="0"/>
            <a:ext cx="2895600" cy="461665"/>
          </a:xfrm>
          <a:prstGeom prst="rect">
            <a:avLst/>
          </a:prstGeom>
          <a:solidFill>
            <a:srgbClr val="C60630"/>
          </a:solidFill>
        </p:spPr>
        <p:txBody>
          <a:bodyPr wrap="square" rtlCol="0">
            <a:spAutoFit/>
          </a:bodyPr>
          <a:lstStyle/>
          <a:p>
            <a:pPr>
              <a:tabLst/>
            </a:pPr>
            <a:endParaRPr lang="en-US" dirty="0"/>
          </a:p>
        </p:txBody>
      </p:sp>
      <p:sp>
        <p:nvSpPr>
          <p:cNvPr id="8" name="TextBox 7"/>
          <p:cNvSpPr txBox="1"/>
          <p:nvPr/>
        </p:nvSpPr>
        <p:spPr>
          <a:xfrm>
            <a:off x="6248400" y="6396335"/>
            <a:ext cx="2895600" cy="461665"/>
          </a:xfrm>
          <a:prstGeom prst="rect">
            <a:avLst/>
          </a:prstGeom>
          <a:solidFill>
            <a:srgbClr val="C60630"/>
          </a:solidFill>
        </p:spPr>
        <p:txBody>
          <a:bodyPr wrap="square" rtlCol="0">
            <a:spAutoFit/>
          </a:bodyPr>
          <a:lstStyle/>
          <a:p>
            <a:pPr>
              <a:tabLst/>
            </a:pPr>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7"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685800" y="2130425"/>
            <a:ext cx="7772400" cy="1010543"/>
          </a:xfrm>
        </p:spPr>
        <p:txBody>
          <a:bodyPr/>
          <a:lstStyle/>
          <a:p>
            <a:r>
              <a:rPr lang="en-GB" b="1" dirty="0"/>
              <a:t>Remembering Our </a:t>
            </a:r>
            <a:r>
              <a:rPr lang="en-GB" b="1" dirty="0" smtClean="0"/>
              <a:t>Call</a:t>
            </a:r>
            <a:endParaRPr lang="en-US" b="1" dirty="0">
              <a:latin typeface="Franklin Gothic Book" pitchFamily="34" charset="0"/>
            </a:endParaRPr>
          </a:p>
        </p:txBody>
      </p:sp>
      <p:sp>
        <p:nvSpPr>
          <p:cNvPr id="21" name="Subtitle 20"/>
          <p:cNvSpPr>
            <a:spLocks noGrp="1"/>
          </p:cNvSpPr>
          <p:nvPr>
            <p:ph type="subTitle" idx="1"/>
          </p:nvPr>
        </p:nvSpPr>
        <p:spPr>
          <a:xfrm>
            <a:off x="1371600" y="3356992"/>
            <a:ext cx="6400800" cy="864096"/>
          </a:xfrm>
        </p:spPr>
        <p:txBody>
          <a:bodyPr/>
          <a:lstStyle/>
          <a:p>
            <a:r>
              <a:rPr lang="en-GB" b="1" dirty="0"/>
              <a:t>An Annual Service for Local Preachers </a:t>
            </a:r>
            <a:endParaRPr lang="en-US" dirty="0">
              <a:latin typeface="Franklin Gothic Boo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a:t/>
            </a:r>
            <a:br>
              <a:rPr lang="en-GB" sz="3600" dirty="0"/>
            </a:br>
            <a:r>
              <a:rPr lang="en-GB" sz="3600" dirty="0"/>
              <a:t>If we have put our own ideas and concerns before the good news of your love. </a:t>
            </a:r>
            <a:r>
              <a:rPr lang="en-GB" sz="3600" dirty="0" smtClean="0"/>
              <a:t/>
            </a:r>
            <a:br>
              <a:rPr lang="en-GB" sz="3600" dirty="0" smtClean="0"/>
            </a:br>
            <a:r>
              <a:rPr lang="en-GB" sz="3600" dirty="0" smtClean="0"/>
              <a:t>Gracious </a:t>
            </a:r>
            <a:r>
              <a:rPr lang="en-GB" sz="3600" dirty="0"/>
              <a:t>God, forgive us. </a:t>
            </a:r>
            <a:r>
              <a:rPr lang="en-GB" sz="3600" dirty="0" smtClean="0"/>
              <a:t/>
            </a:r>
            <a:br>
              <a:rPr lang="en-GB" sz="3600" dirty="0" smtClean="0"/>
            </a:br>
            <a:r>
              <a:rPr lang="en-GB" sz="3600" b="1" dirty="0" smtClean="0"/>
              <a:t>Help </a:t>
            </a:r>
            <a:r>
              <a:rPr lang="en-GB" sz="3600" b="1" dirty="0"/>
              <a:t>us to live your Word. </a:t>
            </a:r>
            <a:r>
              <a:rPr lang="en-GB" sz="3600" dirty="0"/>
              <a:t/>
            </a:r>
            <a:br>
              <a:rPr lang="en-GB" sz="3600" dirty="0"/>
            </a:br>
            <a:r>
              <a:rPr lang="en-GB" sz="3600" dirty="0"/>
              <a:t> </a:t>
            </a:r>
            <a:endParaRPr lang="en-GB" sz="3600" b="1" dirty="0"/>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139927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a:t>If we have failed to listen </a:t>
            </a:r>
            <a:r>
              <a:rPr lang="en-GB" sz="3600" dirty="0" smtClean="0"/>
              <a:t>to </a:t>
            </a:r>
            <a:r>
              <a:rPr lang="en-GB" sz="3600" dirty="0"/>
              <a:t>the promptings of your Spirit. </a:t>
            </a:r>
            <a:r>
              <a:rPr lang="en-GB" sz="3600" dirty="0" smtClean="0"/>
              <a:t/>
            </a:r>
            <a:br>
              <a:rPr lang="en-GB" sz="3600" dirty="0" smtClean="0"/>
            </a:br>
            <a:r>
              <a:rPr lang="en-GB" sz="3600" dirty="0" smtClean="0"/>
              <a:t>Gracious </a:t>
            </a:r>
            <a:r>
              <a:rPr lang="en-GB" sz="3600" dirty="0"/>
              <a:t>God, forgive us. </a:t>
            </a:r>
            <a:r>
              <a:rPr lang="en-GB" sz="3600" dirty="0" smtClean="0"/>
              <a:t/>
            </a:r>
            <a:br>
              <a:rPr lang="en-GB" sz="3600" dirty="0" smtClean="0"/>
            </a:br>
            <a:r>
              <a:rPr lang="en-GB" sz="3600" b="1" dirty="0" smtClean="0"/>
              <a:t>Help </a:t>
            </a:r>
            <a:r>
              <a:rPr lang="en-GB" sz="3600" b="1" dirty="0"/>
              <a:t>us to live your Word. </a:t>
            </a:r>
            <a:r>
              <a:rPr lang="en-GB" sz="3600" dirty="0"/>
              <a:t/>
            </a:r>
            <a:br>
              <a:rPr lang="en-GB" sz="3600" dirty="0"/>
            </a:br>
            <a:r>
              <a:rPr lang="en-GB" sz="3600" dirty="0"/>
              <a:t> </a:t>
            </a:r>
            <a:br>
              <a:rPr lang="en-GB" sz="3600" dirty="0"/>
            </a:br>
            <a:r>
              <a:rPr lang="en-GB" sz="3600" dirty="0"/>
              <a:t>If we have not lived the message we have voiced. </a:t>
            </a:r>
            <a:br>
              <a:rPr lang="en-GB" sz="3600" dirty="0"/>
            </a:br>
            <a:r>
              <a:rPr lang="en-GB" sz="3600" dirty="0"/>
              <a:t>Gracious God, forgive us. </a:t>
            </a:r>
            <a:r>
              <a:rPr lang="en-GB" sz="3600" dirty="0" smtClean="0"/>
              <a:t/>
            </a:r>
            <a:br>
              <a:rPr lang="en-GB" sz="3600" dirty="0" smtClean="0"/>
            </a:br>
            <a:r>
              <a:rPr lang="en-GB" sz="3600" b="1" dirty="0" smtClean="0"/>
              <a:t>Help </a:t>
            </a:r>
            <a:r>
              <a:rPr lang="en-GB" sz="3600" b="1" dirty="0"/>
              <a:t>us to live your Word. </a:t>
            </a:r>
            <a:r>
              <a:rPr lang="en-GB" sz="3600" dirty="0"/>
              <a:t/>
            </a:r>
            <a:br>
              <a:rPr lang="en-GB" sz="3600" dirty="0"/>
            </a:br>
            <a:r>
              <a:rPr lang="en-GB" sz="3600" dirty="0"/>
              <a:t> </a:t>
            </a:r>
            <a:endParaRPr lang="en-GB" sz="3600" b="1" dirty="0"/>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2502166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a:solidFill>
                  <a:srgbClr val="C60630"/>
                </a:solidFill>
              </a:rPr>
              <a:t>Silence</a:t>
            </a:r>
            <a:r>
              <a:rPr lang="en-GB" sz="3600" dirty="0"/>
              <a:t>  </a:t>
            </a:r>
            <a:br>
              <a:rPr lang="en-GB" sz="3600" dirty="0"/>
            </a:br>
            <a:r>
              <a:rPr lang="en-GB" sz="3600" dirty="0"/>
              <a:t>May the living God forgive and renew us,  give us victory over </a:t>
            </a:r>
            <a:r>
              <a:rPr lang="en-GB" sz="3600" dirty="0" smtClean="0"/>
              <a:t>sin </a:t>
            </a:r>
            <a:r>
              <a:rPr lang="en-GB" sz="3600" dirty="0"/>
              <a:t>and set us free in Christ. </a:t>
            </a:r>
            <a:r>
              <a:rPr lang="en-GB" sz="3600" b="1" dirty="0"/>
              <a:t>Amen.</a:t>
            </a:r>
            <a:r>
              <a:rPr lang="en-GB" sz="3600" dirty="0"/>
              <a:t> </a:t>
            </a:r>
            <a:r>
              <a:rPr lang="en-GB" sz="3600" dirty="0" smtClean="0"/>
              <a:t/>
            </a:r>
            <a:br>
              <a:rPr lang="en-GB" sz="3600" dirty="0" smtClean="0"/>
            </a:br>
            <a:r>
              <a:rPr lang="en-GB" sz="3600" b="1" dirty="0" smtClean="0">
                <a:solidFill>
                  <a:srgbClr val="C60630"/>
                </a:solidFill>
              </a:rPr>
              <a:t>Or </a:t>
            </a:r>
            <a:r>
              <a:rPr lang="en-GB" sz="3600" dirty="0" smtClean="0">
                <a:solidFill>
                  <a:srgbClr val="C60630"/>
                </a:solidFill>
              </a:rPr>
              <a:t/>
            </a:r>
            <a:br>
              <a:rPr lang="en-GB" sz="3600" dirty="0" smtClean="0">
                <a:solidFill>
                  <a:srgbClr val="C60630"/>
                </a:solidFill>
              </a:rPr>
            </a:br>
            <a:r>
              <a:rPr lang="en-GB" sz="3600" dirty="0" smtClean="0"/>
              <a:t>Gracious </a:t>
            </a:r>
            <a:r>
              <a:rPr lang="en-GB" sz="3600" dirty="0"/>
              <a:t>God with gratitude and gladness we hear your promise of liberation: that in Christ we are forgiven and set free, and restored to serve you. Thanks be to you, Living God! </a:t>
            </a:r>
            <a:r>
              <a:rPr lang="en-GB" sz="3600" b="1" dirty="0"/>
              <a:t>Amen.</a:t>
            </a:r>
            <a:r>
              <a:rPr lang="en-GB" sz="3600" dirty="0"/>
              <a:t> </a:t>
            </a:r>
            <a:br>
              <a:rPr lang="en-GB" sz="3600" dirty="0"/>
            </a:br>
            <a:r>
              <a:rPr lang="en-GB" sz="3600" dirty="0"/>
              <a:t> </a:t>
            </a:r>
            <a:br>
              <a:rPr lang="en-GB" sz="3600" dirty="0"/>
            </a:br>
            <a:r>
              <a:rPr lang="en-GB" sz="3600" dirty="0"/>
              <a:t> </a:t>
            </a:r>
            <a:endParaRPr lang="en-GB" sz="3600" b="1" dirty="0"/>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3432150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a:t>Loving God, </a:t>
            </a:r>
            <a:r>
              <a:rPr lang="en-GB" sz="3600" dirty="0" smtClean="0"/>
              <a:t/>
            </a:r>
            <a:br>
              <a:rPr lang="en-GB" sz="3600" dirty="0" smtClean="0"/>
            </a:br>
            <a:r>
              <a:rPr lang="en-GB" sz="3600" dirty="0" smtClean="0"/>
              <a:t>as </a:t>
            </a:r>
            <a:r>
              <a:rPr lang="en-GB" sz="3600" dirty="0"/>
              <a:t>we rejoice in the ministry of preaching, </a:t>
            </a:r>
            <a:r>
              <a:rPr lang="en-GB" sz="3600" dirty="0" smtClean="0"/>
              <a:t/>
            </a:r>
            <a:br>
              <a:rPr lang="en-GB" sz="3600" dirty="0" smtClean="0"/>
            </a:br>
            <a:r>
              <a:rPr lang="en-GB" sz="3600" dirty="0" smtClean="0"/>
              <a:t>let </a:t>
            </a:r>
            <a:r>
              <a:rPr lang="en-GB" sz="3600" dirty="0"/>
              <a:t>the Gospel of your Son come to us, not in words alone, but in power and love; </a:t>
            </a:r>
            <a:r>
              <a:rPr lang="en-GB" sz="3600" dirty="0" smtClean="0"/>
              <a:t/>
            </a:r>
            <a:br>
              <a:rPr lang="en-GB" sz="3600" dirty="0" smtClean="0"/>
            </a:br>
            <a:r>
              <a:rPr lang="en-GB" sz="3600" dirty="0" smtClean="0"/>
              <a:t>that </a:t>
            </a:r>
            <a:r>
              <a:rPr lang="en-GB" sz="3600" dirty="0"/>
              <a:t>through our life and witness the world may believe; </a:t>
            </a:r>
            <a:r>
              <a:rPr lang="en-GB" sz="3600" dirty="0" smtClean="0"/>
              <a:t/>
            </a:r>
            <a:br>
              <a:rPr lang="en-GB" sz="3600" dirty="0" smtClean="0"/>
            </a:br>
            <a:r>
              <a:rPr lang="en-GB" sz="3600" dirty="0" smtClean="0"/>
              <a:t>through </a:t>
            </a:r>
            <a:r>
              <a:rPr lang="en-GB" sz="3600" dirty="0"/>
              <a:t>Christ our Lord.  </a:t>
            </a:r>
            <a:r>
              <a:rPr lang="en-GB" sz="3600" b="1" dirty="0"/>
              <a:t>Amen. </a:t>
            </a:r>
            <a:r>
              <a:rPr lang="en-GB" sz="3600" dirty="0"/>
              <a:t/>
            </a:r>
            <a:br>
              <a:rPr lang="en-GB" sz="3600" dirty="0"/>
            </a:br>
            <a:r>
              <a:rPr lang="en-GB" sz="3600" dirty="0"/>
              <a:t> </a:t>
            </a:r>
            <a:br>
              <a:rPr lang="en-GB" sz="3600" dirty="0"/>
            </a:br>
            <a:r>
              <a:rPr lang="en-GB" sz="3600" dirty="0"/>
              <a:t> </a:t>
            </a:r>
            <a:endParaRPr lang="en-GB" sz="3600" b="1" dirty="0"/>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1952578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solidFill>
                  <a:srgbClr val="C60630"/>
                </a:solidFill>
              </a:rPr>
              <a:t>One of the following </a:t>
            </a:r>
            <a:r>
              <a:rPr lang="en-GB" sz="3600" dirty="0" smtClean="0">
                <a:solidFill>
                  <a:srgbClr val="C60630"/>
                </a:solidFill>
              </a:rPr>
              <a:t/>
            </a:r>
            <a:br>
              <a:rPr lang="en-GB" sz="3600" dirty="0" smtClean="0">
                <a:solidFill>
                  <a:srgbClr val="C60630"/>
                </a:solidFill>
              </a:rPr>
            </a:br>
            <a:r>
              <a:rPr lang="en-GB" sz="3600" dirty="0" smtClean="0">
                <a:solidFill>
                  <a:srgbClr val="C60630"/>
                </a:solidFill>
              </a:rPr>
              <a:t>or </a:t>
            </a:r>
            <a:r>
              <a:rPr lang="en-GB" sz="3600" dirty="0">
                <a:solidFill>
                  <a:srgbClr val="C60630"/>
                </a:solidFill>
              </a:rPr>
              <a:t>the Old Testament reading for the </a:t>
            </a:r>
            <a:r>
              <a:rPr lang="en-GB" sz="3600" dirty="0" smtClean="0">
                <a:solidFill>
                  <a:srgbClr val="C60630"/>
                </a:solidFill>
              </a:rPr>
              <a:t>day</a:t>
            </a:r>
            <a:r>
              <a:rPr lang="en-GB" sz="3600" dirty="0">
                <a:solidFill>
                  <a:srgbClr val="C60630"/>
                </a:solidFill>
              </a:rPr>
              <a:t>:  </a:t>
            </a:r>
            <a:r>
              <a:rPr lang="en-GB" sz="3600" dirty="0" smtClean="0">
                <a:solidFill>
                  <a:srgbClr val="C60630"/>
                </a:solidFill>
              </a:rPr>
              <a:t/>
            </a:r>
            <a:br>
              <a:rPr lang="en-GB" sz="3600" dirty="0" smtClean="0">
                <a:solidFill>
                  <a:srgbClr val="C60630"/>
                </a:solidFill>
              </a:rPr>
            </a:br>
            <a:r>
              <a:rPr lang="en-GB" sz="3600" dirty="0" smtClean="0">
                <a:solidFill>
                  <a:srgbClr val="C60630"/>
                </a:solidFill>
              </a:rPr>
              <a:t>Isaiah </a:t>
            </a:r>
            <a:r>
              <a:rPr lang="en-GB" sz="3600" dirty="0">
                <a:solidFill>
                  <a:srgbClr val="C60630"/>
                </a:solidFill>
              </a:rPr>
              <a:t>49: 1-5 </a:t>
            </a:r>
            <a:r>
              <a:rPr lang="en-GB" sz="3600" dirty="0" smtClean="0">
                <a:solidFill>
                  <a:srgbClr val="C60630"/>
                </a:solidFill>
              </a:rPr>
              <a:t/>
            </a:r>
            <a:br>
              <a:rPr lang="en-GB" sz="3600" dirty="0" smtClean="0">
                <a:solidFill>
                  <a:srgbClr val="C60630"/>
                </a:solidFill>
              </a:rPr>
            </a:br>
            <a:r>
              <a:rPr lang="en-GB" sz="3600" dirty="0" smtClean="0">
                <a:solidFill>
                  <a:srgbClr val="C60630"/>
                </a:solidFill>
              </a:rPr>
              <a:t>Jeremiah </a:t>
            </a:r>
            <a:r>
              <a:rPr lang="en-GB" sz="3600" dirty="0">
                <a:solidFill>
                  <a:srgbClr val="C60630"/>
                </a:solidFill>
              </a:rPr>
              <a:t>1: 1-10 </a:t>
            </a:r>
            <a:r>
              <a:rPr lang="en-GB" sz="3600" dirty="0" smtClean="0">
                <a:solidFill>
                  <a:srgbClr val="C60630"/>
                </a:solidFill>
              </a:rPr>
              <a:t/>
            </a:r>
            <a:br>
              <a:rPr lang="en-GB" sz="3600" dirty="0" smtClean="0">
                <a:solidFill>
                  <a:srgbClr val="C60630"/>
                </a:solidFill>
              </a:rPr>
            </a:br>
            <a:r>
              <a:rPr lang="en-GB" sz="3600" smtClean="0">
                <a:solidFill>
                  <a:srgbClr val="C60630"/>
                </a:solidFill>
              </a:rPr>
              <a:t>Joel </a:t>
            </a:r>
            <a:r>
              <a:rPr lang="en-GB" sz="3600" smtClean="0">
                <a:solidFill>
                  <a:srgbClr val="C60630"/>
                </a:solidFill>
              </a:rPr>
              <a:t>2: </a:t>
            </a:r>
            <a:r>
              <a:rPr lang="en-GB" sz="3600" dirty="0">
                <a:solidFill>
                  <a:srgbClr val="C60630"/>
                </a:solidFill>
              </a:rPr>
              <a:t>28b-29 </a:t>
            </a:r>
            <a:r>
              <a:rPr lang="en-GB" sz="3600" dirty="0" smtClean="0">
                <a:solidFill>
                  <a:srgbClr val="C60630"/>
                </a:solidFill>
              </a:rPr>
              <a:t/>
            </a:r>
            <a:br>
              <a:rPr lang="en-GB" sz="3600" dirty="0" smtClean="0">
                <a:solidFill>
                  <a:srgbClr val="C60630"/>
                </a:solidFill>
              </a:rPr>
            </a:br>
            <a:r>
              <a:rPr lang="en-GB" sz="3600" dirty="0" smtClean="0">
                <a:solidFill>
                  <a:srgbClr val="C60630"/>
                </a:solidFill>
              </a:rPr>
              <a:t>Micah </a:t>
            </a:r>
            <a:r>
              <a:rPr lang="en-GB" sz="3600" dirty="0">
                <a:solidFill>
                  <a:srgbClr val="C60630"/>
                </a:solidFill>
              </a:rPr>
              <a:t>6: 6-8</a:t>
            </a: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Ministry of the Word</a:t>
            </a:r>
            <a:endParaRPr lang="en-GB" sz="1200" dirty="0">
              <a:solidFill>
                <a:schemeClr val="bg1"/>
              </a:solidFill>
            </a:endParaRPr>
          </a:p>
        </p:txBody>
      </p:sp>
    </p:spTree>
    <p:extLst>
      <p:ext uri="{BB962C8B-B14F-4D97-AF65-F5344CB8AC3E}">
        <p14:creationId xmlns:p14="http://schemas.microsoft.com/office/powerpoint/2010/main" val="1243204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solidFill>
                  <a:srgbClr val="C60630"/>
                </a:solidFill>
              </a:rPr>
              <a:t>One of the following or the Epistle for the day</a:t>
            </a:r>
            <a:r>
              <a:rPr lang="en-GB" sz="3600" dirty="0" smtClean="0">
                <a:solidFill>
                  <a:srgbClr val="C60630"/>
                </a:solidFill>
              </a:rPr>
              <a:t>:</a:t>
            </a:r>
            <a:br>
              <a:rPr lang="en-GB" sz="3600" dirty="0" smtClean="0">
                <a:solidFill>
                  <a:srgbClr val="C60630"/>
                </a:solidFill>
              </a:rPr>
            </a:br>
            <a:r>
              <a:rPr lang="en-GB" sz="3600" dirty="0" smtClean="0">
                <a:solidFill>
                  <a:srgbClr val="C60630"/>
                </a:solidFill>
              </a:rPr>
              <a:t>1 </a:t>
            </a:r>
            <a:r>
              <a:rPr lang="en-GB" sz="3600" dirty="0">
                <a:solidFill>
                  <a:srgbClr val="C60630"/>
                </a:solidFill>
              </a:rPr>
              <a:t>Corinthians 1: 17-31 </a:t>
            </a:r>
            <a:r>
              <a:rPr lang="en-GB" sz="3600" dirty="0" smtClean="0">
                <a:solidFill>
                  <a:srgbClr val="C60630"/>
                </a:solidFill>
              </a:rPr>
              <a:t/>
            </a:r>
            <a:br>
              <a:rPr lang="en-GB" sz="3600" dirty="0" smtClean="0">
                <a:solidFill>
                  <a:srgbClr val="C60630"/>
                </a:solidFill>
              </a:rPr>
            </a:br>
            <a:r>
              <a:rPr lang="en-GB" sz="3600" dirty="0" smtClean="0">
                <a:solidFill>
                  <a:srgbClr val="C60630"/>
                </a:solidFill>
              </a:rPr>
              <a:t>2 </a:t>
            </a:r>
            <a:r>
              <a:rPr lang="en-GB" sz="3600" dirty="0">
                <a:solidFill>
                  <a:srgbClr val="C60630"/>
                </a:solidFill>
              </a:rPr>
              <a:t>Corinthians 5: 14-20 </a:t>
            </a:r>
            <a:r>
              <a:rPr lang="en-GB" sz="3600" dirty="0" smtClean="0">
                <a:solidFill>
                  <a:srgbClr val="C60630"/>
                </a:solidFill>
              </a:rPr>
              <a:t/>
            </a:r>
            <a:br>
              <a:rPr lang="en-GB" sz="3600" dirty="0" smtClean="0">
                <a:solidFill>
                  <a:srgbClr val="C60630"/>
                </a:solidFill>
              </a:rPr>
            </a:br>
            <a:r>
              <a:rPr lang="en-GB" sz="3600" dirty="0" smtClean="0">
                <a:solidFill>
                  <a:srgbClr val="C60630"/>
                </a:solidFill>
              </a:rPr>
              <a:t>Ephesians </a:t>
            </a:r>
            <a:r>
              <a:rPr lang="en-GB" sz="3600" dirty="0">
                <a:solidFill>
                  <a:srgbClr val="C60630"/>
                </a:solidFill>
              </a:rPr>
              <a:t>4: 7-8, 11-16 </a:t>
            </a:r>
            <a:r>
              <a:rPr lang="en-GB" sz="3600" dirty="0" smtClean="0">
                <a:solidFill>
                  <a:srgbClr val="C60630"/>
                </a:solidFill>
              </a:rPr>
              <a:t/>
            </a:r>
            <a:br>
              <a:rPr lang="en-GB" sz="3600" dirty="0" smtClean="0">
                <a:solidFill>
                  <a:srgbClr val="C60630"/>
                </a:solidFill>
              </a:rPr>
            </a:br>
            <a:r>
              <a:rPr lang="en-GB" sz="3600" dirty="0" smtClean="0">
                <a:solidFill>
                  <a:srgbClr val="C60630"/>
                </a:solidFill>
              </a:rPr>
              <a:t>Jude </a:t>
            </a:r>
            <a:r>
              <a:rPr lang="en-GB" sz="3600" dirty="0">
                <a:solidFill>
                  <a:srgbClr val="C60630"/>
                </a:solidFill>
              </a:rPr>
              <a:t>20-25 </a:t>
            </a: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Ministry of the Word</a:t>
            </a:r>
            <a:endParaRPr lang="en-GB" sz="1200" dirty="0">
              <a:solidFill>
                <a:schemeClr val="bg1"/>
              </a:solidFill>
            </a:endParaRPr>
          </a:p>
        </p:txBody>
      </p:sp>
    </p:spTree>
    <p:extLst>
      <p:ext uri="{BB962C8B-B14F-4D97-AF65-F5344CB8AC3E}">
        <p14:creationId xmlns:p14="http://schemas.microsoft.com/office/powerpoint/2010/main" val="225068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A reading from the Gospel according to… </a:t>
            </a:r>
            <a:r>
              <a:rPr lang="en-GB" sz="3600" dirty="0" smtClean="0"/>
              <a:t/>
            </a:r>
            <a:br>
              <a:rPr lang="en-GB" sz="3600" dirty="0" smtClean="0"/>
            </a:br>
            <a:r>
              <a:rPr lang="en-GB" sz="3600" dirty="0"/>
              <a:t/>
            </a:r>
            <a:br>
              <a:rPr lang="en-GB" sz="3600" dirty="0"/>
            </a:br>
            <a:r>
              <a:rPr lang="en-GB" sz="3600" dirty="0" smtClean="0"/>
              <a:t>Hear </a:t>
            </a:r>
            <a:r>
              <a:rPr lang="en-GB" sz="3600" dirty="0"/>
              <a:t>the Gospel of Christ. </a:t>
            </a:r>
            <a:r>
              <a:rPr lang="en-GB" sz="3600" dirty="0" smtClean="0"/>
              <a:t/>
            </a:r>
            <a:br>
              <a:rPr lang="en-GB" sz="3600" dirty="0" smtClean="0"/>
            </a:br>
            <a:r>
              <a:rPr lang="en-GB" sz="3600" b="1" dirty="0" smtClean="0"/>
              <a:t>Glory to Christ our Saviour. </a:t>
            </a:r>
            <a:br>
              <a:rPr lang="en-GB" sz="3600" b="1" dirty="0" smtClean="0"/>
            </a:br>
            <a:r>
              <a:rPr lang="en-GB" sz="3600" b="1" dirty="0"/>
              <a:t/>
            </a:r>
            <a:br>
              <a:rPr lang="en-GB" sz="3600" b="1" dirty="0"/>
            </a:br>
            <a:r>
              <a:rPr lang="en-GB" sz="3600" dirty="0">
                <a:solidFill>
                  <a:srgbClr val="C60630"/>
                </a:solidFill>
              </a:rPr>
              <a:t>One of the following or the Gospel for the day:  </a:t>
            </a:r>
            <a:r>
              <a:rPr lang="en-GB" sz="3600" dirty="0" smtClean="0">
                <a:solidFill>
                  <a:srgbClr val="C60630"/>
                </a:solidFill>
              </a:rPr>
              <a:t/>
            </a:r>
            <a:br>
              <a:rPr lang="en-GB" sz="3600" dirty="0" smtClean="0">
                <a:solidFill>
                  <a:srgbClr val="C60630"/>
                </a:solidFill>
              </a:rPr>
            </a:br>
            <a:r>
              <a:rPr lang="en-GB" sz="3200" dirty="0" smtClean="0">
                <a:solidFill>
                  <a:srgbClr val="C60630"/>
                </a:solidFill>
              </a:rPr>
              <a:t>Matthew </a:t>
            </a:r>
            <a:r>
              <a:rPr lang="en-GB" sz="3200" dirty="0">
                <a:solidFill>
                  <a:srgbClr val="C60630"/>
                </a:solidFill>
              </a:rPr>
              <a:t>4: 18-22 </a:t>
            </a:r>
            <a:r>
              <a:rPr lang="en-GB" sz="3200" dirty="0" smtClean="0">
                <a:solidFill>
                  <a:srgbClr val="C60630"/>
                </a:solidFill>
              </a:rPr>
              <a:t/>
            </a:r>
            <a:br>
              <a:rPr lang="en-GB" sz="3200" dirty="0" smtClean="0">
                <a:solidFill>
                  <a:srgbClr val="C60630"/>
                </a:solidFill>
              </a:rPr>
            </a:br>
            <a:r>
              <a:rPr lang="en-GB" sz="3200" dirty="0" smtClean="0">
                <a:solidFill>
                  <a:srgbClr val="C60630"/>
                </a:solidFill>
              </a:rPr>
              <a:t>Mark </a:t>
            </a:r>
            <a:r>
              <a:rPr lang="en-GB" sz="3200" dirty="0">
                <a:solidFill>
                  <a:srgbClr val="C60630"/>
                </a:solidFill>
              </a:rPr>
              <a:t>3: 13-19, 31-35 </a:t>
            </a:r>
            <a:r>
              <a:rPr lang="en-GB" sz="3200" dirty="0" smtClean="0">
                <a:solidFill>
                  <a:srgbClr val="C60630"/>
                </a:solidFill>
              </a:rPr>
              <a:t/>
            </a:r>
            <a:br>
              <a:rPr lang="en-GB" sz="3200" dirty="0" smtClean="0">
                <a:solidFill>
                  <a:srgbClr val="C60630"/>
                </a:solidFill>
              </a:rPr>
            </a:br>
            <a:r>
              <a:rPr lang="en-GB" sz="3200" dirty="0" smtClean="0">
                <a:solidFill>
                  <a:srgbClr val="C60630"/>
                </a:solidFill>
              </a:rPr>
              <a:t>Luke </a:t>
            </a:r>
            <a:r>
              <a:rPr lang="en-GB" sz="3200" dirty="0">
                <a:solidFill>
                  <a:srgbClr val="C60630"/>
                </a:solidFill>
              </a:rPr>
              <a:t>10: 1-7, 17-20 </a:t>
            </a:r>
            <a:r>
              <a:rPr lang="en-GB" sz="3200" dirty="0" smtClean="0">
                <a:solidFill>
                  <a:srgbClr val="C60630"/>
                </a:solidFill>
              </a:rPr>
              <a:t/>
            </a:r>
            <a:br>
              <a:rPr lang="en-GB" sz="3200" dirty="0" smtClean="0">
                <a:solidFill>
                  <a:srgbClr val="C60630"/>
                </a:solidFill>
              </a:rPr>
            </a:br>
            <a:r>
              <a:rPr lang="en-GB" sz="3200" dirty="0" smtClean="0">
                <a:solidFill>
                  <a:srgbClr val="C60630"/>
                </a:solidFill>
              </a:rPr>
              <a:t>John </a:t>
            </a:r>
            <a:r>
              <a:rPr lang="en-GB" sz="3200" dirty="0">
                <a:solidFill>
                  <a:srgbClr val="C60630"/>
                </a:solidFill>
              </a:rPr>
              <a:t>12: 20-26 </a:t>
            </a: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Ministry of the Word</a:t>
            </a:r>
            <a:endParaRPr lang="en-GB" sz="1200" dirty="0">
              <a:solidFill>
                <a:schemeClr val="bg1"/>
              </a:solidFill>
            </a:endParaRPr>
          </a:p>
        </p:txBody>
      </p:sp>
    </p:spTree>
    <p:extLst>
      <p:ext uri="{BB962C8B-B14F-4D97-AF65-F5344CB8AC3E}">
        <p14:creationId xmlns:p14="http://schemas.microsoft.com/office/powerpoint/2010/main" val="700241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This is the Gospel of Christ. </a:t>
            </a:r>
            <a:r>
              <a:rPr lang="en-GB" sz="3600" dirty="0" smtClean="0"/>
              <a:t/>
            </a:r>
            <a:br>
              <a:rPr lang="en-GB" sz="3600" dirty="0" smtClean="0"/>
            </a:br>
            <a:r>
              <a:rPr lang="en-GB" sz="3600" b="1" dirty="0" smtClean="0"/>
              <a:t>Praise </a:t>
            </a:r>
            <a:r>
              <a:rPr lang="en-GB" sz="3600" b="1" dirty="0"/>
              <a:t>to Christ our Lord. </a:t>
            </a:r>
            <a:r>
              <a:rPr lang="en-GB" sz="3600" dirty="0"/>
              <a:t/>
            </a:r>
            <a:br>
              <a:rPr lang="en-GB" sz="3600" dirty="0"/>
            </a:br>
            <a:r>
              <a:rPr lang="en-GB" sz="3600" dirty="0"/>
              <a:t> </a:t>
            </a:r>
            <a:endParaRPr lang="en-GB" sz="3200"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Ministry of the Word</a:t>
            </a:r>
            <a:endParaRPr lang="en-GB" sz="1200" dirty="0">
              <a:solidFill>
                <a:schemeClr val="bg1"/>
              </a:solidFill>
            </a:endParaRPr>
          </a:p>
        </p:txBody>
      </p:sp>
    </p:spTree>
    <p:extLst>
      <p:ext uri="{BB962C8B-B14F-4D97-AF65-F5344CB8AC3E}">
        <p14:creationId xmlns:p14="http://schemas.microsoft.com/office/powerpoint/2010/main" val="2012954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
            </a:r>
            <a:br>
              <a:rPr lang="en-GB" sz="3600" dirty="0"/>
            </a:br>
            <a:r>
              <a:rPr lang="en-GB" sz="3600" dirty="0"/>
              <a:t> </a:t>
            </a:r>
            <a:endParaRPr lang="en-GB" sz="3200"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Sermon or Reflection</a:t>
            </a:r>
            <a:endParaRPr lang="en-GB" sz="1200" dirty="0">
              <a:solidFill>
                <a:schemeClr val="bg1"/>
              </a:solidFill>
            </a:endParaRPr>
          </a:p>
        </p:txBody>
      </p:sp>
    </p:spTree>
    <p:extLst>
      <p:ext uri="{BB962C8B-B14F-4D97-AF65-F5344CB8AC3E}">
        <p14:creationId xmlns:p14="http://schemas.microsoft.com/office/powerpoint/2010/main" val="151277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5" name="Rectangle 3"/>
          <p:cNvSpPr>
            <a:spLocks noChangeArrowheads="1"/>
          </p:cNvSpPr>
          <p:nvPr/>
        </p:nvSpPr>
        <p:spPr bwMode="auto">
          <a:xfrm>
            <a:off x="0" y="0"/>
            <a:ext cx="9144000" cy="6858000"/>
          </a:xfrm>
          <a:prstGeom prst="rect">
            <a:avLst/>
          </a:prstGeom>
          <a:solidFill>
            <a:srgbClr val="A3343F"/>
          </a:solidFill>
          <a:ln w="9525" algn="in">
            <a:solidFill>
              <a:srgbClr val="A3343F"/>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73600" indent="-255600">
              <a:buNone/>
            </a:pPr>
            <a:endParaRPr lang="en-GB" b="1" dirty="0">
              <a:solidFill>
                <a:schemeClr val="bg1"/>
              </a:solidFill>
              <a:latin typeface="Century Gothic" panose="020B0502020202020204" pitchFamily="34" charset="0"/>
            </a:endParaRP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1853" y="862743"/>
            <a:ext cx="3460291" cy="22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itle 1"/>
          <p:cNvSpPr>
            <a:spLocks noGrp="1"/>
          </p:cNvSpPr>
          <p:nvPr>
            <p:ph type="title"/>
          </p:nvPr>
        </p:nvSpPr>
        <p:spPr>
          <a:xfrm>
            <a:off x="-1" y="3501008"/>
            <a:ext cx="9144000" cy="3096344"/>
          </a:xfrm>
        </p:spPr>
        <p:txBody>
          <a:bodyPr>
            <a:noAutofit/>
          </a:bodyPr>
          <a:lstStyle/>
          <a:p>
            <a:r>
              <a:rPr lang="en-GB" sz="4800" dirty="0" smtClean="0">
                <a:solidFill>
                  <a:schemeClr val="bg1"/>
                </a:solidFill>
                <a:latin typeface="Franklin Gothic Demi" panose="020B0703020102020204" pitchFamily="34" charset="0"/>
              </a:rPr>
              <a:t>A hymn is sung </a:t>
            </a:r>
            <a:br>
              <a:rPr lang="en-GB" sz="4800" dirty="0" smtClean="0">
                <a:solidFill>
                  <a:schemeClr val="bg1"/>
                </a:solidFill>
                <a:latin typeface="Franklin Gothic Demi" panose="020B0703020102020204" pitchFamily="34" charset="0"/>
              </a:rPr>
            </a:br>
            <a:r>
              <a:rPr lang="en-GB" sz="4800" dirty="0" smtClean="0">
                <a:solidFill>
                  <a:schemeClr val="bg1"/>
                </a:solidFill>
                <a:latin typeface="Franklin Gothic Demi" panose="020B0703020102020204" pitchFamily="34" charset="0"/>
              </a:rPr>
              <a:t>Insert Name &amp; Number here</a:t>
            </a:r>
            <a:r>
              <a:rPr lang="en-GB" dirty="0">
                <a:solidFill>
                  <a:schemeClr val="bg1"/>
                </a:solidFill>
                <a:latin typeface="Franklin Gothic Demi" panose="020B0703020102020204" pitchFamily="34" charset="0"/>
              </a:rPr>
              <a:t/>
            </a:r>
            <a:br>
              <a:rPr lang="en-GB" dirty="0">
                <a:solidFill>
                  <a:schemeClr val="bg1"/>
                </a:solidFill>
                <a:latin typeface="Franklin Gothic Demi" panose="020B0703020102020204" pitchFamily="34" charset="0"/>
              </a:rPr>
            </a:br>
            <a:endParaRPr lang="en-GB" dirty="0">
              <a:latin typeface="Franklin Gothic Demi" panose="020B0703020102020204" pitchFamily="34" charset="0"/>
            </a:endParaRPr>
          </a:p>
        </p:txBody>
      </p:sp>
    </p:spTree>
    <p:extLst>
      <p:ext uri="{BB962C8B-B14F-4D97-AF65-F5344CB8AC3E}">
        <p14:creationId xmlns:p14="http://schemas.microsoft.com/office/powerpoint/2010/main" val="17403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r>
              <a:rPr lang="en-GB" sz="3600" dirty="0"/>
              <a:t>God gives the Word                                                                    </a:t>
            </a:r>
            <a:r>
              <a:rPr lang="en-GB" sz="3600" b="1" dirty="0"/>
              <a:t>Great is the company of the preachers. </a:t>
            </a:r>
            <a:br>
              <a:rPr lang="en-GB" sz="3600" b="1" dirty="0"/>
            </a:br>
            <a:r>
              <a:rPr lang="en-GB" sz="3600" b="1" dirty="0"/>
              <a:t> </a:t>
            </a:r>
            <a:br>
              <a:rPr lang="en-GB" sz="3600" b="1" dirty="0"/>
            </a:br>
            <a:r>
              <a:rPr lang="en-GB" sz="3600" dirty="0"/>
              <a:t>Young and old, from all walks of life, blessed with experience, imagination, compassion </a:t>
            </a:r>
            <a:r>
              <a:rPr lang="en-GB" sz="3600" b="1" dirty="0" smtClean="0"/>
              <a:t/>
            </a:r>
            <a:br>
              <a:rPr lang="en-GB" sz="3600" b="1" dirty="0" smtClean="0"/>
            </a:br>
            <a:r>
              <a:rPr lang="en-GB" sz="3600" b="1" dirty="0" smtClean="0"/>
              <a:t>Great </a:t>
            </a:r>
            <a:r>
              <a:rPr lang="en-GB" sz="3600" b="1" dirty="0"/>
              <a:t>is the company of the preachers. </a:t>
            </a:r>
            <a:br>
              <a:rPr lang="en-GB" sz="3600" b="1" dirty="0"/>
            </a:br>
            <a:r>
              <a:rPr lang="en-GB" sz="3600" b="1" dirty="0"/>
              <a:t> </a:t>
            </a:r>
            <a:br>
              <a:rPr lang="en-GB" sz="3600" b="1" dirty="0"/>
            </a:br>
            <a:endParaRPr lang="en-GB" sz="3600" dirty="0"/>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
            </a:r>
            <a:br>
              <a:rPr lang="en-GB" sz="3600" dirty="0"/>
            </a:br>
            <a:r>
              <a:rPr lang="en-GB" sz="3600" dirty="0"/>
              <a:t> </a:t>
            </a:r>
            <a:endParaRPr lang="en-GB" sz="3200" dirty="0">
              <a:solidFill>
                <a:srgbClr val="C60630"/>
              </a:solidFill>
            </a:endParaRPr>
          </a:p>
        </p:txBody>
      </p:sp>
      <p:sp>
        <p:nvSpPr>
          <p:cNvPr id="2" name="Rectangle 1"/>
          <p:cNvSpPr/>
          <p:nvPr/>
        </p:nvSpPr>
        <p:spPr>
          <a:xfrm>
            <a:off x="827584" y="980728"/>
            <a:ext cx="7416824" cy="1569660"/>
          </a:xfrm>
          <a:prstGeom prst="rect">
            <a:avLst/>
          </a:prstGeom>
        </p:spPr>
        <p:txBody>
          <a:bodyPr wrap="square">
            <a:spAutoFit/>
          </a:bodyPr>
          <a:lstStyle/>
          <a:p>
            <a:r>
              <a:rPr lang="en-GB" dirty="0">
                <a:solidFill>
                  <a:srgbClr val="C60630"/>
                </a:solidFill>
              </a:rPr>
              <a:t>There may be testimony from a Local Preacher, or an opportunity to share together experiences of having been encouraged during the ministry of leading worship and preaching.</a:t>
            </a:r>
          </a:p>
        </p:txBody>
      </p:sp>
    </p:spTree>
    <p:extLst>
      <p:ext uri="{BB962C8B-B14F-4D97-AF65-F5344CB8AC3E}">
        <p14:creationId xmlns:p14="http://schemas.microsoft.com/office/powerpoint/2010/main" val="3089256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2800" dirty="0" smtClean="0">
                <a:solidFill>
                  <a:srgbClr val="C60630"/>
                </a:solidFill>
              </a:rPr>
              <a:t>Local Preachers are invited to stand if they are able</a:t>
            </a:r>
            <a:r>
              <a:rPr lang="en-GB" sz="3600" dirty="0"/>
              <a:t/>
            </a:r>
            <a:br>
              <a:rPr lang="en-GB" sz="3600" dirty="0"/>
            </a:br>
            <a:r>
              <a:rPr lang="en-GB" sz="3600" dirty="0"/>
              <a:t/>
            </a:r>
            <a:br>
              <a:rPr lang="en-GB" sz="3600" dirty="0"/>
            </a:br>
            <a:r>
              <a:rPr lang="en-GB" sz="3600" dirty="0"/>
              <a:t>Sisters and brothers, at the services in which you were admitted as Local Preachers you undertook solemn responsibilities.  I invite you now to remember and reaffirm that undertaking. </a:t>
            </a:r>
            <a:br>
              <a:rPr lang="en-GB" sz="3600" dirty="0"/>
            </a:br>
            <a:r>
              <a:rPr lang="en-GB" sz="3600" dirty="0"/>
              <a:t> </a:t>
            </a:r>
            <a:br>
              <a:rPr lang="en-GB" sz="3600" dirty="0"/>
            </a:br>
            <a:endParaRPr lang="en-GB" sz="3200"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Act of Recollection</a:t>
            </a:r>
            <a:endParaRPr lang="en-GB" sz="1200" dirty="0">
              <a:solidFill>
                <a:schemeClr val="bg1"/>
              </a:solidFill>
            </a:endParaRPr>
          </a:p>
        </p:txBody>
      </p:sp>
    </p:spTree>
    <p:extLst>
      <p:ext uri="{BB962C8B-B14F-4D97-AF65-F5344CB8AC3E}">
        <p14:creationId xmlns:p14="http://schemas.microsoft.com/office/powerpoint/2010/main" val="4243913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2800" dirty="0"/>
              <a:t>Do you continue to believe yourself called by God to the office and ministry of a Local Preacher? </a:t>
            </a:r>
            <a:r>
              <a:rPr lang="en-GB" sz="2800" dirty="0" smtClean="0"/>
              <a:t/>
            </a:r>
            <a:br>
              <a:rPr lang="en-GB" sz="2800" dirty="0" smtClean="0"/>
            </a:br>
            <a:r>
              <a:rPr lang="en-GB" sz="2800" b="1" dirty="0" smtClean="0"/>
              <a:t>I </a:t>
            </a:r>
            <a:r>
              <a:rPr lang="en-GB" sz="2800" b="1" dirty="0"/>
              <a:t>do so believe. </a:t>
            </a:r>
            <a:r>
              <a:rPr lang="en-GB" sz="2800" dirty="0"/>
              <a:t/>
            </a:r>
            <a:br>
              <a:rPr lang="en-GB" sz="2800" dirty="0"/>
            </a:br>
            <a:r>
              <a:rPr lang="en-GB" sz="2800" dirty="0"/>
              <a:t> </a:t>
            </a:r>
            <a:br>
              <a:rPr lang="en-GB" sz="2800" dirty="0"/>
            </a:br>
            <a:r>
              <a:rPr lang="en-GB" sz="2800" dirty="0"/>
              <a:t>Will you continue to be faithful in prayer, in the reading and study of the Scriptures, and will you continue to preach nothing contrary to the doctrines of the Methodist Church? </a:t>
            </a:r>
            <a:r>
              <a:rPr lang="en-GB" sz="2800" dirty="0" smtClean="0"/>
              <a:t/>
            </a:r>
            <a:br>
              <a:rPr lang="en-GB" sz="2800" dirty="0" smtClean="0"/>
            </a:br>
            <a:r>
              <a:rPr lang="en-GB" sz="2800" b="1" dirty="0" smtClean="0"/>
              <a:t>With </a:t>
            </a:r>
            <a:r>
              <a:rPr lang="en-GB" sz="2800" b="1" dirty="0"/>
              <a:t>God’s help, I will. </a:t>
            </a:r>
            <a:r>
              <a:rPr lang="en-GB" sz="2800" dirty="0"/>
              <a:t/>
            </a:r>
            <a:br>
              <a:rPr lang="en-GB" sz="2800" dirty="0"/>
            </a:br>
            <a:r>
              <a:rPr lang="en-GB" sz="2800" dirty="0"/>
              <a:t> </a:t>
            </a:r>
            <a:br>
              <a:rPr lang="en-GB" sz="2800" dirty="0"/>
            </a:br>
            <a:endParaRPr lang="en-GB" sz="32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Act of Recollection</a:t>
            </a:r>
            <a:endParaRPr lang="en-GB" sz="1200" dirty="0">
              <a:solidFill>
                <a:schemeClr val="bg1"/>
              </a:solidFill>
            </a:endParaRPr>
          </a:p>
        </p:txBody>
      </p:sp>
    </p:spTree>
    <p:extLst>
      <p:ext uri="{BB962C8B-B14F-4D97-AF65-F5344CB8AC3E}">
        <p14:creationId xmlns:p14="http://schemas.microsoft.com/office/powerpoint/2010/main" val="894977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2800" dirty="0" smtClean="0"/>
              <a:t>Will </a:t>
            </a:r>
            <a:r>
              <a:rPr lang="en-GB" sz="2800" dirty="0"/>
              <a:t>you continue to accept our discipline and work together with your sisters and brothers in the Church? </a:t>
            </a:r>
            <a:r>
              <a:rPr lang="en-GB" sz="2800" dirty="0" smtClean="0"/>
              <a:t/>
            </a:r>
            <a:br>
              <a:rPr lang="en-GB" sz="2800" dirty="0" smtClean="0"/>
            </a:br>
            <a:r>
              <a:rPr lang="en-GB" sz="2800" b="1" dirty="0" smtClean="0"/>
              <a:t>With </a:t>
            </a:r>
            <a:r>
              <a:rPr lang="en-GB" sz="2800" b="1" dirty="0"/>
              <a:t>God’s help, I will</a:t>
            </a:r>
            <a:r>
              <a:rPr lang="en-GB" sz="2800" dirty="0"/>
              <a:t>. </a:t>
            </a:r>
            <a:br>
              <a:rPr lang="en-GB" sz="2800" dirty="0"/>
            </a:br>
            <a:r>
              <a:rPr lang="en-GB" sz="2800" dirty="0"/>
              <a:t> </a:t>
            </a:r>
            <a:br>
              <a:rPr lang="en-GB" sz="2800" dirty="0"/>
            </a:br>
            <a:r>
              <a:rPr lang="en-GB" sz="2800" dirty="0"/>
              <a:t>Will you continue to make yourself available to lead worship, attend the Local Preachers’ Meeting and be committed to ongoing learning and development? </a:t>
            </a:r>
            <a:r>
              <a:rPr lang="en-GB" sz="2800" b="1" dirty="0" smtClean="0"/>
              <a:t>With </a:t>
            </a:r>
            <a:r>
              <a:rPr lang="en-GB" sz="2800" b="1" dirty="0"/>
              <a:t>God’s help, I will.</a:t>
            </a:r>
            <a:endParaRPr lang="en-GB" sz="32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Act of Recollection</a:t>
            </a:r>
            <a:endParaRPr lang="en-GB" sz="1200" dirty="0">
              <a:solidFill>
                <a:schemeClr val="bg1"/>
              </a:solidFill>
            </a:endParaRPr>
          </a:p>
        </p:txBody>
      </p:sp>
    </p:spTree>
    <p:extLst>
      <p:ext uri="{BB962C8B-B14F-4D97-AF65-F5344CB8AC3E}">
        <p14:creationId xmlns:p14="http://schemas.microsoft.com/office/powerpoint/2010/main" val="2389497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2800" dirty="0" smtClean="0">
                <a:solidFill>
                  <a:srgbClr val="C60630"/>
                </a:solidFill>
              </a:rPr>
              <a:t>All present are invited to stand, if they are able</a:t>
            </a:r>
            <a:r>
              <a:rPr lang="en-GB" sz="1400" dirty="0" smtClean="0"/>
              <a:t/>
            </a:r>
            <a:br>
              <a:rPr lang="en-GB" sz="1400" dirty="0" smtClean="0"/>
            </a:br>
            <a:r>
              <a:rPr lang="en-GB" sz="3600" dirty="0"/>
              <a:t/>
            </a:r>
            <a:br>
              <a:rPr lang="en-GB" sz="3600" dirty="0"/>
            </a:br>
            <a:r>
              <a:rPr lang="en-GB" sz="3600" dirty="0"/>
              <a:t>Will you continue to follow the way of Christ, and in all things seek to promote, not your own glory, but the glory of the Lord? </a:t>
            </a:r>
            <a:r>
              <a:rPr lang="en-GB" sz="3600" dirty="0" smtClean="0"/>
              <a:t/>
            </a:r>
            <a:br>
              <a:rPr lang="en-GB" sz="3600" dirty="0" smtClean="0"/>
            </a:br>
            <a:r>
              <a:rPr lang="en-GB" sz="3600" b="1" dirty="0" smtClean="0"/>
              <a:t>With </a:t>
            </a:r>
            <a:r>
              <a:rPr lang="en-GB" sz="3600" b="1" dirty="0"/>
              <a:t>God’s help, I will. </a:t>
            </a:r>
            <a:r>
              <a:rPr lang="en-GB" sz="3600" b="1" dirty="0" smtClean="0"/>
              <a:t/>
            </a:r>
            <a:br>
              <a:rPr lang="en-GB" sz="3600" b="1" dirty="0" smtClean="0"/>
            </a:br>
            <a:r>
              <a:rPr lang="en-GB" sz="3600" b="1" dirty="0" smtClean="0"/>
              <a:t/>
            </a:r>
            <a:br>
              <a:rPr lang="en-GB" sz="3600" b="1" dirty="0" smtClean="0"/>
            </a:br>
            <a:r>
              <a:rPr lang="en-GB" sz="3600" dirty="0" smtClean="0"/>
              <a:t>May </a:t>
            </a:r>
            <a:r>
              <a:rPr lang="en-GB" sz="3600" dirty="0"/>
              <a:t>the God of all grace continue to uphold you in the service to which you are called.  </a:t>
            </a:r>
            <a:r>
              <a:rPr lang="en-GB" sz="3600" b="1" dirty="0"/>
              <a:t>Amen </a:t>
            </a:r>
            <a:r>
              <a:rPr lang="en-GB" sz="3600" dirty="0"/>
              <a:t/>
            </a:r>
            <a:br>
              <a:rPr lang="en-GB" sz="3600" dirty="0"/>
            </a:br>
            <a:r>
              <a:rPr lang="en-GB" sz="3600" dirty="0"/>
              <a:t> </a:t>
            </a:r>
            <a:br>
              <a:rPr lang="en-GB" sz="3600" dirty="0"/>
            </a:br>
            <a:r>
              <a:rPr lang="en-GB" sz="3600" dirty="0"/>
              <a:t> </a:t>
            </a:r>
            <a:br>
              <a:rPr lang="en-GB" sz="3600" dirty="0"/>
            </a:br>
            <a:endParaRPr lang="en-GB" sz="3200" dirty="0">
              <a:solidFill>
                <a:srgbClr val="C60630"/>
              </a:solidFill>
            </a:endParaRPr>
          </a:p>
        </p:txBody>
      </p:sp>
    </p:spTree>
    <p:extLst>
      <p:ext uri="{BB962C8B-B14F-4D97-AF65-F5344CB8AC3E}">
        <p14:creationId xmlns:p14="http://schemas.microsoft.com/office/powerpoint/2010/main" val="4076186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In faith we pray to God, who is more ready to hear than we are to ask. </a:t>
            </a:r>
            <a:br>
              <a:rPr lang="en-GB" sz="3600" dirty="0"/>
            </a:br>
            <a:r>
              <a:rPr lang="en-GB" sz="3600" dirty="0"/>
              <a:t> </a:t>
            </a:r>
            <a:br>
              <a:rPr lang="en-GB" sz="3600" dirty="0"/>
            </a:b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 of Intercession</a:t>
            </a:r>
            <a:endParaRPr lang="en-GB" sz="1200" dirty="0">
              <a:solidFill>
                <a:schemeClr val="bg1"/>
              </a:solidFill>
            </a:endParaRPr>
          </a:p>
        </p:txBody>
      </p:sp>
    </p:spTree>
    <p:extLst>
      <p:ext uri="{BB962C8B-B14F-4D97-AF65-F5344CB8AC3E}">
        <p14:creationId xmlns:p14="http://schemas.microsoft.com/office/powerpoint/2010/main" val="2165107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smtClean="0"/>
              <a:t>We </a:t>
            </a:r>
            <a:r>
              <a:rPr lang="en-GB" sz="3600" dirty="0"/>
              <a:t>pray for the people of God and for the churches we serve. Rejoicing in our richness and variety, may we build each other up in love and be constantly renewed for mission and service. </a:t>
            </a:r>
            <a:br>
              <a:rPr lang="en-GB" sz="3600" dirty="0"/>
            </a:br>
            <a:r>
              <a:rPr lang="en-GB" sz="3600" dirty="0"/>
              <a:t> </a:t>
            </a:r>
            <a:br>
              <a:rPr lang="en-GB" sz="3600" dirty="0"/>
            </a:br>
            <a:r>
              <a:rPr lang="en-GB" sz="3600" dirty="0"/>
              <a:t>The Lord hears our prayer. </a:t>
            </a:r>
            <a:r>
              <a:rPr lang="en-GB" sz="3600" dirty="0" smtClean="0"/>
              <a:t/>
            </a:r>
            <a:br>
              <a:rPr lang="en-GB" sz="3600" dirty="0" smtClean="0"/>
            </a:br>
            <a:r>
              <a:rPr lang="en-GB" sz="3600" b="1" dirty="0" smtClean="0"/>
              <a:t>Thanks </a:t>
            </a:r>
            <a:r>
              <a:rPr lang="en-GB" sz="3600" b="1" dirty="0"/>
              <a:t>be to God.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 of Intercession</a:t>
            </a:r>
            <a:endParaRPr lang="en-GB" sz="1200" dirty="0">
              <a:solidFill>
                <a:schemeClr val="bg1"/>
              </a:solidFill>
            </a:endParaRPr>
          </a:p>
        </p:txBody>
      </p:sp>
    </p:spTree>
    <p:extLst>
      <p:ext uri="{BB962C8B-B14F-4D97-AF65-F5344CB8AC3E}">
        <p14:creationId xmlns:p14="http://schemas.microsoft.com/office/powerpoint/2010/main" val="2364784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We pray for the Local Preachers of this Circuit,  </a:t>
            </a:r>
            <a:r>
              <a:rPr lang="en-GB" sz="3600" dirty="0" smtClean="0"/>
              <a:t/>
            </a:r>
            <a:br>
              <a:rPr lang="en-GB" sz="3600" dirty="0" smtClean="0"/>
            </a:br>
            <a:r>
              <a:rPr lang="en-GB" sz="3200" dirty="0" smtClean="0">
                <a:solidFill>
                  <a:srgbClr val="C60630"/>
                </a:solidFill>
              </a:rPr>
              <a:t>[</a:t>
            </a:r>
            <a:r>
              <a:rPr lang="en-GB" sz="3200" dirty="0">
                <a:solidFill>
                  <a:srgbClr val="C60630"/>
                </a:solidFill>
              </a:rPr>
              <a:t>Here the list of Local Preachers may be </a:t>
            </a:r>
            <a:r>
              <a:rPr lang="en-GB" sz="3200" dirty="0" smtClean="0">
                <a:solidFill>
                  <a:srgbClr val="C60630"/>
                </a:solidFill>
              </a:rPr>
              <a:t>read]</a:t>
            </a:r>
            <a:r>
              <a:rPr lang="en-GB" sz="3600" dirty="0" smtClean="0"/>
              <a:t/>
            </a:r>
            <a:br>
              <a:rPr lang="en-GB" sz="3600" dirty="0" smtClean="0"/>
            </a:br>
            <a:r>
              <a:rPr lang="en-GB" sz="3600" dirty="0" smtClean="0"/>
              <a:t>Inspired </a:t>
            </a:r>
            <a:r>
              <a:rPr lang="en-GB" sz="3600" dirty="0"/>
              <a:t>by the Spirit, may all who preach and lead worship be bold in proclaiming your truth and faithful in living out their calling. </a:t>
            </a:r>
            <a:br>
              <a:rPr lang="en-GB" sz="3600" dirty="0"/>
            </a:br>
            <a:r>
              <a:rPr lang="en-GB" sz="3600" dirty="0"/>
              <a:t/>
            </a:r>
            <a:br>
              <a:rPr lang="en-GB" sz="3600" dirty="0"/>
            </a:br>
            <a:r>
              <a:rPr lang="en-GB" sz="3600" dirty="0" smtClean="0"/>
              <a:t>The </a:t>
            </a:r>
            <a:r>
              <a:rPr lang="en-GB" sz="3600" dirty="0"/>
              <a:t>Lord hears our </a:t>
            </a:r>
            <a:r>
              <a:rPr lang="en-GB" sz="3600" dirty="0" smtClean="0"/>
              <a:t>prayer.</a:t>
            </a:r>
            <a:br>
              <a:rPr lang="en-GB" sz="3600" dirty="0" smtClean="0"/>
            </a:br>
            <a:r>
              <a:rPr lang="en-GB" sz="3600" b="1" dirty="0" smtClean="0"/>
              <a:t>Thanks </a:t>
            </a:r>
            <a:r>
              <a:rPr lang="en-GB" sz="3600" b="1" dirty="0"/>
              <a:t>be to God. </a:t>
            </a:r>
            <a:r>
              <a:rPr lang="en-GB" sz="3600" dirty="0"/>
              <a:t/>
            </a:r>
            <a:br>
              <a:rPr lang="en-GB" sz="3600" dirty="0"/>
            </a:br>
            <a:r>
              <a:rPr lang="en-GB" sz="3600" dirty="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 of Intercession</a:t>
            </a:r>
            <a:endParaRPr lang="en-GB" sz="1200" dirty="0">
              <a:solidFill>
                <a:schemeClr val="bg1"/>
              </a:solidFill>
            </a:endParaRPr>
          </a:p>
        </p:txBody>
      </p:sp>
    </p:spTree>
    <p:extLst>
      <p:ext uri="{BB962C8B-B14F-4D97-AF65-F5344CB8AC3E}">
        <p14:creationId xmlns:p14="http://schemas.microsoft.com/office/powerpoint/2010/main" val="3144257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We pray for those who are exploring a vocation to lead worship and to preach … </a:t>
            </a:r>
            <a:r>
              <a:rPr lang="en-GB" sz="2800" dirty="0">
                <a:solidFill>
                  <a:srgbClr val="C60630"/>
                </a:solidFill>
              </a:rPr>
              <a:t>[Here the names of Local Preachers on Note and On Trial may be read.] </a:t>
            </a:r>
            <a:r>
              <a:rPr lang="en-GB" sz="3600" dirty="0" smtClean="0"/>
              <a:t/>
            </a:r>
            <a:br>
              <a:rPr lang="en-GB" sz="3600" dirty="0" smtClean="0"/>
            </a:br>
            <a:r>
              <a:rPr lang="en-GB" sz="3600" dirty="0" smtClean="0"/>
              <a:t>Guided </a:t>
            </a:r>
            <a:r>
              <a:rPr lang="en-GB" sz="3600" dirty="0"/>
              <a:t>by the Spirit, may they respond with confidence and faith. </a:t>
            </a:r>
            <a:br>
              <a:rPr lang="en-GB" sz="3600" dirty="0"/>
            </a:br>
            <a:r>
              <a:rPr lang="en-GB" sz="3600" dirty="0"/>
              <a:t> </a:t>
            </a:r>
            <a:br>
              <a:rPr lang="en-GB" sz="3600" dirty="0"/>
            </a:br>
            <a:r>
              <a:rPr lang="en-GB" sz="3600" dirty="0"/>
              <a:t>The Lord hears our prayer. </a:t>
            </a:r>
            <a:r>
              <a:rPr lang="en-GB" sz="3600" dirty="0" smtClean="0"/>
              <a:t/>
            </a:r>
            <a:br>
              <a:rPr lang="en-GB" sz="3600" dirty="0" smtClean="0"/>
            </a:br>
            <a:r>
              <a:rPr lang="en-GB" sz="3600" b="1" dirty="0" smtClean="0"/>
              <a:t>Thanks </a:t>
            </a:r>
            <a:r>
              <a:rPr lang="en-GB" sz="3600" b="1" dirty="0"/>
              <a:t>be to God. </a:t>
            </a:r>
            <a:r>
              <a:rPr lang="en-GB" sz="3600" dirty="0"/>
              <a:t/>
            </a:r>
            <a:br>
              <a:rPr lang="en-GB" sz="3600" dirty="0"/>
            </a:br>
            <a:r>
              <a:rPr lang="en-GB" sz="3600" dirty="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 of Intercession</a:t>
            </a:r>
            <a:endParaRPr lang="en-GB" sz="1200" dirty="0">
              <a:solidFill>
                <a:schemeClr val="bg1"/>
              </a:solidFill>
            </a:endParaRPr>
          </a:p>
        </p:txBody>
      </p:sp>
    </p:spTree>
    <p:extLst>
      <p:ext uri="{BB962C8B-B14F-4D97-AF65-F5344CB8AC3E}">
        <p14:creationId xmlns:p14="http://schemas.microsoft.com/office/powerpoint/2010/main" val="3932632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846640" cy="5256585"/>
          </a:xfrm>
        </p:spPr>
        <p:txBody>
          <a:bodyPr>
            <a:noAutofit/>
          </a:bodyPr>
          <a:lstStyle/>
          <a:p>
            <a:pPr algn="l"/>
            <a:r>
              <a:rPr lang="en-GB" sz="3600" dirty="0"/>
              <a:t>We pray for the sick, the sorrowful and those in particular need … </a:t>
            </a:r>
            <a:r>
              <a:rPr lang="en-GB" sz="3600" dirty="0" smtClean="0"/>
              <a:t/>
            </a:r>
            <a:br>
              <a:rPr lang="en-GB" sz="3600" dirty="0" smtClean="0"/>
            </a:br>
            <a:r>
              <a:rPr lang="en-GB" sz="3600" dirty="0" smtClean="0"/>
              <a:t>Knowing </a:t>
            </a:r>
            <a:r>
              <a:rPr lang="en-GB" sz="3600" dirty="0"/>
              <a:t>God’s healing presence and peace may they find life in all its fullness. </a:t>
            </a:r>
            <a:br>
              <a:rPr lang="en-GB" sz="3600" dirty="0"/>
            </a:br>
            <a:r>
              <a:rPr lang="en-GB" sz="3600" dirty="0"/>
              <a:t> </a:t>
            </a:r>
            <a:br>
              <a:rPr lang="en-GB" sz="3600" dirty="0"/>
            </a:br>
            <a:r>
              <a:rPr lang="en-GB" sz="3600" dirty="0"/>
              <a:t>The Lord hears our prayer. </a:t>
            </a:r>
            <a:r>
              <a:rPr lang="en-GB" sz="3600" dirty="0" smtClean="0"/>
              <a:t/>
            </a:r>
            <a:br>
              <a:rPr lang="en-GB" sz="3600" dirty="0" smtClean="0"/>
            </a:br>
            <a:r>
              <a:rPr lang="en-GB" sz="3600" b="1" dirty="0" smtClean="0"/>
              <a:t>Thanks </a:t>
            </a:r>
            <a:r>
              <a:rPr lang="en-GB" sz="3600" b="1" dirty="0"/>
              <a:t>be to God. </a:t>
            </a:r>
            <a:r>
              <a:rPr lang="en-GB" sz="3600" dirty="0"/>
              <a:t/>
            </a:r>
            <a:br>
              <a:rPr lang="en-GB" sz="3600" dirty="0"/>
            </a:br>
            <a:r>
              <a:rPr lang="en-GB" sz="3600" dirty="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 of Intercession</a:t>
            </a:r>
            <a:endParaRPr lang="en-GB" sz="1200" dirty="0">
              <a:solidFill>
                <a:schemeClr val="bg1"/>
              </a:solidFill>
            </a:endParaRPr>
          </a:p>
        </p:txBody>
      </p:sp>
    </p:spTree>
    <p:extLst>
      <p:ext uri="{BB962C8B-B14F-4D97-AF65-F5344CB8AC3E}">
        <p14:creationId xmlns:p14="http://schemas.microsoft.com/office/powerpoint/2010/main" val="6058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r>
              <a:rPr lang="en-GB" sz="3600" b="1" dirty="0" smtClean="0"/>
              <a:t> </a:t>
            </a:r>
            <a:r>
              <a:rPr lang="en-GB" sz="3600" b="1" dirty="0"/>
              <a:t/>
            </a:r>
            <a:br>
              <a:rPr lang="en-GB" sz="3600" b="1" dirty="0"/>
            </a:br>
            <a:r>
              <a:rPr lang="en-GB" sz="3600" dirty="0"/>
              <a:t>Warmed by the Word within, Worshipping God in Spirit and Truth </a:t>
            </a:r>
            <a:r>
              <a:rPr lang="en-GB" sz="3600" b="1" dirty="0" smtClean="0"/>
              <a:t/>
            </a:r>
            <a:br>
              <a:rPr lang="en-GB" sz="3600" b="1" dirty="0" smtClean="0"/>
            </a:br>
            <a:r>
              <a:rPr lang="en-GB" sz="3600" b="1" dirty="0" smtClean="0"/>
              <a:t>Great </a:t>
            </a:r>
            <a:r>
              <a:rPr lang="en-GB" sz="3600" b="1" dirty="0"/>
              <a:t>is the company of the preachers. </a:t>
            </a:r>
            <a:br>
              <a:rPr lang="en-GB" sz="3600" b="1" dirty="0"/>
            </a:br>
            <a:r>
              <a:rPr lang="en-GB" sz="3600" b="1" dirty="0"/>
              <a:t> </a:t>
            </a:r>
            <a:br>
              <a:rPr lang="en-GB" sz="3600" b="1" dirty="0"/>
            </a:br>
            <a:r>
              <a:rPr lang="en-GB" sz="3600" dirty="0"/>
              <a:t>God gives the Word </a:t>
            </a:r>
            <a:r>
              <a:rPr lang="en-GB" sz="3600" b="1" dirty="0" smtClean="0"/>
              <a:t/>
            </a:r>
            <a:br>
              <a:rPr lang="en-GB" sz="3600" b="1" dirty="0" smtClean="0"/>
            </a:br>
            <a:r>
              <a:rPr lang="en-GB" sz="3600" b="1" dirty="0" smtClean="0"/>
              <a:t>Great </a:t>
            </a:r>
            <a:r>
              <a:rPr lang="en-GB" sz="3600" b="1" dirty="0"/>
              <a:t>is the company of the preachers. </a:t>
            </a:r>
            <a:endParaRPr lang="en-GB" sz="3600" dirty="0"/>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1618184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7846640" cy="5256585"/>
          </a:xfrm>
        </p:spPr>
        <p:txBody>
          <a:bodyPr>
            <a:noAutofit/>
          </a:bodyPr>
          <a:lstStyle/>
          <a:p>
            <a:pPr algn="l"/>
            <a:r>
              <a:rPr lang="en-GB" sz="3600" dirty="0"/>
              <a:t>We remember before God those Local Preachers who have faithfully lived and who have died in Christian hope, especially … </a:t>
            </a:r>
            <a:r>
              <a:rPr lang="en-GB" sz="3600" dirty="0" smtClean="0"/>
              <a:t/>
            </a:r>
            <a:br>
              <a:rPr lang="en-GB" sz="3600" dirty="0" smtClean="0"/>
            </a:br>
            <a:r>
              <a:rPr lang="en-GB" sz="3600" dirty="0" smtClean="0">
                <a:solidFill>
                  <a:srgbClr val="C60630"/>
                </a:solidFill>
              </a:rPr>
              <a:t>[</a:t>
            </a:r>
            <a:r>
              <a:rPr lang="en-GB" sz="3600" dirty="0">
                <a:solidFill>
                  <a:srgbClr val="C60630"/>
                </a:solidFill>
              </a:rPr>
              <a:t>Here the names of those Local Preachers who have died in the last year may be </a:t>
            </a:r>
            <a:r>
              <a:rPr lang="en-GB" sz="3600" dirty="0" smtClean="0">
                <a:solidFill>
                  <a:srgbClr val="C60630"/>
                </a:solidFill>
              </a:rPr>
              <a:t>read.]</a:t>
            </a: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 of Intercession</a:t>
            </a:r>
            <a:endParaRPr lang="en-GB" sz="1200" dirty="0">
              <a:solidFill>
                <a:schemeClr val="bg1"/>
              </a:solidFill>
            </a:endParaRPr>
          </a:p>
        </p:txBody>
      </p:sp>
    </p:spTree>
    <p:extLst>
      <p:ext uri="{BB962C8B-B14F-4D97-AF65-F5344CB8AC3E}">
        <p14:creationId xmlns:p14="http://schemas.microsoft.com/office/powerpoint/2010/main" val="3470478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7846640" cy="5256585"/>
          </a:xfrm>
        </p:spPr>
        <p:txBody>
          <a:bodyPr>
            <a:noAutofit/>
          </a:bodyPr>
          <a:lstStyle/>
          <a:p>
            <a:pPr algn="l"/>
            <a:r>
              <a:rPr lang="en-GB" sz="3600" dirty="0" smtClean="0"/>
              <a:t/>
            </a:r>
            <a:br>
              <a:rPr lang="en-GB" sz="3600" dirty="0" smtClean="0"/>
            </a:br>
            <a:r>
              <a:rPr lang="en-GB" sz="3600" dirty="0" smtClean="0"/>
              <a:t>Strengthened </a:t>
            </a:r>
            <a:r>
              <a:rPr lang="en-GB" sz="3600" dirty="0"/>
              <a:t>by their faithful example, may we follow the way of Christ and live to God’s praise and glory. </a:t>
            </a:r>
            <a:r>
              <a:rPr lang="en-GB" sz="3600" b="1" dirty="0"/>
              <a:t/>
            </a:r>
            <a:br>
              <a:rPr lang="en-GB" sz="3600" b="1" dirty="0"/>
            </a:br>
            <a:r>
              <a:rPr lang="en-GB" sz="3600" b="1" dirty="0" smtClean="0"/>
              <a:t>Amen</a:t>
            </a:r>
            <a:r>
              <a:rPr lang="en-GB" sz="3600" b="1" dirty="0"/>
              <a:t>.</a:t>
            </a:r>
            <a:r>
              <a:rPr lang="en-GB" sz="3600" dirty="0"/>
              <a:t/>
            </a:r>
            <a:br>
              <a:rPr lang="en-GB" sz="3600" dirty="0"/>
            </a:br>
            <a:r>
              <a:rPr lang="en-GB" sz="3600" dirty="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 of Intercession</a:t>
            </a:r>
            <a:endParaRPr lang="en-GB" sz="1200" dirty="0">
              <a:solidFill>
                <a:schemeClr val="bg1"/>
              </a:solidFill>
            </a:endParaRPr>
          </a:p>
        </p:txBody>
      </p:sp>
    </p:spTree>
    <p:extLst>
      <p:ext uri="{BB962C8B-B14F-4D97-AF65-F5344CB8AC3E}">
        <p14:creationId xmlns:p14="http://schemas.microsoft.com/office/powerpoint/2010/main" val="376368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7846640" cy="5256585"/>
          </a:xfrm>
        </p:spPr>
        <p:txBody>
          <a:bodyPr>
            <a:noAutofit/>
          </a:bodyPr>
          <a:lstStyle/>
          <a:p>
            <a:pPr marL="273050" indent="-255588">
              <a:spcBef>
                <a:spcPts val="1050"/>
              </a:spcBef>
            </a:pPr>
            <a:r>
              <a:rPr lang="en-GB" sz="3600" dirty="0" smtClean="0">
                <a:latin typeface="+mn-lt"/>
              </a:rPr>
              <a:t>We say together the prayer that Jesus gave us:</a:t>
            </a:r>
            <a:br>
              <a:rPr lang="en-GB" sz="3600" dirty="0" smtClean="0">
                <a:latin typeface="+mn-lt"/>
              </a:rPr>
            </a:br>
            <a:r>
              <a:rPr lang="en-GB" altLang="en-US" sz="3600" b="1" dirty="0">
                <a:latin typeface="+mn-lt"/>
              </a:rPr>
              <a:t>Our Father, in heaven</a:t>
            </a:r>
            <a:br>
              <a:rPr lang="en-GB" altLang="en-US" sz="3600" b="1" dirty="0">
                <a:latin typeface="+mn-lt"/>
              </a:rPr>
            </a:br>
            <a:r>
              <a:rPr lang="en-GB" altLang="en-US" sz="3600" b="1" dirty="0">
                <a:latin typeface="+mn-lt"/>
              </a:rPr>
              <a:t>Hallowed be your name</a:t>
            </a:r>
            <a:br>
              <a:rPr lang="en-GB" altLang="en-US" sz="3600" b="1" dirty="0">
                <a:latin typeface="+mn-lt"/>
              </a:rPr>
            </a:br>
            <a:r>
              <a:rPr lang="en-GB" altLang="en-US" sz="3600" b="1" dirty="0">
                <a:latin typeface="+mn-lt"/>
              </a:rPr>
              <a:t>Your kingdom come, </a:t>
            </a:r>
            <a:br>
              <a:rPr lang="en-GB" altLang="en-US" sz="3600" b="1" dirty="0">
                <a:latin typeface="+mn-lt"/>
              </a:rPr>
            </a:br>
            <a:r>
              <a:rPr lang="en-GB" altLang="en-US" sz="3600" b="1" dirty="0">
                <a:latin typeface="+mn-lt"/>
              </a:rPr>
              <a:t>your will be done</a:t>
            </a:r>
            <a:br>
              <a:rPr lang="en-GB" altLang="en-US" sz="3600" b="1" dirty="0">
                <a:latin typeface="+mn-lt"/>
              </a:rPr>
            </a:br>
            <a:r>
              <a:rPr lang="en-GB" altLang="en-US" sz="3600" b="1" dirty="0">
                <a:latin typeface="+mn-lt"/>
              </a:rPr>
              <a:t>on earth as in heaven.</a:t>
            </a:r>
            <a:br>
              <a:rPr lang="en-GB" altLang="en-US" sz="3600" b="1" dirty="0">
                <a:latin typeface="+mn-lt"/>
              </a:rPr>
            </a:br>
            <a:r>
              <a:rPr lang="en-GB" altLang="en-US" sz="3600" b="1" dirty="0">
                <a:latin typeface="+mn-lt"/>
              </a:rPr>
              <a:t>Give us today our daily bread</a:t>
            </a:r>
            <a:br>
              <a:rPr lang="en-GB" altLang="en-US" sz="3600" b="1" dirty="0">
                <a:latin typeface="+mn-lt"/>
              </a:rPr>
            </a:br>
            <a:r>
              <a:rPr lang="en-GB" altLang="en-US" sz="3600" b="1" dirty="0">
                <a:latin typeface="+mn-lt"/>
              </a:rPr>
              <a:t>Forgive our </a:t>
            </a:r>
            <a:r>
              <a:rPr lang="en-GB" altLang="en-US" sz="3600" b="1" dirty="0" smtClean="0">
                <a:latin typeface="+mn-lt"/>
              </a:rPr>
              <a:t>sins</a:t>
            </a:r>
            <a:r>
              <a:rPr lang="en-GB" altLang="en-US" sz="3600" b="1" dirty="0">
                <a:solidFill>
                  <a:srgbClr val="FFFF00"/>
                </a:solidFill>
                <a:latin typeface="Century Gothic" panose="020B0502020202020204" pitchFamily="34" charset="0"/>
              </a:rPr>
              <a:t/>
            </a:r>
            <a:br>
              <a:rPr lang="en-GB" altLang="en-US" sz="3600" b="1" dirty="0">
                <a:solidFill>
                  <a:srgbClr val="FFFF00"/>
                </a:solidFill>
                <a:latin typeface="Century Gothic" panose="020B0502020202020204" pitchFamily="34" charset="0"/>
              </a:rPr>
            </a:br>
            <a:r>
              <a:rPr lang="en-GB" sz="3600" dirty="0">
                <a:solidFill>
                  <a:srgbClr val="FFFF00"/>
                </a:solidFill>
                <a:latin typeface="Franklin Gothic Demi" panose="020B0703020102020204" pitchFamily="34" charset="0"/>
              </a:rPr>
              <a:t/>
            </a:r>
            <a:br>
              <a:rPr lang="en-GB" sz="3600" dirty="0">
                <a:solidFill>
                  <a:srgbClr val="FFFF00"/>
                </a:solidFill>
                <a:latin typeface="Franklin Gothic Demi" panose="020B0703020102020204" pitchFamily="34" charset="0"/>
              </a:rPr>
            </a:br>
            <a:r>
              <a:rPr lang="en-GB" sz="3600" dirty="0"/>
              <a:t/>
            </a:r>
            <a:br>
              <a:rPr lang="en-GB" sz="3600" dirty="0"/>
            </a:br>
            <a:r>
              <a:rPr lang="en-GB" sz="3600" dirty="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Lord’s Prayer</a:t>
            </a:r>
            <a:endParaRPr lang="en-GB" sz="1200" dirty="0">
              <a:solidFill>
                <a:schemeClr val="bg1"/>
              </a:solidFill>
            </a:endParaRPr>
          </a:p>
        </p:txBody>
      </p:sp>
    </p:spTree>
    <p:extLst>
      <p:ext uri="{BB962C8B-B14F-4D97-AF65-F5344CB8AC3E}">
        <p14:creationId xmlns:p14="http://schemas.microsoft.com/office/powerpoint/2010/main" val="33154252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7846640" cy="5256585"/>
          </a:xfrm>
        </p:spPr>
        <p:txBody>
          <a:bodyPr>
            <a:noAutofit/>
          </a:bodyPr>
          <a:lstStyle/>
          <a:p>
            <a:pPr marL="273050" indent="-255588">
              <a:spcBef>
                <a:spcPts val="1050"/>
              </a:spcBef>
            </a:pPr>
            <a:r>
              <a:rPr lang="en-GB" altLang="en-US" sz="3600" b="1" dirty="0">
                <a:latin typeface="+mn-lt"/>
              </a:rPr>
              <a:t>As we forgive those who sin against us.</a:t>
            </a:r>
            <a:br>
              <a:rPr lang="en-GB" altLang="en-US" sz="3600" b="1" dirty="0">
                <a:latin typeface="+mn-lt"/>
              </a:rPr>
            </a:br>
            <a:r>
              <a:rPr lang="en-GB" altLang="en-US" sz="3600" b="1" dirty="0">
                <a:latin typeface="+mn-lt"/>
              </a:rPr>
              <a:t>Save us from the time of trial,</a:t>
            </a:r>
            <a:br>
              <a:rPr lang="en-GB" altLang="en-US" sz="3600" b="1" dirty="0">
                <a:latin typeface="+mn-lt"/>
              </a:rPr>
            </a:br>
            <a:r>
              <a:rPr lang="en-GB" altLang="en-US" sz="3600" b="1" dirty="0">
                <a:latin typeface="+mn-lt"/>
              </a:rPr>
              <a:t>And deliver us from evil.</a:t>
            </a:r>
            <a:br>
              <a:rPr lang="en-GB" altLang="en-US" sz="3600" b="1" dirty="0">
                <a:latin typeface="+mn-lt"/>
              </a:rPr>
            </a:br>
            <a:r>
              <a:rPr lang="en-GB" altLang="en-US" sz="3600" b="1" dirty="0">
                <a:latin typeface="+mn-lt"/>
              </a:rPr>
              <a:t>For the Kingdom, the power and the glory are yours</a:t>
            </a:r>
            <a:br>
              <a:rPr lang="en-GB" altLang="en-US" sz="3600" b="1" dirty="0">
                <a:latin typeface="+mn-lt"/>
              </a:rPr>
            </a:br>
            <a:r>
              <a:rPr lang="en-GB" altLang="en-US" sz="3600" b="1" dirty="0">
                <a:latin typeface="+mn-lt"/>
              </a:rPr>
              <a:t>now and </a:t>
            </a:r>
            <a:r>
              <a:rPr lang="en-GB" altLang="en-US" sz="3600" b="1" dirty="0" smtClean="0">
                <a:latin typeface="+mn-lt"/>
              </a:rPr>
              <a:t>forever. Amen</a:t>
            </a:r>
            <a:r>
              <a:rPr lang="en-GB" altLang="en-US" sz="3600" b="1" dirty="0">
                <a:solidFill>
                  <a:srgbClr val="FFFF00"/>
                </a:solidFill>
                <a:latin typeface="Century Gothic" panose="020B0502020202020204" pitchFamily="34" charset="0"/>
              </a:rPr>
              <a:t/>
            </a:r>
            <a:br>
              <a:rPr lang="en-GB" altLang="en-US" sz="3600" b="1" dirty="0">
                <a:solidFill>
                  <a:srgbClr val="FFFF00"/>
                </a:solidFill>
                <a:latin typeface="Century Gothic" panose="020B0502020202020204" pitchFamily="34" charset="0"/>
              </a:rPr>
            </a:br>
            <a:r>
              <a:rPr lang="en-GB" sz="3600" dirty="0">
                <a:solidFill>
                  <a:srgbClr val="FFFF00"/>
                </a:solidFill>
                <a:latin typeface="Franklin Gothic Demi" panose="020B0703020102020204" pitchFamily="34" charset="0"/>
              </a:rPr>
              <a:t/>
            </a:r>
            <a:br>
              <a:rPr lang="en-GB" sz="3600" dirty="0">
                <a:solidFill>
                  <a:srgbClr val="FFFF00"/>
                </a:solidFill>
                <a:latin typeface="Franklin Gothic Demi" panose="020B0703020102020204" pitchFamily="34" charset="0"/>
              </a:rPr>
            </a:br>
            <a:r>
              <a:rPr lang="en-GB" sz="3600" dirty="0"/>
              <a:t/>
            </a:r>
            <a:br>
              <a:rPr lang="en-GB" sz="3600" dirty="0"/>
            </a:br>
            <a:r>
              <a:rPr lang="en-GB" sz="3600" dirty="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Lord’s Prayer</a:t>
            </a:r>
            <a:endParaRPr lang="en-GB" sz="1200" dirty="0">
              <a:solidFill>
                <a:schemeClr val="bg1"/>
              </a:solidFill>
            </a:endParaRPr>
          </a:p>
        </p:txBody>
      </p:sp>
    </p:spTree>
    <p:extLst>
      <p:ext uri="{BB962C8B-B14F-4D97-AF65-F5344CB8AC3E}">
        <p14:creationId xmlns:p14="http://schemas.microsoft.com/office/powerpoint/2010/main" val="832797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7846640" cy="5256585"/>
          </a:xfrm>
        </p:spPr>
        <p:txBody>
          <a:bodyPr>
            <a:noAutofit/>
          </a:bodyPr>
          <a:lstStyle/>
          <a:p>
            <a:pPr marL="273600" indent="-255600"/>
            <a:r>
              <a:rPr lang="en-GB" sz="3600" dirty="0" smtClean="0">
                <a:latin typeface="+mn-lt"/>
              </a:rPr>
              <a:t>As our Saviour taught his disciples, </a:t>
            </a:r>
            <a:br>
              <a:rPr lang="en-GB" sz="3600" dirty="0" smtClean="0">
                <a:latin typeface="+mn-lt"/>
              </a:rPr>
            </a:br>
            <a:r>
              <a:rPr lang="en-GB" sz="3600" dirty="0" smtClean="0">
                <a:latin typeface="+mn-lt"/>
              </a:rPr>
              <a:t>we pray:</a:t>
            </a:r>
            <a:br>
              <a:rPr lang="en-GB" sz="3600" dirty="0" smtClean="0">
                <a:latin typeface="+mn-lt"/>
              </a:rPr>
            </a:br>
            <a:r>
              <a:rPr lang="en-GB" sz="3600" b="1" dirty="0" smtClean="0">
                <a:latin typeface="+mn-lt"/>
              </a:rPr>
              <a:t>Our </a:t>
            </a:r>
            <a:r>
              <a:rPr lang="en-GB" sz="3600" b="1" dirty="0">
                <a:latin typeface="+mn-lt"/>
              </a:rPr>
              <a:t>Father, who art in heaven,</a:t>
            </a:r>
            <a:br>
              <a:rPr lang="en-GB" sz="3600" b="1" dirty="0">
                <a:latin typeface="+mn-lt"/>
              </a:rPr>
            </a:br>
            <a:r>
              <a:rPr lang="en-GB" sz="3600" b="1" dirty="0">
                <a:latin typeface="+mn-lt"/>
              </a:rPr>
              <a:t>hallowed be thy name;</a:t>
            </a:r>
            <a:br>
              <a:rPr lang="en-GB" sz="3600" b="1" dirty="0">
                <a:latin typeface="+mn-lt"/>
              </a:rPr>
            </a:br>
            <a:r>
              <a:rPr lang="en-GB" sz="3600" b="1" dirty="0">
                <a:latin typeface="+mn-lt"/>
              </a:rPr>
              <a:t>thy kingdom come;</a:t>
            </a:r>
            <a:br>
              <a:rPr lang="en-GB" sz="3600" b="1" dirty="0">
                <a:latin typeface="+mn-lt"/>
              </a:rPr>
            </a:br>
            <a:r>
              <a:rPr lang="en-GB" sz="3600" b="1" dirty="0">
                <a:latin typeface="+mn-lt"/>
              </a:rPr>
              <a:t>thy will be done;</a:t>
            </a:r>
            <a:br>
              <a:rPr lang="en-GB" sz="3600" b="1" dirty="0">
                <a:latin typeface="+mn-lt"/>
              </a:rPr>
            </a:br>
            <a:r>
              <a:rPr lang="en-GB" sz="3600" b="1" dirty="0">
                <a:latin typeface="+mn-lt"/>
              </a:rPr>
              <a:t>on earth as it is in heaven.</a:t>
            </a:r>
            <a:br>
              <a:rPr lang="en-GB" sz="3600" b="1" dirty="0">
                <a:latin typeface="+mn-lt"/>
              </a:rPr>
            </a:br>
            <a:r>
              <a:rPr lang="en-GB" sz="3600" b="1" dirty="0">
                <a:latin typeface="+mn-lt"/>
              </a:rPr>
              <a:t>Give us this day our daily bread.</a:t>
            </a:r>
            <a:br>
              <a:rPr lang="en-GB" sz="3600" b="1" dirty="0">
                <a:latin typeface="+mn-lt"/>
              </a:rPr>
            </a:br>
            <a:r>
              <a:rPr lang="en-GB" sz="3600" b="1" dirty="0">
                <a:latin typeface="+mn-lt"/>
              </a:rPr>
              <a:t>And forgive us our trespasses</a:t>
            </a:r>
            <a:r>
              <a:rPr lang="en-GB" sz="3600" dirty="0">
                <a:solidFill>
                  <a:srgbClr val="FFFF00"/>
                </a:solidFill>
                <a:latin typeface="Franklin Gothic Demi" panose="020B0703020102020204" pitchFamily="34" charset="0"/>
              </a:rPr>
              <a:t/>
            </a:r>
            <a:br>
              <a:rPr lang="en-GB" sz="3600" dirty="0">
                <a:solidFill>
                  <a:srgbClr val="FFFF00"/>
                </a:solidFill>
                <a:latin typeface="Franklin Gothic Demi" panose="020B0703020102020204" pitchFamily="34" charset="0"/>
              </a:rPr>
            </a:br>
            <a:r>
              <a:rPr lang="en-GB" sz="3600" dirty="0"/>
              <a:t/>
            </a:r>
            <a:br>
              <a:rPr lang="en-GB" sz="3600" dirty="0"/>
            </a:br>
            <a:r>
              <a:rPr lang="en-GB" sz="3600" dirty="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Lord’s Prayer</a:t>
            </a:r>
            <a:endParaRPr lang="en-GB" sz="1200" dirty="0">
              <a:solidFill>
                <a:schemeClr val="bg1"/>
              </a:solidFill>
            </a:endParaRPr>
          </a:p>
        </p:txBody>
      </p:sp>
    </p:spTree>
    <p:extLst>
      <p:ext uri="{BB962C8B-B14F-4D97-AF65-F5344CB8AC3E}">
        <p14:creationId xmlns:p14="http://schemas.microsoft.com/office/powerpoint/2010/main" val="1792731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b="1" dirty="0">
                <a:latin typeface="+mn-lt"/>
              </a:rPr>
              <a:t>as we forgive </a:t>
            </a:r>
            <a:r>
              <a:rPr lang="en-GB" sz="3600" b="1" dirty="0" smtClean="0">
                <a:latin typeface="+mn-lt"/>
              </a:rPr>
              <a:t>those </a:t>
            </a:r>
            <a:br>
              <a:rPr lang="en-GB" sz="3600" b="1" dirty="0" smtClean="0">
                <a:latin typeface="+mn-lt"/>
              </a:rPr>
            </a:br>
            <a:r>
              <a:rPr lang="en-GB" sz="3600" b="1" dirty="0" smtClean="0">
                <a:latin typeface="+mn-lt"/>
              </a:rPr>
              <a:t>that </a:t>
            </a:r>
            <a:r>
              <a:rPr lang="en-GB" sz="3600" b="1" dirty="0">
                <a:latin typeface="+mn-lt"/>
              </a:rPr>
              <a:t>trespass against us.</a:t>
            </a:r>
            <a:br>
              <a:rPr lang="en-GB" sz="3600" b="1" dirty="0">
                <a:latin typeface="+mn-lt"/>
              </a:rPr>
            </a:br>
            <a:r>
              <a:rPr lang="en-GB" sz="3600" b="1" dirty="0">
                <a:latin typeface="+mn-lt"/>
              </a:rPr>
              <a:t>And lead us not into temptation;</a:t>
            </a:r>
            <a:br>
              <a:rPr lang="en-GB" sz="3600" b="1" dirty="0">
                <a:latin typeface="+mn-lt"/>
              </a:rPr>
            </a:br>
            <a:r>
              <a:rPr lang="en-GB" sz="3600" b="1" dirty="0">
                <a:latin typeface="+mn-lt"/>
              </a:rPr>
              <a:t>but deliver us from evil.</a:t>
            </a:r>
            <a:br>
              <a:rPr lang="en-GB" sz="3600" b="1" dirty="0">
                <a:latin typeface="+mn-lt"/>
              </a:rPr>
            </a:br>
            <a:r>
              <a:rPr lang="en-GB" sz="3600" b="1" dirty="0">
                <a:latin typeface="+mn-lt"/>
              </a:rPr>
              <a:t>For thine is the kingdom, the power, and the glory,</a:t>
            </a:r>
            <a:br>
              <a:rPr lang="en-GB" sz="3600" b="1" dirty="0">
                <a:latin typeface="+mn-lt"/>
              </a:rPr>
            </a:br>
            <a:r>
              <a:rPr lang="en-GB" sz="3600" b="1" dirty="0">
                <a:latin typeface="+mn-lt"/>
              </a:rPr>
              <a:t>for ever and </a:t>
            </a:r>
            <a:r>
              <a:rPr lang="en-GB" sz="3600" b="1" dirty="0" smtClean="0">
                <a:latin typeface="+mn-lt"/>
              </a:rPr>
              <a:t>ever.  Amen</a:t>
            </a:r>
            <a:r>
              <a:rPr lang="en-GB" sz="3600" b="1" dirty="0">
                <a:latin typeface="+mn-lt"/>
              </a:rPr>
              <a:t>.</a:t>
            </a:r>
            <a:r>
              <a:rPr lang="en-GB" sz="3600" dirty="0">
                <a:solidFill>
                  <a:srgbClr val="FFFF00"/>
                </a:solidFill>
                <a:latin typeface="Franklin Gothic Demi" panose="020B0703020102020204" pitchFamily="34" charset="0"/>
              </a:rPr>
              <a:t/>
            </a:r>
            <a:br>
              <a:rPr lang="en-GB" sz="3600" dirty="0">
                <a:solidFill>
                  <a:srgbClr val="FFFF00"/>
                </a:solidFill>
                <a:latin typeface="Franklin Gothic Demi" panose="020B0703020102020204" pitchFamily="34" charset="0"/>
              </a:rPr>
            </a:b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Lord’s Prayer</a:t>
            </a:r>
            <a:endParaRPr lang="en-GB" sz="1200" dirty="0">
              <a:solidFill>
                <a:schemeClr val="bg1"/>
              </a:solidFill>
            </a:endParaRPr>
          </a:p>
        </p:txBody>
      </p:sp>
    </p:spTree>
    <p:extLst>
      <p:ext uri="{BB962C8B-B14F-4D97-AF65-F5344CB8AC3E}">
        <p14:creationId xmlns:p14="http://schemas.microsoft.com/office/powerpoint/2010/main" val="2419810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Lord’s Supper – The Peace</a:t>
            </a:r>
            <a:endParaRPr lang="en-GB" sz="1200" dirty="0">
              <a:solidFill>
                <a:schemeClr val="bg1"/>
              </a:solidFill>
            </a:endParaRPr>
          </a:p>
        </p:txBody>
      </p:sp>
      <p:sp>
        <p:nvSpPr>
          <p:cNvPr id="2" name="Rectangle 1"/>
          <p:cNvSpPr/>
          <p:nvPr/>
        </p:nvSpPr>
        <p:spPr>
          <a:xfrm>
            <a:off x="467544" y="692696"/>
            <a:ext cx="8280920" cy="5016758"/>
          </a:xfrm>
          <a:prstGeom prst="rect">
            <a:avLst/>
          </a:prstGeom>
        </p:spPr>
        <p:txBody>
          <a:bodyPr wrap="square">
            <a:spAutoFit/>
          </a:bodyPr>
          <a:lstStyle/>
          <a:p>
            <a:r>
              <a:rPr lang="en-GB" sz="3200" dirty="0" smtClean="0">
                <a:solidFill>
                  <a:srgbClr val="C60630"/>
                </a:solidFill>
                <a:latin typeface="+mn-lt"/>
              </a:rPr>
              <a:t>If you are able, please stand </a:t>
            </a:r>
          </a:p>
          <a:p>
            <a:endParaRPr lang="en-GB" sz="3600" dirty="0">
              <a:solidFill>
                <a:srgbClr val="C60630"/>
              </a:solidFill>
              <a:latin typeface="+mn-lt"/>
            </a:endParaRPr>
          </a:p>
          <a:p>
            <a:r>
              <a:rPr lang="en-GB" sz="3600" dirty="0" smtClean="0">
                <a:latin typeface="+mn-lt"/>
              </a:rPr>
              <a:t>Christ </a:t>
            </a:r>
            <a:r>
              <a:rPr lang="en-GB" sz="3600" dirty="0">
                <a:latin typeface="+mn-lt"/>
              </a:rPr>
              <a:t>came and proclaimed peace to those who were far off and peace to those who were near. </a:t>
            </a:r>
          </a:p>
          <a:p>
            <a:r>
              <a:rPr lang="en-GB" sz="3600" dirty="0">
                <a:latin typeface="+mn-lt"/>
              </a:rPr>
              <a:t>The peace of the Lord be always with you. </a:t>
            </a:r>
            <a:r>
              <a:rPr lang="en-GB" sz="3600" b="1" dirty="0">
                <a:latin typeface="+mn-lt"/>
              </a:rPr>
              <a:t>And also with you. </a:t>
            </a:r>
            <a:endParaRPr lang="en-GB" sz="3600" b="1" dirty="0" smtClean="0">
              <a:latin typeface="+mn-lt"/>
            </a:endParaRPr>
          </a:p>
          <a:p>
            <a:r>
              <a:rPr lang="en-GB" sz="3600" dirty="0" smtClean="0">
                <a:latin typeface="+mn-lt"/>
              </a:rPr>
              <a:t>Let </a:t>
            </a:r>
            <a:r>
              <a:rPr lang="en-GB" sz="3600" dirty="0">
                <a:latin typeface="+mn-lt"/>
              </a:rPr>
              <a:t>us share a sign of Christ’s peace with one another. </a:t>
            </a:r>
          </a:p>
        </p:txBody>
      </p:sp>
    </p:spTree>
    <p:extLst>
      <p:ext uri="{BB962C8B-B14F-4D97-AF65-F5344CB8AC3E}">
        <p14:creationId xmlns:p14="http://schemas.microsoft.com/office/powerpoint/2010/main" val="2414980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5" name="Rectangle 3"/>
          <p:cNvSpPr>
            <a:spLocks noChangeArrowheads="1"/>
          </p:cNvSpPr>
          <p:nvPr/>
        </p:nvSpPr>
        <p:spPr bwMode="auto">
          <a:xfrm>
            <a:off x="0" y="0"/>
            <a:ext cx="9144000" cy="6858000"/>
          </a:xfrm>
          <a:prstGeom prst="rect">
            <a:avLst/>
          </a:prstGeom>
          <a:solidFill>
            <a:srgbClr val="A3343F"/>
          </a:solidFill>
          <a:ln w="9525" algn="in">
            <a:solidFill>
              <a:srgbClr val="A3343F"/>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73600" indent="-255600">
              <a:buNone/>
            </a:pPr>
            <a:endParaRPr lang="en-GB" b="1" dirty="0">
              <a:solidFill>
                <a:schemeClr val="bg1"/>
              </a:solidFill>
              <a:latin typeface="Century Gothic" panose="020B0502020202020204" pitchFamily="34" charset="0"/>
            </a:endParaRP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1853" y="862743"/>
            <a:ext cx="3460291" cy="22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itle 1"/>
          <p:cNvSpPr>
            <a:spLocks noGrp="1"/>
          </p:cNvSpPr>
          <p:nvPr>
            <p:ph type="title"/>
          </p:nvPr>
        </p:nvSpPr>
        <p:spPr>
          <a:xfrm>
            <a:off x="-1" y="3501008"/>
            <a:ext cx="9144000" cy="3096344"/>
          </a:xfrm>
        </p:spPr>
        <p:txBody>
          <a:bodyPr>
            <a:noAutofit/>
          </a:bodyPr>
          <a:lstStyle/>
          <a:p>
            <a:r>
              <a:rPr lang="en-GB" sz="4800" dirty="0" smtClean="0">
                <a:solidFill>
                  <a:schemeClr val="bg1"/>
                </a:solidFill>
                <a:latin typeface="Franklin Gothic Demi" panose="020B0703020102020204" pitchFamily="34" charset="0"/>
              </a:rPr>
              <a:t>A hymn is sung </a:t>
            </a:r>
            <a:br>
              <a:rPr lang="en-GB" sz="4800" dirty="0" smtClean="0">
                <a:solidFill>
                  <a:schemeClr val="bg1"/>
                </a:solidFill>
                <a:latin typeface="Franklin Gothic Demi" panose="020B0703020102020204" pitchFamily="34" charset="0"/>
              </a:rPr>
            </a:br>
            <a:r>
              <a:rPr lang="en-GB" sz="4800" dirty="0" smtClean="0">
                <a:solidFill>
                  <a:schemeClr val="bg1"/>
                </a:solidFill>
                <a:latin typeface="Franklin Gothic Demi" panose="020B0703020102020204" pitchFamily="34" charset="0"/>
              </a:rPr>
              <a:t>Insert Name &amp; Number here</a:t>
            </a:r>
            <a:r>
              <a:rPr lang="en-GB" dirty="0">
                <a:solidFill>
                  <a:schemeClr val="bg1"/>
                </a:solidFill>
                <a:latin typeface="Franklin Gothic Demi" panose="020B0703020102020204" pitchFamily="34" charset="0"/>
              </a:rPr>
              <a:t/>
            </a:r>
            <a:br>
              <a:rPr lang="en-GB" dirty="0">
                <a:solidFill>
                  <a:schemeClr val="bg1"/>
                </a:solidFill>
                <a:latin typeface="Franklin Gothic Demi" panose="020B0703020102020204" pitchFamily="34" charset="0"/>
              </a:rPr>
            </a:br>
            <a:endParaRPr lang="en-GB" dirty="0">
              <a:latin typeface="Franklin Gothic Demi" panose="020B0703020102020204" pitchFamily="34" charset="0"/>
            </a:endParaRPr>
          </a:p>
        </p:txBody>
      </p:sp>
    </p:spTree>
    <p:extLst>
      <p:ext uri="{BB962C8B-B14F-4D97-AF65-F5344CB8AC3E}">
        <p14:creationId xmlns:p14="http://schemas.microsoft.com/office/powerpoint/2010/main" val="607252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584775"/>
          </a:xfrm>
          <a:prstGeom prst="rect">
            <a:avLst/>
          </a:prstGeom>
        </p:spPr>
        <p:txBody>
          <a:bodyPr wrap="square">
            <a:spAutoFit/>
          </a:bodyPr>
          <a:lstStyle/>
          <a:p>
            <a:r>
              <a:rPr lang="en-GB" sz="3200" dirty="0" smtClean="0">
                <a:solidFill>
                  <a:srgbClr val="C60630"/>
                </a:solidFill>
                <a:latin typeface="+mn-lt"/>
              </a:rPr>
              <a:t>Please remain standing</a:t>
            </a:r>
            <a:endParaRPr lang="en-GB" sz="3600" dirty="0">
              <a:latin typeface="+mn-lt"/>
            </a:endParaRPr>
          </a:p>
        </p:txBody>
      </p:sp>
    </p:spTree>
    <p:extLst>
      <p:ext uri="{BB962C8B-B14F-4D97-AF65-F5344CB8AC3E}">
        <p14:creationId xmlns:p14="http://schemas.microsoft.com/office/powerpoint/2010/main" val="3548811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4524315"/>
          </a:xfrm>
          <a:prstGeom prst="rect">
            <a:avLst/>
          </a:prstGeom>
        </p:spPr>
        <p:txBody>
          <a:bodyPr wrap="square">
            <a:spAutoFit/>
          </a:bodyPr>
          <a:lstStyle/>
          <a:p>
            <a:r>
              <a:rPr lang="en-GB" sz="3600" dirty="0">
                <a:solidFill>
                  <a:schemeClr val="tx1"/>
                </a:solidFill>
                <a:latin typeface="+mn-lt"/>
              </a:rPr>
              <a:t>The Lord be with you. </a:t>
            </a:r>
            <a:endParaRPr lang="en-GB" sz="3600" dirty="0" smtClean="0">
              <a:solidFill>
                <a:schemeClr val="tx1"/>
              </a:solidFill>
              <a:latin typeface="+mn-lt"/>
            </a:endParaRPr>
          </a:p>
          <a:p>
            <a:r>
              <a:rPr lang="en-GB" sz="3600" b="1" dirty="0" smtClean="0">
                <a:solidFill>
                  <a:schemeClr val="tx1"/>
                </a:solidFill>
                <a:latin typeface="+mn-lt"/>
              </a:rPr>
              <a:t>And </a:t>
            </a:r>
            <a:r>
              <a:rPr lang="en-GB" sz="3600" b="1" dirty="0">
                <a:solidFill>
                  <a:schemeClr val="tx1"/>
                </a:solidFill>
                <a:latin typeface="+mn-lt"/>
              </a:rPr>
              <a:t>also with you. </a:t>
            </a:r>
          </a:p>
          <a:p>
            <a:r>
              <a:rPr lang="en-GB" sz="3600" dirty="0">
                <a:solidFill>
                  <a:schemeClr val="tx1"/>
                </a:solidFill>
                <a:latin typeface="+mn-lt"/>
              </a:rPr>
              <a:t> </a:t>
            </a:r>
          </a:p>
          <a:p>
            <a:r>
              <a:rPr lang="en-GB" sz="3600" dirty="0">
                <a:solidFill>
                  <a:schemeClr val="tx1"/>
                </a:solidFill>
                <a:latin typeface="+mn-lt"/>
              </a:rPr>
              <a:t>Lift up your hearts. </a:t>
            </a:r>
            <a:endParaRPr lang="en-GB" sz="3600" dirty="0" smtClean="0">
              <a:solidFill>
                <a:schemeClr val="tx1"/>
              </a:solidFill>
              <a:latin typeface="+mn-lt"/>
            </a:endParaRPr>
          </a:p>
          <a:p>
            <a:r>
              <a:rPr lang="en-GB" sz="3600" b="1" dirty="0" smtClean="0">
                <a:solidFill>
                  <a:schemeClr val="tx1"/>
                </a:solidFill>
                <a:latin typeface="+mn-lt"/>
              </a:rPr>
              <a:t>We </a:t>
            </a:r>
            <a:r>
              <a:rPr lang="en-GB" sz="3600" b="1" dirty="0">
                <a:solidFill>
                  <a:schemeClr val="tx1"/>
                </a:solidFill>
                <a:latin typeface="+mn-lt"/>
              </a:rPr>
              <a:t>lift them to the Lord. </a:t>
            </a:r>
          </a:p>
          <a:p>
            <a:r>
              <a:rPr lang="en-GB" sz="3600" dirty="0">
                <a:solidFill>
                  <a:schemeClr val="tx1"/>
                </a:solidFill>
                <a:latin typeface="+mn-lt"/>
              </a:rPr>
              <a:t> </a:t>
            </a:r>
          </a:p>
          <a:p>
            <a:r>
              <a:rPr lang="en-GB" sz="3600" dirty="0">
                <a:solidFill>
                  <a:schemeClr val="tx1"/>
                </a:solidFill>
                <a:latin typeface="+mn-lt"/>
              </a:rPr>
              <a:t>Let us give thanks to the Lord our God. </a:t>
            </a:r>
            <a:endParaRPr lang="en-GB" sz="3600" dirty="0" smtClean="0">
              <a:solidFill>
                <a:schemeClr val="tx1"/>
              </a:solidFill>
              <a:latin typeface="+mn-lt"/>
            </a:endParaRPr>
          </a:p>
          <a:p>
            <a:r>
              <a:rPr lang="en-GB" sz="3600" b="1" dirty="0" smtClean="0">
                <a:solidFill>
                  <a:schemeClr val="tx1"/>
                </a:solidFill>
                <a:latin typeface="+mn-lt"/>
              </a:rPr>
              <a:t>It </a:t>
            </a:r>
            <a:r>
              <a:rPr lang="en-GB" sz="3600" b="1" dirty="0">
                <a:solidFill>
                  <a:schemeClr val="tx1"/>
                </a:solidFill>
                <a:latin typeface="+mn-lt"/>
              </a:rPr>
              <a:t>is right to give our thanks and praise. </a:t>
            </a:r>
            <a:endParaRPr lang="en-GB" sz="4000" b="1" dirty="0">
              <a:solidFill>
                <a:schemeClr val="tx1"/>
              </a:solidFill>
              <a:latin typeface="+mn-lt"/>
            </a:endParaRPr>
          </a:p>
        </p:txBody>
      </p:sp>
    </p:spTree>
    <p:extLst>
      <p:ext uri="{BB962C8B-B14F-4D97-AF65-F5344CB8AC3E}">
        <p14:creationId xmlns:p14="http://schemas.microsoft.com/office/powerpoint/2010/main" val="252019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5" name="Rectangle 3"/>
          <p:cNvSpPr>
            <a:spLocks noChangeArrowheads="1"/>
          </p:cNvSpPr>
          <p:nvPr/>
        </p:nvSpPr>
        <p:spPr bwMode="auto">
          <a:xfrm>
            <a:off x="0" y="0"/>
            <a:ext cx="9144000" cy="6858000"/>
          </a:xfrm>
          <a:prstGeom prst="rect">
            <a:avLst/>
          </a:prstGeom>
          <a:solidFill>
            <a:srgbClr val="A3343F"/>
          </a:solidFill>
          <a:ln w="9525" algn="in">
            <a:solidFill>
              <a:srgbClr val="A3343F"/>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73600" indent="-255600">
              <a:buNone/>
            </a:pPr>
            <a:endParaRPr lang="en-GB" b="1" dirty="0">
              <a:solidFill>
                <a:schemeClr val="bg1"/>
              </a:solidFill>
              <a:latin typeface="Century Gothic" panose="020B0502020202020204" pitchFamily="34" charset="0"/>
            </a:endParaRP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1853" y="862743"/>
            <a:ext cx="3460291" cy="22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itle 1"/>
          <p:cNvSpPr>
            <a:spLocks noGrp="1"/>
          </p:cNvSpPr>
          <p:nvPr>
            <p:ph type="title"/>
          </p:nvPr>
        </p:nvSpPr>
        <p:spPr>
          <a:xfrm>
            <a:off x="-1" y="3501008"/>
            <a:ext cx="9144000" cy="3096344"/>
          </a:xfrm>
        </p:spPr>
        <p:txBody>
          <a:bodyPr>
            <a:noAutofit/>
          </a:bodyPr>
          <a:lstStyle/>
          <a:p>
            <a:r>
              <a:rPr lang="en-GB" sz="4800" dirty="0" smtClean="0">
                <a:solidFill>
                  <a:schemeClr val="bg1"/>
                </a:solidFill>
                <a:latin typeface="Franklin Gothic Demi" panose="020B0703020102020204" pitchFamily="34" charset="0"/>
              </a:rPr>
              <a:t>A hymn is sung </a:t>
            </a:r>
            <a:br>
              <a:rPr lang="en-GB" sz="4800" dirty="0" smtClean="0">
                <a:solidFill>
                  <a:schemeClr val="bg1"/>
                </a:solidFill>
                <a:latin typeface="Franklin Gothic Demi" panose="020B0703020102020204" pitchFamily="34" charset="0"/>
              </a:rPr>
            </a:br>
            <a:r>
              <a:rPr lang="en-GB" sz="4800" dirty="0" smtClean="0">
                <a:solidFill>
                  <a:schemeClr val="bg1"/>
                </a:solidFill>
                <a:latin typeface="Franklin Gothic Demi" panose="020B0703020102020204" pitchFamily="34" charset="0"/>
              </a:rPr>
              <a:t>Insert Name &amp; Number here</a:t>
            </a:r>
            <a:r>
              <a:rPr lang="en-GB" dirty="0">
                <a:solidFill>
                  <a:schemeClr val="bg1"/>
                </a:solidFill>
                <a:latin typeface="Franklin Gothic Demi" panose="020B0703020102020204" pitchFamily="34" charset="0"/>
              </a:rPr>
              <a:t/>
            </a:r>
            <a:br>
              <a:rPr lang="en-GB" dirty="0">
                <a:solidFill>
                  <a:schemeClr val="bg1"/>
                </a:solidFill>
                <a:latin typeface="Franklin Gothic Demi" panose="020B0703020102020204" pitchFamily="34" charset="0"/>
              </a:rPr>
            </a:br>
            <a:endParaRPr lang="en-GB" dirty="0">
              <a:latin typeface="Franklin Gothic Demi" panose="020B0703020102020204" pitchFamily="34" charset="0"/>
            </a:endParaRPr>
          </a:p>
        </p:txBody>
      </p:sp>
    </p:spTree>
    <p:extLst>
      <p:ext uri="{BB962C8B-B14F-4D97-AF65-F5344CB8AC3E}">
        <p14:creationId xmlns:p14="http://schemas.microsoft.com/office/powerpoint/2010/main" val="23582018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3970318"/>
          </a:xfrm>
          <a:prstGeom prst="rect">
            <a:avLst/>
          </a:prstGeom>
        </p:spPr>
        <p:txBody>
          <a:bodyPr wrap="square">
            <a:spAutoFit/>
          </a:bodyPr>
          <a:lstStyle/>
          <a:p>
            <a:r>
              <a:rPr lang="en-GB" sz="3600" dirty="0">
                <a:solidFill>
                  <a:schemeClr val="tx1"/>
                </a:solidFill>
                <a:latin typeface="+mn-lt"/>
              </a:rPr>
              <a:t>Expressive </a:t>
            </a:r>
            <a:r>
              <a:rPr lang="en-GB" sz="3600" dirty="0" smtClean="0">
                <a:solidFill>
                  <a:schemeClr val="tx1"/>
                </a:solidFill>
                <a:latin typeface="+mn-lt"/>
              </a:rPr>
              <a:t>God </a:t>
            </a:r>
            <a:r>
              <a:rPr lang="en-GB" sz="3600" dirty="0">
                <a:solidFill>
                  <a:schemeClr val="tx1"/>
                </a:solidFill>
                <a:latin typeface="+mn-lt"/>
              </a:rPr>
              <a:t>in the beginning you spoke and the world came to be; </a:t>
            </a:r>
            <a:r>
              <a:rPr lang="en-GB" sz="3600" dirty="0" smtClean="0">
                <a:solidFill>
                  <a:schemeClr val="tx1"/>
                </a:solidFill>
                <a:latin typeface="+mn-lt"/>
              </a:rPr>
              <a:t>your </a:t>
            </a:r>
            <a:r>
              <a:rPr lang="en-GB" sz="3600" dirty="0">
                <a:solidFill>
                  <a:schemeClr val="tx1"/>
                </a:solidFill>
                <a:latin typeface="+mn-lt"/>
              </a:rPr>
              <a:t>life-giving Word giving birth to all that is –  </a:t>
            </a:r>
            <a:endParaRPr lang="en-GB" sz="3600" dirty="0" smtClean="0">
              <a:solidFill>
                <a:schemeClr val="tx1"/>
              </a:solidFill>
              <a:latin typeface="+mn-lt"/>
            </a:endParaRPr>
          </a:p>
          <a:p>
            <a:r>
              <a:rPr lang="en-GB" sz="3600" dirty="0" smtClean="0">
                <a:solidFill>
                  <a:schemeClr val="tx1"/>
                </a:solidFill>
                <a:latin typeface="+mn-lt"/>
              </a:rPr>
              <a:t>taking </a:t>
            </a:r>
            <a:r>
              <a:rPr lang="en-GB" sz="3600" dirty="0">
                <a:solidFill>
                  <a:schemeClr val="tx1"/>
                </a:solidFill>
                <a:latin typeface="+mn-lt"/>
              </a:rPr>
              <a:t>root in our hearts, </a:t>
            </a:r>
            <a:endParaRPr lang="en-GB" sz="3600" dirty="0" smtClean="0">
              <a:solidFill>
                <a:schemeClr val="tx1"/>
              </a:solidFill>
              <a:latin typeface="+mn-lt"/>
            </a:endParaRPr>
          </a:p>
          <a:p>
            <a:r>
              <a:rPr lang="en-GB" sz="3600" dirty="0" smtClean="0">
                <a:solidFill>
                  <a:schemeClr val="tx1"/>
                </a:solidFill>
                <a:latin typeface="+mn-lt"/>
              </a:rPr>
              <a:t>etching </a:t>
            </a:r>
            <a:r>
              <a:rPr lang="en-GB" sz="3600" dirty="0">
                <a:solidFill>
                  <a:schemeClr val="tx1"/>
                </a:solidFill>
                <a:latin typeface="+mn-lt"/>
              </a:rPr>
              <a:t>humanity with your beauty. </a:t>
            </a:r>
            <a:endParaRPr lang="en-GB" sz="3600" dirty="0" smtClean="0">
              <a:solidFill>
                <a:schemeClr val="tx1"/>
              </a:solidFill>
              <a:latin typeface="+mn-lt"/>
            </a:endParaRPr>
          </a:p>
          <a:p>
            <a:r>
              <a:rPr lang="en-GB" sz="3600" b="1" dirty="0" smtClean="0">
                <a:solidFill>
                  <a:schemeClr val="tx1"/>
                </a:solidFill>
                <a:latin typeface="+mn-lt"/>
              </a:rPr>
              <a:t>God </a:t>
            </a:r>
            <a:r>
              <a:rPr lang="en-GB" sz="3600" b="1" dirty="0">
                <a:solidFill>
                  <a:schemeClr val="tx1"/>
                </a:solidFill>
                <a:latin typeface="+mn-lt"/>
              </a:rPr>
              <a:t>we praise you for your living Word</a:t>
            </a:r>
            <a:r>
              <a:rPr lang="en-GB" sz="3600" dirty="0">
                <a:solidFill>
                  <a:schemeClr val="tx1"/>
                </a:solidFill>
                <a:latin typeface="+mn-lt"/>
              </a:rPr>
              <a:t>. </a:t>
            </a:r>
          </a:p>
          <a:p>
            <a:r>
              <a:rPr lang="en-GB" sz="3600" dirty="0">
                <a:solidFill>
                  <a:schemeClr val="tx1"/>
                </a:solidFill>
                <a:latin typeface="+mn-lt"/>
              </a:rPr>
              <a:t> </a:t>
            </a:r>
            <a:endParaRPr lang="en-GB" sz="4000" b="1" dirty="0">
              <a:solidFill>
                <a:schemeClr val="tx1"/>
              </a:solidFill>
              <a:latin typeface="+mn-lt"/>
            </a:endParaRPr>
          </a:p>
        </p:txBody>
      </p:sp>
    </p:spTree>
    <p:extLst>
      <p:ext uri="{BB962C8B-B14F-4D97-AF65-F5344CB8AC3E}">
        <p14:creationId xmlns:p14="http://schemas.microsoft.com/office/powerpoint/2010/main" val="5088924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4524315"/>
          </a:xfrm>
          <a:prstGeom prst="rect">
            <a:avLst/>
          </a:prstGeom>
        </p:spPr>
        <p:txBody>
          <a:bodyPr wrap="square">
            <a:spAutoFit/>
          </a:bodyPr>
          <a:lstStyle/>
          <a:p>
            <a:r>
              <a:rPr lang="en-GB" sz="3600" dirty="0">
                <a:solidFill>
                  <a:schemeClr val="tx1"/>
                </a:solidFill>
                <a:latin typeface="+mn-lt"/>
              </a:rPr>
              <a:t>When the time was right Your Word became flesh and lived among us, </a:t>
            </a:r>
            <a:endParaRPr lang="en-GB" sz="3600" dirty="0" smtClean="0">
              <a:solidFill>
                <a:schemeClr val="tx1"/>
              </a:solidFill>
              <a:latin typeface="+mn-lt"/>
            </a:endParaRPr>
          </a:p>
          <a:p>
            <a:r>
              <a:rPr lang="en-GB" sz="3600" dirty="0" smtClean="0">
                <a:solidFill>
                  <a:schemeClr val="tx1"/>
                </a:solidFill>
                <a:latin typeface="+mn-lt"/>
              </a:rPr>
              <a:t>revealing </a:t>
            </a:r>
            <a:r>
              <a:rPr lang="en-GB" sz="3600" dirty="0">
                <a:solidFill>
                  <a:schemeClr val="tx1"/>
                </a:solidFill>
                <a:latin typeface="+mn-lt"/>
              </a:rPr>
              <a:t>your face; </a:t>
            </a:r>
            <a:endParaRPr lang="en-GB" sz="3600" dirty="0" smtClean="0">
              <a:solidFill>
                <a:schemeClr val="tx1"/>
              </a:solidFill>
              <a:latin typeface="+mn-lt"/>
            </a:endParaRPr>
          </a:p>
          <a:p>
            <a:r>
              <a:rPr lang="en-GB" sz="3600" dirty="0" smtClean="0">
                <a:solidFill>
                  <a:schemeClr val="tx1"/>
                </a:solidFill>
                <a:latin typeface="+mn-lt"/>
              </a:rPr>
              <a:t>making </a:t>
            </a:r>
            <a:r>
              <a:rPr lang="en-GB" sz="3600" dirty="0">
                <a:solidFill>
                  <a:schemeClr val="tx1"/>
                </a:solidFill>
                <a:latin typeface="+mn-lt"/>
              </a:rPr>
              <a:t>love real </a:t>
            </a:r>
            <a:r>
              <a:rPr lang="en-GB" sz="3600" dirty="0" smtClean="0">
                <a:solidFill>
                  <a:schemeClr val="tx1"/>
                </a:solidFill>
                <a:latin typeface="+mn-lt"/>
              </a:rPr>
              <a:t>in </a:t>
            </a:r>
            <a:r>
              <a:rPr lang="en-GB" sz="3600" dirty="0">
                <a:solidFill>
                  <a:schemeClr val="tx1"/>
                </a:solidFill>
                <a:latin typeface="+mn-lt"/>
              </a:rPr>
              <a:t>acts of compassion; articulating grace in story and conversation, setting people free. </a:t>
            </a:r>
            <a:endParaRPr lang="en-GB" sz="3600" dirty="0" smtClean="0">
              <a:solidFill>
                <a:schemeClr val="tx1"/>
              </a:solidFill>
              <a:latin typeface="+mn-lt"/>
            </a:endParaRPr>
          </a:p>
          <a:p>
            <a:r>
              <a:rPr lang="en-GB" sz="3600" b="1" dirty="0" smtClean="0">
                <a:solidFill>
                  <a:schemeClr val="tx1"/>
                </a:solidFill>
                <a:latin typeface="+mn-lt"/>
              </a:rPr>
              <a:t>God </a:t>
            </a:r>
            <a:r>
              <a:rPr lang="en-GB" sz="3600" b="1" dirty="0">
                <a:solidFill>
                  <a:schemeClr val="tx1"/>
                </a:solidFill>
                <a:latin typeface="+mn-lt"/>
              </a:rPr>
              <a:t>we praise you for your liberating Word. </a:t>
            </a:r>
            <a:endParaRPr lang="en-GB" sz="4000" b="1" dirty="0">
              <a:solidFill>
                <a:schemeClr val="tx1"/>
              </a:solidFill>
              <a:latin typeface="+mn-lt"/>
            </a:endParaRPr>
          </a:p>
        </p:txBody>
      </p:sp>
    </p:spTree>
    <p:extLst>
      <p:ext uri="{BB962C8B-B14F-4D97-AF65-F5344CB8AC3E}">
        <p14:creationId xmlns:p14="http://schemas.microsoft.com/office/powerpoint/2010/main" val="32663957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3416320"/>
          </a:xfrm>
          <a:prstGeom prst="rect">
            <a:avLst/>
          </a:prstGeom>
        </p:spPr>
        <p:txBody>
          <a:bodyPr wrap="square">
            <a:spAutoFit/>
          </a:bodyPr>
          <a:lstStyle/>
          <a:p>
            <a:r>
              <a:rPr lang="en-GB" sz="3600" dirty="0">
                <a:solidFill>
                  <a:schemeClr val="tx1"/>
                </a:solidFill>
                <a:latin typeface="+mn-lt"/>
              </a:rPr>
              <a:t>Still we celebrate that the Spirit fulfils your promise and speaks your truth, </a:t>
            </a:r>
            <a:endParaRPr lang="en-GB" sz="3600" dirty="0" smtClean="0">
              <a:solidFill>
                <a:schemeClr val="tx1"/>
              </a:solidFill>
              <a:latin typeface="+mn-lt"/>
            </a:endParaRPr>
          </a:p>
          <a:p>
            <a:r>
              <a:rPr lang="en-GB" sz="3600" dirty="0" smtClean="0">
                <a:solidFill>
                  <a:schemeClr val="tx1"/>
                </a:solidFill>
                <a:latin typeface="+mn-lt"/>
              </a:rPr>
              <a:t>loosening </a:t>
            </a:r>
            <a:r>
              <a:rPr lang="en-GB" sz="3600" dirty="0">
                <a:solidFill>
                  <a:schemeClr val="tx1"/>
                </a:solidFill>
                <a:latin typeface="+mn-lt"/>
              </a:rPr>
              <a:t>tongues and lifting hearts to sing your praise. </a:t>
            </a:r>
            <a:endParaRPr lang="en-GB" sz="3600" dirty="0" smtClean="0">
              <a:solidFill>
                <a:schemeClr val="tx1"/>
              </a:solidFill>
              <a:latin typeface="+mn-lt"/>
            </a:endParaRPr>
          </a:p>
          <a:p>
            <a:r>
              <a:rPr lang="en-GB" sz="3600" b="1" dirty="0" smtClean="0">
                <a:solidFill>
                  <a:schemeClr val="tx1"/>
                </a:solidFill>
                <a:latin typeface="+mn-lt"/>
              </a:rPr>
              <a:t>God </a:t>
            </a:r>
            <a:r>
              <a:rPr lang="en-GB" sz="3600" b="1" dirty="0">
                <a:solidFill>
                  <a:schemeClr val="tx1"/>
                </a:solidFill>
                <a:latin typeface="+mn-lt"/>
              </a:rPr>
              <a:t>we praise you for your life-giving Word. </a:t>
            </a:r>
            <a:endParaRPr lang="en-GB" sz="4000" b="1" dirty="0">
              <a:solidFill>
                <a:schemeClr val="tx1"/>
              </a:solidFill>
              <a:latin typeface="+mn-lt"/>
            </a:endParaRPr>
          </a:p>
        </p:txBody>
      </p:sp>
    </p:spTree>
    <p:extLst>
      <p:ext uri="{BB962C8B-B14F-4D97-AF65-F5344CB8AC3E}">
        <p14:creationId xmlns:p14="http://schemas.microsoft.com/office/powerpoint/2010/main" val="3253071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5632311"/>
          </a:xfrm>
          <a:prstGeom prst="rect">
            <a:avLst/>
          </a:prstGeom>
        </p:spPr>
        <p:txBody>
          <a:bodyPr wrap="square">
            <a:spAutoFit/>
          </a:bodyPr>
          <a:lstStyle/>
          <a:p>
            <a:r>
              <a:rPr lang="en-GB" sz="3600" dirty="0">
                <a:solidFill>
                  <a:schemeClr val="tx1"/>
                </a:solidFill>
                <a:latin typeface="+mn-lt"/>
              </a:rPr>
              <a:t>With your people in every time and place we proclaim the eternal hymn: </a:t>
            </a:r>
          </a:p>
          <a:p>
            <a:r>
              <a:rPr lang="en-GB" sz="3600" b="1" dirty="0">
                <a:solidFill>
                  <a:schemeClr val="tx1"/>
                </a:solidFill>
                <a:latin typeface="+mn-lt"/>
              </a:rPr>
              <a:t>Holy, holy, holy Lord, </a:t>
            </a:r>
            <a:endParaRPr lang="en-GB" sz="3600" b="1" dirty="0" smtClean="0">
              <a:solidFill>
                <a:schemeClr val="tx1"/>
              </a:solidFill>
              <a:latin typeface="+mn-lt"/>
            </a:endParaRPr>
          </a:p>
          <a:p>
            <a:r>
              <a:rPr lang="en-GB" sz="3600" b="1" dirty="0" smtClean="0">
                <a:solidFill>
                  <a:schemeClr val="tx1"/>
                </a:solidFill>
                <a:latin typeface="+mn-lt"/>
              </a:rPr>
              <a:t>God </a:t>
            </a:r>
            <a:r>
              <a:rPr lang="en-GB" sz="3600" b="1" dirty="0">
                <a:solidFill>
                  <a:schemeClr val="tx1"/>
                </a:solidFill>
                <a:latin typeface="+mn-lt"/>
              </a:rPr>
              <a:t>of power and might, </a:t>
            </a:r>
            <a:endParaRPr lang="en-GB" sz="3600" b="1" dirty="0" smtClean="0">
              <a:solidFill>
                <a:schemeClr val="tx1"/>
              </a:solidFill>
              <a:latin typeface="+mn-lt"/>
            </a:endParaRPr>
          </a:p>
          <a:p>
            <a:r>
              <a:rPr lang="en-GB" sz="3600" b="1" dirty="0" smtClean="0">
                <a:solidFill>
                  <a:schemeClr val="tx1"/>
                </a:solidFill>
                <a:latin typeface="+mn-lt"/>
              </a:rPr>
              <a:t>heaven </a:t>
            </a:r>
            <a:r>
              <a:rPr lang="en-GB" sz="3600" b="1" dirty="0">
                <a:solidFill>
                  <a:schemeClr val="tx1"/>
                </a:solidFill>
                <a:latin typeface="+mn-lt"/>
              </a:rPr>
              <a:t>and earth are full of your glory. Hosanna in the highest. </a:t>
            </a:r>
            <a:endParaRPr lang="en-GB" sz="3600" b="1" dirty="0" smtClean="0">
              <a:solidFill>
                <a:schemeClr val="tx1"/>
              </a:solidFill>
              <a:latin typeface="+mn-lt"/>
            </a:endParaRPr>
          </a:p>
          <a:p>
            <a:r>
              <a:rPr lang="en-GB" sz="3600" b="1" dirty="0" err="1" smtClean="0">
                <a:solidFill>
                  <a:schemeClr val="tx1"/>
                </a:solidFill>
                <a:latin typeface="+mn-lt"/>
              </a:rPr>
              <a:t>Blessèd</a:t>
            </a:r>
            <a:r>
              <a:rPr lang="en-GB" sz="3600" b="1" dirty="0" smtClean="0">
                <a:solidFill>
                  <a:schemeClr val="tx1"/>
                </a:solidFill>
                <a:latin typeface="+mn-lt"/>
              </a:rPr>
              <a:t> </a:t>
            </a:r>
            <a:r>
              <a:rPr lang="en-GB" sz="3600" b="1" dirty="0">
                <a:solidFill>
                  <a:schemeClr val="tx1"/>
                </a:solidFill>
                <a:latin typeface="+mn-lt"/>
              </a:rPr>
              <a:t>is he who comes in the name of the Lord. </a:t>
            </a:r>
            <a:endParaRPr lang="en-GB" sz="3600" b="1" dirty="0" smtClean="0">
              <a:solidFill>
                <a:schemeClr val="tx1"/>
              </a:solidFill>
              <a:latin typeface="+mn-lt"/>
            </a:endParaRPr>
          </a:p>
          <a:p>
            <a:r>
              <a:rPr lang="en-GB" sz="3600" b="1" dirty="0" smtClean="0">
                <a:solidFill>
                  <a:schemeClr val="tx1"/>
                </a:solidFill>
                <a:latin typeface="+mn-lt"/>
              </a:rPr>
              <a:t>Hosanna </a:t>
            </a:r>
            <a:r>
              <a:rPr lang="en-GB" sz="3600" b="1" dirty="0">
                <a:solidFill>
                  <a:schemeClr val="tx1"/>
                </a:solidFill>
                <a:latin typeface="+mn-lt"/>
              </a:rPr>
              <a:t>in the highest. </a:t>
            </a:r>
          </a:p>
          <a:p>
            <a:r>
              <a:rPr lang="en-GB" sz="3600" dirty="0">
                <a:solidFill>
                  <a:schemeClr val="tx1"/>
                </a:solidFill>
                <a:latin typeface="+mn-lt"/>
              </a:rPr>
              <a:t> </a:t>
            </a:r>
            <a:endParaRPr lang="en-GB" sz="4000" b="1" dirty="0">
              <a:solidFill>
                <a:schemeClr val="tx1"/>
              </a:solidFill>
              <a:latin typeface="+mn-lt"/>
            </a:endParaRPr>
          </a:p>
        </p:txBody>
      </p:sp>
    </p:spTree>
    <p:extLst>
      <p:ext uri="{BB962C8B-B14F-4D97-AF65-F5344CB8AC3E}">
        <p14:creationId xmlns:p14="http://schemas.microsoft.com/office/powerpoint/2010/main" val="1272687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3970318"/>
          </a:xfrm>
          <a:prstGeom prst="rect">
            <a:avLst/>
          </a:prstGeom>
        </p:spPr>
        <p:txBody>
          <a:bodyPr wrap="square">
            <a:spAutoFit/>
          </a:bodyPr>
          <a:lstStyle/>
          <a:p>
            <a:r>
              <a:rPr lang="en-GB" sz="3600" dirty="0">
                <a:solidFill>
                  <a:schemeClr val="tx1"/>
                </a:solidFill>
                <a:latin typeface="+mn-lt"/>
              </a:rPr>
              <a:t>On the night before he died, </a:t>
            </a:r>
            <a:r>
              <a:rPr lang="en-GB" sz="3600" dirty="0" smtClean="0">
                <a:solidFill>
                  <a:schemeClr val="tx1"/>
                </a:solidFill>
                <a:latin typeface="+mn-lt"/>
              </a:rPr>
              <a:t>gathered </a:t>
            </a:r>
            <a:r>
              <a:rPr lang="en-GB" sz="3600" dirty="0">
                <a:solidFill>
                  <a:schemeClr val="tx1"/>
                </a:solidFill>
                <a:latin typeface="+mn-lt"/>
              </a:rPr>
              <a:t>around a table in the shadow of the cross, Jesus had supper with his disciples. </a:t>
            </a:r>
            <a:endParaRPr lang="en-GB" sz="3600" dirty="0" smtClean="0">
              <a:solidFill>
                <a:schemeClr val="tx1"/>
              </a:solidFill>
              <a:latin typeface="+mn-lt"/>
            </a:endParaRPr>
          </a:p>
          <a:p>
            <a:r>
              <a:rPr lang="en-GB" sz="3600" dirty="0" smtClean="0">
                <a:solidFill>
                  <a:schemeClr val="tx1"/>
                </a:solidFill>
                <a:latin typeface="+mn-lt"/>
              </a:rPr>
              <a:t>He </a:t>
            </a:r>
            <a:r>
              <a:rPr lang="en-GB" sz="3600" dirty="0">
                <a:solidFill>
                  <a:schemeClr val="tx1"/>
                </a:solidFill>
                <a:latin typeface="+mn-lt"/>
              </a:rPr>
              <a:t>took bread, gave thanks, broke it, and gave it to them, saying, ‘Take this and eat it.  This is my body given for you. Do this in remembrance of me.’  </a:t>
            </a:r>
            <a:endParaRPr lang="en-GB" sz="4000" b="1" dirty="0">
              <a:solidFill>
                <a:schemeClr val="tx1"/>
              </a:solidFill>
              <a:latin typeface="+mn-lt"/>
            </a:endParaRPr>
          </a:p>
        </p:txBody>
      </p:sp>
    </p:spTree>
    <p:extLst>
      <p:ext uri="{BB962C8B-B14F-4D97-AF65-F5344CB8AC3E}">
        <p14:creationId xmlns:p14="http://schemas.microsoft.com/office/powerpoint/2010/main" val="31966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3416320"/>
          </a:xfrm>
          <a:prstGeom prst="rect">
            <a:avLst/>
          </a:prstGeom>
        </p:spPr>
        <p:txBody>
          <a:bodyPr wrap="square">
            <a:spAutoFit/>
          </a:bodyPr>
          <a:lstStyle/>
          <a:p>
            <a:r>
              <a:rPr lang="en-GB" sz="3600" dirty="0">
                <a:solidFill>
                  <a:schemeClr val="tx1"/>
                </a:solidFill>
                <a:latin typeface="+mn-lt"/>
              </a:rPr>
              <a:t>After supper he took the cup of wine, gave thanks, and gave it to them, saying, </a:t>
            </a:r>
            <a:endParaRPr lang="en-GB" sz="3600" dirty="0" smtClean="0">
              <a:solidFill>
                <a:schemeClr val="tx1"/>
              </a:solidFill>
              <a:latin typeface="+mn-lt"/>
            </a:endParaRPr>
          </a:p>
          <a:p>
            <a:r>
              <a:rPr lang="en-GB" sz="3600" dirty="0" smtClean="0">
                <a:solidFill>
                  <a:schemeClr val="tx1"/>
                </a:solidFill>
                <a:latin typeface="+mn-lt"/>
              </a:rPr>
              <a:t>‘</a:t>
            </a:r>
            <a:r>
              <a:rPr lang="en-GB" sz="3600" dirty="0">
                <a:solidFill>
                  <a:schemeClr val="tx1"/>
                </a:solidFill>
                <a:latin typeface="+mn-lt"/>
              </a:rPr>
              <a:t>Drink from it all of you.  This is my blood of the new covenant, shed for you and for all people for the forgiveness of sins. Do this in remembrance of me.’</a:t>
            </a:r>
            <a:endParaRPr lang="en-GB" sz="4000" b="1" dirty="0">
              <a:solidFill>
                <a:schemeClr val="tx1"/>
              </a:solidFill>
              <a:latin typeface="+mn-lt"/>
            </a:endParaRPr>
          </a:p>
        </p:txBody>
      </p:sp>
    </p:spTree>
    <p:extLst>
      <p:ext uri="{BB962C8B-B14F-4D97-AF65-F5344CB8AC3E}">
        <p14:creationId xmlns:p14="http://schemas.microsoft.com/office/powerpoint/2010/main" val="21062467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4524315"/>
          </a:xfrm>
          <a:prstGeom prst="rect">
            <a:avLst/>
          </a:prstGeom>
        </p:spPr>
        <p:txBody>
          <a:bodyPr wrap="square">
            <a:spAutoFit/>
          </a:bodyPr>
          <a:lstStyle/>
          <a:p>
            <a:r>
              <a:rPr lang="en-GB" sz="3600" dirty="0">
                <a:solidFill>
                  <a:schemeClr val="tx1"/>
                </a:solidFill>
                <a:latin typeface="+mn-lt"/>
              </a:rPr>
              <a:t>Living God, pour out your Holy Spirit, that these gifts of bread and wine may be for us the body and blood of Christ. </a:t>
            </a:r>
            <a:endParaRPr lang="en-GB" sz="3600" dirty="0" smtClean="0">
              <a:solidFill>
                <a:schemeClr val="tx1"/>
              </a:solidFill>
              <a:latin typeface="+mn-lt"/>
            </a:endParaRPr>
          </a:p>
          <a:p>
            <a:r>
              <a:rPr lang="en-GB" sz="3600" dirty="0" smtClean="0">
                <a:solidFill>
                  <a:schemeClr val="tx1"/>
                </a:solidFill>
                <a:latin typeface="+mn-lt"/>
              </a:rPr>
              <a:t>As </a:t>
            </a:r>
            <a:r>
              <a:rPr lang="en-GB" sz="3600" dirty="0">
                <a:solidFill>
                  <a:schemeClr val="tx1"/>
                </a:solidFill>
                <a:latin typeface="+mn-lt"/>
              </a:rPr>
              <a:t>we offer ourselves to love and serve you, strengthen us with your Spirit; may your Word grow within us, and the message of your love be proclaimed throughout the world. </a:t>
            </a:r>
            <a:endParaRPr lang="en-GB" sz="4000" b="1" dirty="0">
              <a:solidFill>
                <a:schemeClr val="tx1"/>
              </a:solidFill>
              <a:latin typeface="+mn-lt"/>
            </a:endParaRPr>
          </a:p>
        </p:txBody>
      </p:sp>
    </p:spTree>
    <p:extLst>
      <p:ext uri="{BB962C8B-B14F-4D97-AF65-F5344CB8AC3E}">
        <p14:creationId xmlns:p14="http://schemas.microsoft.com/office/powerpoint/2010/main" val="2620626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Thanksgiving</a:t>
            </a:r>
            <a:endParaRPr lang="en-GB" sz="1200" dirty="0">
              <a:solidFill>
                <a:schemeClr val="bg1"/>
              </a:solidFill>
            </a:endParaRPr>
          </a:p>
        </p:txBody>
      </p:sp>
      <p:sp>
        <p:nvSpPr>
          <p:cNvPr id="2" name="Rectangle 1"/>
          <p:cNvSpPr/>
          <p:nvPr/>
        </p:nvSpPr>
        <p:spPr>
          <a:xfrm>
            <a:off x="467544" y="692696"/>
            <a:ext cx="8280920" cy="3416320"/>
          </a:xfrm>
          <a:prstGeom prst="rect">
            <a:avLst/>
          </a:prstGeom>
        </p:spPr>
        <p:txBody>
          <a:bodyPr wrap="square">
            <a:spAutoFit/>
          </a:bodyPr>
          <a:lstStyle/>
          <a:p>
            <a:r>
              <a:rPr lang="en-GB" sz="3600" b="1" dirty="0">
                <a:solidFill>
                  <a:schemeClr val="tx1"/>
                </a:solidFill>
                <a:latin typeface="+mn-lt"/>
              </a:rPr>
              <a:t>Through Christ, with Christ, in Christ, </a:t>
            </a:r>
            <a:endParaRPr lang="en-GB" sz="3600" b="1" dirty="0" smtClean="0">
              <a:solidFill>
                <a:schemeClr val="tx1"/>
              </a:solidFill>
              <a:latin typeface="+mn-lt"/>
            </a:endParaRPr>
          </a:p>
          <a:p>
            <a:r>
              <a:rPr lang="en-GB" sz="3600" b="1" dirty="0" smtClean="0">
                <a:solidFill>
                  <a:schemeClr val="tx1"/>
                </a:solidFill>
                <a:latin typeface="+mn-lt"/>
              </a:rPr>
              <a:t>in </a:t>
            </a:r>
            <a:r>
              <a:rPr lang="en-GB" sz="3600" b="1" dirty="0">
                <a:solidFill>
                  <a:schemeClr val="tx1"/>
                </a:solidFill>
                <a:latin typeface="+mn-lt"/>
              </a:rPr>
              <a:t>the unity of the Holy Spirit, </a:t>
            </a:r>
            <a:endParaRPr lang="en-GB" sz="3600" b="1" dirty="0" smtClean="0">
              <a:solidFill>
                <a:schemeClr val="tx1"/>
              </a:solidFill>
              <a:latin typeface="+mn-lt"/>
            </a:endParaRPr>
          </a:p>
          <a:p>
            <a:r>
              <a:rPr lang="en-GB" sz="3600" b="1" dirty="0" smtClean="0">
                <a:solidFill>
                  <a:schemeClr val="tx1"/>
                </a:solidFill>
                <a:latin typeface="+mn-lt"/>
              </a:rPr>
              <a:t>all </a:t>
            </a:r>
            <a:r>
              <a:rPr lang="en-GB" sz="3600" b="1" dirty="0">
                <a:solidFill>
                  <a:schemeClr val="tx1"/>
                </a:solidFill>
                <a:latin typeface="+mn-lt"/>
              </a:rPr>
              <a:t>glory is yours, </a:t>
            </a:r>
            <a:r>
              <a:rPr lang="en-GB" sz="3600" b="1" dirty="0" smtClean="0">
                <a:solidFill>
                  <a:schemeClr val="tx1"/>
                </a:solidFill>
                <a:latin typeface="+mn-lt"/>
              </a:rPr>
              <a:t>God </a:t>
            </a:r>
            <a:r>
              <a:rPr lang="en-GB" sz="3600" b="1" dirty="0">
                <a:solidFill>
                  <a:schemeClr val="tx1"/>
                </a:solidFill>
                <a:latin typeface="+mn-lt"/>
              </a:rPr>
              <a:t>most holy, </a:t>
            </a:r>
            <a:endParaRPr lang="en-GB" sz="3600" b="1" dirty="0" smtClean="0">
              <a:solidFill>
                <a:schemeClr val="tx1"/>
              </a:solidFill>
              <a:latin typeface="+mn-lt"/>
            </a:endParaRPr>
          </a:p>
          <a:p>
            <a:r>
              <a:rPr lang="en-GB" sz="3600" b="1" dirty="0" smtClean="0">
                <a:solidFill>
                  <a:schemeClr val="tx1"/>
                </a:solidFill>
                <a:latin typeface="+mn-lt"/>
              </a:rPr>
              <a:t>now </a:t>
            </a:r>
            <a:r>
              <a:rPr lang="en-GB" sz="3600" b="1" dirty="0">
                <a:solidFill>
                  <a:schemeClr val="tx1"/>
                </a:solidFill>
                <a:latin typeface="+mn-lt"/>
              </a:rPr>
              <a:t>and for ever. </a:t>
            </a:r>
            <a:endParaRPr lang="en-GB" sz="3600" b="1" dirty="0" smtClean="0">
              <a:solidFill>
                <a:schemeClr val="tx1"/>
              </a:solidFill>
              <a:latin typeface="+mn-lt"/>
            </a:endParaRPr>
          </a:p>
          <a:p>
            <a:r>
              <a:rPr lang="en-GB" sz="3600" b="1" dirty="0" smtClean="0">
                <a:solidFill>
                  <a:schemeClr val="tx1"/>
                </a:solidFill>
                <a:latin typeface="+mn-lt"/>
              </a:rPr>
              <a:t>Amen</a:t>
            </a:r>
            <a:r>
              <a:rPr lang="en-GB" sz="3600" b="1" dirty="0">
                <a:solidFill>
                  <a:schemeClr val="tx1"/>
                </a:solidFill>
                <a:latin typeface="+mn-lt"/>
              </a:rPr>
              <a:t>. </a:t>
            </a:r>
          </a:p>
          <a:p>
            <a:r>
              <a:rPr lang="en-GB" sz="3600" dirty="0">
                <a:solidFill>
                  <a:schemeClr val="tx1"/>
                </a:solidFill>
                <a:latin typeface="+mn-lt"/>
              </a:rPr>
              <a:t> </a:t>
            </a:r>
            <a:endParaRPr lang="en-GB" sz="4000" b="1" dirty="0">
              <a:solidFill>
                <a:schemeClr val="tx1"/>
              </a:solidFill>
              <a:latin typeface="+mn-lt"/>
            </a:endParaRPr>
          </a:p>
        </p:txBody>
      </p:sp>
    </p:spTree>
    <p:extLst>
      <p:ext uri="{BB962C8B-B14F-4D97-AF65-F5344CB8AC3E}">
        <p14:creationId xmlns:p14="http://schemas.microsoft.com/office/powerpoint/2010/main" val="27513333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Breaking of Bread</a:t>
            </a:r>
            <a:endParaRPr lang="en-GB" sz="1200" dirty="0">
              <a:solidFill>
                <a:schemeClr val="bg1"/>
              </a:solidFill>
            </a:endParaRPr>
          </a:p>
        </p:txBody>
      </p:sp>
      <p:sp>
        <p:nvSpPr>
          <p:cNvPr id="2" name="Rectangle 1"/>
          <p:cNvSpPr/>
          <p:nvPr/>
        </p:nvSpPr>
        <p:spPr>
          <a:xfrm>
            <a:off x="467544" y="692696"/>
            <a:ext cx="8280920" cy="5632311"/>
          </a:xfrm>
          <a:prstGeom prst="rect">
            <a:avLst/>
          </a:prstGeom>
        </p:spPr>
        <p:txBody>
          <a:bodyPr wrap="square">
            <a:spAutoFit/>
          </a:bodyPr>
          <a:lstStyle/>
          <a:p>
            <a:r>
              <a:rPr lang="en-GB" sz="3600" dirty="0" smtClean="0">
                <a:solidFill>
                  <a:schemeClr val="tx1"/>
                </a:solidFill>
                <a:latin typeface="+mn-lt"/>
              </a:rPr>
              <a:t>The bread we break is a sharing in the body of Christ. </a:t>
            </a:r>
          </a:p>
          <a:p>
            <a:endParaRPr lang="en-GB" sz="3600" dirty="0" smtClean="0">
              <a:solidFill>
                <a:schemeClr val="tx1"/>
              </a:solidFill>
              <a:latin typeface="+mn-lt"/>
            </a:endParaRPr>
          </a:p>
          <a:p>
            <a:r>
              <a:rPr lang="en-GB" sz="3600" dirty="0" smtClean="0">
                <a:solidFill>
                  <a:schemeClr val="tx1"/>
                </a:solidFill>
                <a:latin typeface="+mn-lt"/>
              </a:rPr>
              <a:t>The cup of blessing for which we give thanks is a sharing in the blood of Christ. </a:t>
            </a:r>
          </a:p>
          <a:p>
            <a:endParaRPr lang="en-GB" sz="3600" dirty="0" smtClean="0">
              <a:solidFill>
                <a:schemeClr val="tx1"/>
              </a:solidFill>
              <a:latin typeface="+mn-lt"/>
            </a:endParaRPr>
          </a:p>
          <a:p>
            <a:r>
              <a:rPr lang="en-GB" sz="3600" b="1" dirty="0" smtClean="0">
                <a:solidFill>
                  <a:schemeClr val="tx1"/>
                </a:solidFill>
                <a:latin typeface="+mn-lt"/>
              </a:rPr>
              <a:t>Jesus is the Lamb of God who takes away the sin of the world. </a:t>
            </a:r>
          </a:p>
          <a:p>
            <a:endParaRPr lang="en-GB" sz="3600" b="1" dirty="0" smtClean="0">
              <a:solidFill>
                <a:schemeClr val="tx1"/>
              </a:solidFill>
              <a:latin typeface="+mn-lt"/>
            </a:endParaRPr>
          </a:p>
          <a:p>
            <a:r>
              <a:rPr lang="en-GB" sz="3600" dirty="0" smtClean="0">
                <a:solidFill>
                  <a:schemeClr val="tx1"/>
                </a:solidFill>
                <a:latin typeface="+mn-lt"/>
              </a:rPr>
              <a:t>Come </a:t>
            </a:r>
            <a:r>
              <a:rPr lang="en-GB" sz="3600" dirty="0">
                <a:solidFill>
                  <a:schemeClr val="tx1"/>
                </a:solidFill>
                <a:latin typeface="+mn-lt"/>
              </a:rPr>
              <a:t>for all things are now ready. </a:t>
            </a:r>
            <a:r>
              <a:rPr lang="en-GB" sz="3600" dirty="0" smtClean="0">
                <a:solidFill>
                  <a:schemeClr val="tx1"/>
                </a:solidFill>
                <a:latin typeface="+mn-lt"/>
              </a:rPr>
              <a:t> </a:t>
            </a:r>
            <a:endParaRPr lang="en-GB" sz="4000" dirty="0">
              <a:solidFill>
                <a:schemeClr val="tx1"/>
              </a:solidFill>
              <a:latin typeface="+mn-lt"/>
            </a:endParaRPr>
          </a:p>
        </p:txBody>
      </p:sp>
    </p:spTree>
    <p:extLst>
      <p:ext uri="{BB962C8B-B14F-4D97-AF65-F5344CB8AC3E}">
        <p14:creationId xmlns:p14="http://schemas.microsoft.com/office/powerpoint/2010/main" val="37337246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Breaking of Bread</a:t>
            </a:r>
            <a:endParaRPr lang="en-GB" sz="1200" dirty="0">
              <a:solidFill>
                <a:schemeClr val="bg1"/>
              </a:solidFill>
            </a:endParaRPr>
          </a:p>
        </p:txBody>
      </p:sp>
      <p:sp>
        <p:nvSpPr>
          <p:cNvPr id="2" name="Rectangle 1"/>
          <p:cNvSpPr/>
          <p:nvPr/>
        </p:nvSpPr>
        <p:spPr>
          <a:xfrm>
            <a:off x="467544" y="692696"/>
            <a:ext cx="8280920" cy="1754326"/>
          </a:xfrm>
          <a:prstGeom prst="rect">
            <a:avLst/>
          </a:prstGeom>
        </p:spPr>
        <p:txBody>
          <a:bodyPr wrap="square">
            <a:spAutoFit/>
          </a:bodyPr>
          <a:lstStyle/>
          <a:p>
            <a:r>
              <a:rPr lang="en-GB" sz="3600" dirty="0" smtClean="0">
                <a:solidFill>
                  <a:srgbClr val="C60630"/>
                </a:solidFill>
                <a:latin typeface="+mn-lt"/>
              </a:rPr>
              <a:t>Please be seated</a:t>
            </a:r>
          </a:p>
          <a:p>
            <a:endParaRPr lang="en-GB" sz="3600" dirty="0">
              <a:solidFill>
                <a:srgbClr val="C60630"/>
              </a:solidFill>
              <a:latin typeface="+mn-lt"/>
            </a:endParaRPr>
          </a:p>
          <a:p>
            <a:r>
              <a:rPr lang="en-GB" sz="3600" dirty="0" smtClean="0">
                <a:solidFill>
                  <a:srgbClr val="C60630"/>
                </a:solidFill>
                <a:latin typeface="+mn-lt"/>
              </a:rPr>
              <a:t>A time of quiet is held</a:t>
            </a:r>
            <a:endParaRPr lang="en-GB" sz="4000" dirty="0">
              <a:solidFill>
                <a:srgbClr val="C60630"/>
              </a:solidFill>
              <a:latin typeface="+mn-lt"/>
            </a:endParaRPr>
          </a:p>
        </p:txBody>
      </p:sp>
    </p:spTree>
    <p:extLst>
      <p:ext uri="{BB962C8B-B14F-4D97-AF65-F5344CB8AC3E}">
        <p14:creationId xmlns:p14="http://schemas.microsoft.com/office/powerpoint/2010/main" val="185842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b="1" dirty="0" smtClean="0"/>
              <a:t> </a:t>
            </a:r>
            <a:r>
              <a:rPr lang="en-GB" sz="3600" b="1" dirty="0"/>
              <a:t/>
            </a:r>
            <a:br>
              <a:rPr lang="en-GB" sz="3600" b="1" dirty="0"/>
            </a:br>
            <a:r>
              <a:rPr lang="en-GB" sz="3600" dirty="0"/>
              <a:t>Sisters and brothers, </a:t>
            </a:r>
            <a:br>
              <a:rPr lang="en-GB" sz="3600" dirty="0"/>
            </a:br>
            <a:r>
              <a:rPr lang="en-GB" sz="3600" dirty="0"/>
              <a:t>we meet to worship God, </a:t>
            </a:r>
            <a:br>
              <a:rPr lang="en-GB" sz="3600" dirty="0"/>
            </a:br>
            <a:r>
              <a:rPr lang="en-GB" sz="3600" dirty="0"/>
              <a:t>to give thanks for the vocation of Local Preachers, </a:t>
            </a:r>
            <a:br>
              <a:rPr lang="en-GB" sz="3600" dirty="0"/>
            </a:br>
            <a:r>
              <a:rPr lang="en-GB" sz="3600" dirty="0"/>
              <a:t>to remember the commitments we have made, </a:t>
            </a:r>
            <a:br>
              <a:rPr lang="en-GB" sz="3600" dirty="0"/>
            </a:br>
            <a:r>
              <a:rPr lang="en-GB" sz="3600" dirty="0"/>
              <a:t>and to reflect upon our life and ministry. </a:t>
            </a: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10175929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Sharing of the Bread and Wine</a:t>
            </a:r>
            <a:endParaRPr lang="en-GB" sz="1200" dirty="0">
              <a:solidFill>
                <a:schemeClr val="bg1"/>
              </a:solidFill>
            </a:endParaRPr>
          </a:p>
        </p:txBody>
      </p:sp>
    </p:spTree>
    <p:extLst>
      <p:ext uri="{BB962C8B-B14F-4D97-AF65-F5344CB8AC3E}">
        <p14:creationId xmlns:p14="http://schemas.microsoft.com/office/powerpoint/2010/main" val="15340023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a:t>
            </a:r>
            <a:endParaRPr lang="en-GB" sz="1200" dirty="0">
              <a:solidFill>
                <a:schemeClr val="bg1"/>
              </a:solidFill>
            </a:endParaRPr>
          </a:p>
        </p:txBody>
      </p:sp>
      <p:sp>
        <p:nvSpPr>
          <p:cNvPr id="2" name="Rectangle 1"/>
          <p:cNvSpPr/>
          <p:nvPr/>
        </p:nvSpPr>
        <p:spPr>
          <a:xfrm>
            <a:off x="467544" y="692696"/>
            <a:ext cx="8280920" cy="2308324"/>
          </a:xfrm>
          <a:prstGeom prst="rect">
            <a:avLst/>
          </a:prstGeom>
        </p:spPr>
        <p:txBody>
          <a:bodyPr wrap="square">
            <a:spAutoFit/>
          </a:bodyPr>
          <a:lstStyle/>
          <a:p>
            <a:r>
              <a:rPr lang="en-GB" sz="3600" dirty="0">
                <a:solidFill>
                  <a:schemeClr val="tx1"/>
                </a:solidFill>
                <a:latin typeface="+mn-lt"/>
              </a:rPr>
              <a:t>Let us pray. </a:t>
            </a:r>
            <a:endParaRPr lang="en-GB" sz="3600" dirty="0" smtClean="0">
              <a:solidFill>
                <a:schemeClr val="tx1"/>
              </a:solidFill>
              <a:latin typeface="+mn-lt"/>
            </a:endParaRPr>
          </a:p>
          <a:p>
            <a:r>
              <a:rPr lang="en-GB" sz="3600" dirty="0" smtClean="0">
                <a:solidFill>
                  <a:schemeClr val="tx1"/>
                </a:solidFill>
                <a:latin typeface="+mn-lt"/>
              </a:rPr>
              <a:t>Generous </a:t>
            </a:r>
            <a:r>
              <a:rPr lang="en-GB" sz="3600" dirty="0">
                <a:solidFill>
                  <a:schemeClr val="tx1"/>
                </a:solidFill>
                <a:latin typeface="+mn-lt"/>
              </a:rPr>
              <a:t>God, you have nourished us with the bread of your presence. </a:t>
            </a:r>
            <a:endParaRPr lang="en-GB" sz="3600" dirty="0" smtClean="0">
              <a:solidFill>
                <a:schemeClr val="tx1"/>
              </a:solidFill>
              <a:latin typeface="+mn-lt"/>
            </a:endParaRPr>
          </a:p>
          <a:p>
            <a:r>
              <a:rPr lang="en-GB" sz="3600" dirty="0" smtClean="0">
                <a:solidFill>
                  <a:srgbClr val="C60630"/>
                </a:solidFill>
                <a:latin typeface="+mn-lt"/>
              </a:rPr>
              <a:t> </a:t>
            </a:r>
            <a:endParaRPr lang="en-GB" sz="4000" dirty="0">
              <a:solidFill>
                <a:srgbClr val="C60630"/>
              </a:solidFill>
              <a:latin typeface="+mn-lt"/>
            </a:endParaRPr>
          </a:p>
        </p:txBody>
      </p:sp>
    </p:spTree>
    <p:extLst>
      <p:ext uri="{BB962C8B-B14F-4D97-AF65-F5344CB8AC3E}">
        <p14:creationId xmlns:p14="http://schemas.microsoft.com/office/powerpoint/2010/main" val="3012366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2" name="Rectangle 1"/>
          <p:cNvSpPr/>
          <p:nvPr/>
        </p:nvSpPr>
        <p:spPr>
          <a:xfrm>
            <a:off x="467544" y="692696"/>
            <a:ext cx="8280920" cy="5078313"/>
          </a:xfrm>
          <a:prstGeom prst="rect">
            <a:avLst/>
          </a:prstGeom>
        </p:spPr>
        <p:txBody>
          <a:bodyPr wrap="square">
            <a:spAutoFit/>
          </a:bodyPr>
          <a:lstStyle/>
          <a:p>
            <a:r>
              <a:rPr lang="en-GB" sz="3600" b="1" dirty="0" smtClean="0">
                <a:solidFill>
                  <a:schemeClr val="tx1"/>
                </a:solidFill>
                <a:latin typeface="+mn-lt"/>
              </a:rPr>
              <a:t>Take </a:t>
            </a:r>
            <a:r>
              <a:rPr lang="en-GB" sz="3600" b="1" dirty="0">
                <a:solidFill>
                  <a:schemeClr val="tx1"/>
                </a:solidFill>
                <a:latin typeface="+mn-lt"/>
              </a:rPr>
              <a:t>us, bless us and send us, </a:t>
            </a:r>
            <a:endParaRPr lang="en-GB" sz="3600" b="1" dirty="0" smtClean="0">
              <a:solidFill>
                <a:schemeClr val="tx1"/>
              </a:solidFill>
              <a:latin typeface="+mn-lt"/>
            </a:endParaRPr>
          </a:p>
          <a:p>
            <a:r>
              <a:rPr lang="en-GB" sz="3600" b="1" dirty="0" smtClean="0">
                <a:solidFill>
                  <a:schemeClr val="tx1"/>
                </a:solidFill>
                <a:latin typeface="+mn-lt"/>
              </a:rPr>
              <a:t>that </a:t>
            </a:r>
            <a:r>
              <a:rPr lang="en-GB" sz="3600" b="1" dirty="0">
                <a:solidFill>
                  <a:schemeClr val="tx1"/>
                </a:solidFill>
                <a:latin typeface="+mn-lt"/>
              </a:rPr>
              <a:t>our lips be touched </a:t>
            </a:r>
            <a:endParaRPr lang="en-GB" sz="3600" b="1" dirty="0" smtClean="0">
              <a:solidFill>
                <a:schemeClr val="tx1"/>
              </a:solidFill>
              <a:latin typeface="+mn-lt"/>
            </a:endParaRPr>
          </a:p>
          <a:p>
            <a:r>
              <a:rPr lang="en-GB" sz="3600" b="1" dirty="0" smtClean="0">
                <a:solidFill>
                  <a:schemeClr val="tx1"/>
                </a:solidFill>
                <a:latin typeface="+mn-lt"/>
              </a:rPr>
              <a:t>with </a:t>
            </a:r>
            <a:r>
              <a:rPr lang="en-GB" sz="3600" b="1" dirty="0">
                <a:solidFill>
                  <a:schemeClr val="tx1"/>
                </a:solidFill>
                <a:latin typeface="+mn-lt"/>
              </a:rPr>
              <a:t>the gentleness of your </a:t>
            </a:r>
            <a:r>
              <a:rPr lang="en-GB" sz="3600" b="1" dirty="0" smtClean="0">
                <a:solidFill>
                  <a:schemeClr val="tx1"/>
                </a:solidFill>
                <a:latin typeface="+mn-lt"/>
              </a:rPr>
              <a:t>peace; </a:t>
            </a:r>
          </a:p>
          <a:p>
            <a:r>
              <a:rPr lang="en-GB" sz="3600" b="1" dirty="0" smtClean="0">
                <a:solidFill>
                  <a:schemeClr val="tx1"/>
                </a:solidFill>
                <a:latin typeface="+mn-lt"/>
              </a:rPr>
              <a:t>that </a:t>
            </a:r>
            <a:r>
              <a:rPr lang="en-GB" sz="3600" b="1" dirty="0">
                <a:solidFill>
                  <a:schemeClr val="tx1"/>
                </a:solidFill>
                <a:latin typeface="+mn-lt"/>
              </a:rPr>
              <a:t>our hearts burn with your passion and integrity; </a:t>
            </a:r>
            <a:endParaRPr lang="en-GB" sz="3600" b="1" dirty="0" smtClean="0">
              <a:solidFill>
                <a:schemeClr val="tx1"/>
              </a:solidFill>
              <a:latin typeface="+mn-lt"/>
            </a:endParaRPr>
          </a:p>
          <a:p>
            <a:r>
              <a:rPr lang="en-GB" sz="3600" b="1" dirty="0" smtClean="0">
                <a:solidFill>
                  <a:schemeClr val="tx1"/>
                </a:solidFill>
                <a:latin typeface="+mn-lt"/>
              </a:rPr>
              <a:t>that </a:t>
            </a:r>
            <a:r>
              <a:rPr lang="en-GB" sz="3600" b="1" dirty="0">
                <a:solidFill>
                  <a:schemeClr val="tx1"/>
                </a:solidFill>
                <a:latin typeface="+mn-lt"/>
              </a:rPr>
              <a:t>our lives declare the good news of your love for the whole creation, </a:t>
            </a:r>
            <a:endParaRPr lang="en-GB" sz="3600" b="1" dirty="0" smtClean="0">
              <a:solidFill>
                <a:schemeClr val="tx1"/>
              </a:solidFill>
              <a:latin typeface="+mn-lt"/>
            </a:endParaRPr>
          </a:p>
          <a:p>
            <a:r>
              <a:rPr lang="en-GB" sz="3600" b="1" dirty="0" smtClean="0">
                <a:solidFill>
                  <a:schemeClr val="tx1"/>
                </a:solidFill>
                <a:latin typeface="+mn-lt"/>
              </a:rPr>
              <a:t>in </a:t>
            </a:r>
            <a:r>
              <a:rPr lang="en-GB" sz="3600" b="1" dirty="0">
                <a:solidFill>
                  <a:schemeClr val="tx1"/>
                </a:solidFill>
                <a:latin typeface="+mn-lt"/>
              </a:rPr>
              <a:t>the name of Christ,  Amen. </a:t>
            </a:r>
          </a:p>
          <a:p>
            <a:r>
              <a:rPr lang="en-GB" sz="3600" dirty="0">
                <a:solidFill>
                  <a:srgbClr val="C60630"/>
                </a:solidFill>
                <a:latin typeface="+mn-lt"/>
              </a:rPr>
              <a:t> </a:t>
            </a:r>
            <a:endParaRPr lang="en-GB" sz="4000" dirty="0">
              <a:solidFill>
                <a:srgbClr val="C60630"/>
              </a:solidFill>
              <a:latin typeface="+mn-lt"/>
            </a:endParaRPr>
          </a:p>
        </p:txBody>
      </p:sp>
      <p:sp>
        <p:nvSpPr>
          <p:cNvPr id="5" name="TextBox 4"/>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Prayers</a:t>
            </a:r>
            <a:endParaRPr lang="en-GB" sz="1200" dirty="0">
              <a:solidFill>
                <a:schemeClr val="bg1"/>
              </a:solidFill>
            </a:endParaRPr>
          </a:p>
        </p:txBody>
      </p:sp>
    </p:spTree>
    <p:extLst>
      <p:ext uri="{BB962C8B-B14F-4D97-AF65-F5344CB8AC3E}">
        <p14:creationId xmlns:p14="http://schemas.microsoft.com/office/powerpoint/2010/main" val="32853472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5" name="Rectangle 3"/>
          <p:cNvSpPr>
            <a:spLocks noChangeArrowheads="1"/>
          </p:cNvSpPr>
          <p:nvPr/>
        </p:nvSpPr>
        <p:spPr bwMode="auto">
          <a:xfrm>
            <a:off x="0" y="0"/>
            <a:ext cx="9144000" cy="6858000"/>
          </a:xfrm>
          <a:prstGeom prst="rect">
            <a:avLst/>
          </a:prstGeom>
          <a:solidFill>
            <a:srgbClr val="A3343F"/>
          </a:solidFill>
          <a:ln w="9525" algn="in">
            <a:solidFill>
              <a:srgbClr val="A3343F"/>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73600" indent="-255600">
              <a:buNone/>
            </a:pPr>
            <a:endParaRPr lang="en-GB" b="1" dirty="0">
              <a:solidFill>
                <a:schemeClr val="bg1"/>
              </a:solidFill>
              <a:latin typeface="Century Gothic" panose="020B0502020202020204" pitchFamily="34" charset="0"/>
            </a:endParaRP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1853" y="862743"/>
            <a:ext cx="3460291" cy="22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itle 1"/>
          <p:cNvSpPr>
            <a:spLocks noGrp="1"/>
          </p:cNvSpPr>
          <p:nvPr>
            <p:ph type="title"/>
          </p:nvPr>
        </p:nvSpPr>
        <p:spPr>
          <a:xfrm>
            <a:off x="-1" y="3501008"/>
            <a:ext cx="9144000" cy="3096344"/>
          </a:xfrm>
        </p:spPr>
        <p:txBody>
          <a:bodyPr>
            <a:noAutofit/>
          </a:bodyPr>
          <a:lstStyle/>
          <a:p>
            <a:r>
              <a:rPr lang="en-GB" sz="4800" dirty="0" smtClean="0">
                <a:solidFill>
                  <a:schemeClr val="bg1"/>
                </a:solidFill>
                <a:latin typeface="Franklin Gothic Demi" panose="020B0703020102020204" pitchFamily="34" charset="0"/>
              </a:rPr>
              <a:t>A hymn is sung </a:t>
            </a:r>
            <a:br>
              <a:rPr lang="en-GB" sz="4800" dirty="0" smtClean="0">
                <a:solidFill>
                  <a:schemeClr val="bg1"/>
                </a:solidFill>
                <a:latin typeface="Franklin Gothic Demi" panose="020B0703020102020204" pitchFamily="34" charset="0"/>
              </a:rPr>
            </a:br>
            <a:r>
              <a:rPr lang="en-GB" sz="4800" dirty="0" smtClean="0">
                <a:solidFill>
                  <a:schemeClr val="bg1"/>
                </a:solidFill>
                <a:latin typeface="Franklin Gothic Demi" panose="020B0703020102020204" pitchFamily="34" charset="0"/>
              </a:rPr>
              <a:t>Insert Name &amp; Number here</a:t>
            </a:r>
            <a:r>
              <a:rPr lang="en-GB" dirty="0">
                <a:solidFill>
                  <a:schemeClr val="bg1"/>
                </a:solidFill>
                <a:latin typeface="Franklin Gothic Demi" panose="020B0703020102020204" pitchFamily="34" charset="0"/>
              </a:rPr>
              <a:t/>
            </a:r>
            <a:br>
              <a:rPr lang="en-GB" dirty="0">
                <a:solidFill>
                  <a:schemeClr val="bg1"/>
                </a:solidFill>
                <a:latin typeface="Franklin Gothic Demi" panose="020B0703020102020204" pitchFamily="34" charset="0"/>
              </a:rPr>
            </a:br>
            <a:endParaRPr lang="en-GB" dirty="0">
              <a:latin typeface="Franklin Gothic Demi" panose="020B0703020102020204" pitchFamily="34" charset="0"/>
            </a:endParaRPr>
          </a:p>
        </p:txBody>
      </p:sp>
    </p:spTree>
    <p:extLst>
      <p:ext uri="{BB962C8B-B14F-4D97-AF65-F5344CB8AC3E}">
        <p14:creationId xmlns:p14="http://schemas.microsoft.com/office/powerpoint/2010/main" val="12734191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Dismissal</a:t>
            </a:r>
            <a:endParaRPr lang="en-GB" sz="1200" dirty="0">
              <a:solidFill>
                <a:schemeClr val="bg1"/>
              </a:solidFill>
            </a:endParaRPr>
          </a:p>
        </p:txBody>
      </p:sp>
      <p:sp>
        <p:nvSpPr>
          <p:cNvPr id="2" name="Rectangle 1"/>
          <p:cNvSpPr/>
          <p:nvPr/>
        </p:nvSpPr>
        <p:spPr>
          <a:xfrm>
            <a:off x="467544" y="692696"/>
            <a:ext cx="8280920" cy="4524315"/>
          </a:xfrm>
          <a:prstGeom prst="rect">
            <a:avLst/>
          </a:prstGeom>
        </p:spPr>
        <p:txBody>
          <a:bodyPr wrap="square">
            <a:spAutoFit/>
          </a:bodyPr>
          <a:lstStyle/>
          <a:p>
            <a:r>
              <a:rPr lang="en-GB" sz="3600" dirty="0">
                <a:solidFill>
                  <a:schemeClr val="tx1"/>
                </a:solidFill>
                <a:latin typeface="+mn-lt"/>
              </a:rPr>
              <a:t>Faithful God </a:t>
            </a:r>
            <a:endParaRPr lang="en-GB" sz="3600" dirty="0" smtClean="0">
              <a:solidFill>
                <a:schemeClr val="tx1"/>
              </a:solidFill>
              <a:latin typeface="+mn-lt"/>
            </a:endParaRPr>
          </a:p>
          <a:p>
            <a:r>
              <a:rPr lang="en-GB" sz="3600" dirty="0" smtClean="0">
                <a:solidFill>
                  <a:schemeClr val="tx1"/>
                </a:solidFill>
                <a:latin typeface="+mn-lt"/>
              </a:rPr>
              <a:t>whose </a:t>
            </a:r>
            <a:r>
              <a:rPr lang="en-GB" sz="3600" dirty="0">
                <a:solidFill>
                  <a:schemeClr val="tx1"/>
                </a:solidFill>
                <a:latin typeface="+mn-lt"/>
              </a:rPr>
              <a:t>Word does not return empty but accomplishes all that you purpose, may your blessings fall like rain to water the earth, nourishing seed for our food, and filling us with the abundance of your love,  through Jesus Christ your living Word.  </a:t>
            </a:r>
            <a:r>
              <a:rPr lang="en-GB" sz="3600" b="1" dirty="0">
                <a:solidFill>
                  <a:schemeClr val="tx1"/>
                </a:solidFill>
                <a:latin typeface="+mn-lt"/>
              </a:rPr>
              <a:t>Amen. </a:t>
            </a:r>
            <a:r>
              <a:rPr lang="en-GB" sz="3600" b="1" dirty="0" smtClean="0">
                <a:solidFill>
                  <a:srgbClr val="C60630"/>
                </a:solidFill>
                <a:latin typeface="+mn-lt"/>
              </a:rPr>
              <a:t> </a:t>
            </a:r>
            <a:endParaRPr lang="en-GB" sz="4000" b="1" dirty="0">
              <a:solidFill>
                <a:srgbClr val="C60630"/>
              </a:solidFill>
              <a:latin typeface="+mn-lt"/>
            </a:endParaRPr>
          </a:p>
        </p:txBody>
      </p:sp>
    </p:spTree>
    <p:extLst>
      <p:ext uri="{BB962C8B-B14F-4D97-AF65-F5344CB8AC3E}">
        <p14:creationId xmlns:p14="http://schemas.microsoft.com/office/powerpoint/2010/main" val="12618233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Dismissal</a:t>
            </a:r>
            <a:endParaRPr lang="en-GB" sz="1200" dirty="0">
              <a:solidFill>
                <a:schemeClr val="bg1"/>
              </a:solidFill>
            </a:endParaRPr>
          </a:p>
        </p:txBody>
      </p:sp>
      <p:sp>
        <p:nvSpPr>
          <p:cNvPr id="2" name="Rectangle 1"/>
          <p:cNvSpPr/>
          <p:nvPr/>
        </p:nvSpPr>
        <p:spPr>
          <a:xfrm>
            <a:off x="467544" y="692696"/>
            <a:ext cx="8280920" cy="2308324"/>
          </a:xfrm>
          <a:prstGeom prst="rect">
            <a:avLst/>
          </a:prstGeom>
        </p:spPr>
        <p:txBody>
          <a:bodyPr wrap="square">
            <a:spAutoFit/>
          </a:bodyPr>
          <a:lstStyle/>
          <a:p>
            <a:r>
              <a:rPr lang="en-GB" sz="3600" dirty="0">
                <a:solidFill>
                  <a:schemeClr val="tx1"/>
                </a:solidFill>
                <a:latin typeface="+mn-lt"/>
              </a:rPr>
              <a:t>As we feast on your Word of Life </a:t>
            </a:r>
            <a:endParaRPr lang="en-GB" sz="3600" dirty="0" smtClean="0">
              <a:solidFill>
                <a:schemeClr val="tx1"/>
              </a:solidFill>
              <a:latin typeface="+mn-lt"/>
            </a:endParaRPr>
          </a:p>
          <a:p>
            <a:r>
              <a:rPr lang="en-GB" sz="3600" dirty="0" smtClean="0">
                <a:solidFill>
                  <a:schemeClr val="tx1"/>
                </a:solidFill>
                <a:latin typeface="+mn-lt"/>
              </a:rPr>
              <a:t>may </a:t>
            </a:r>
            <a:r>
              <a:rPr lang="en-GB" sz="3600" dirty="0">
                <a:solidFill>
                  <a:schemeClr val="tx1"/>
                </a:solidFill>
                <a:latin typeface="+mn-lt"/>
              </a:rPr>
              <a:t>the blessing of God, </a:t>
            </a:r>
            <a:endParaRPr lang="en-GB" sz="3600" dirty="0" smtClean="0">
              <a:solidFill>
                <a:schemeClr val="tx1"/>
              </a:solidFill>
              <a:latin typeface="+mn-lt"/>
            </a:endParaRPr>
          </a:p>
          <a:p>
            <a:r>
              <a:rPr lang="en-GB" sz="3600" dirty="0" smtClean="0">
                <a:solidFill>
                  <a:schemeClr val="tx1"/>
                </a:solidFill>
                <a:latin typeface="+mn-lt"/>
              </a:rPr>
              <a:t>ever </a:t>
            </a:r>
            <a:r>
              <a:rPr lang="en-GB" sz="3600" dirty="0">
                <a:solidFill>
                  <a:schemeClr val="tx1"/>
                </a:solidFill>
                <a:latin typeface="+mn-lt"/>
              </a:rPr>
              <a:t>three and ever one, </a:t>
            </a:r>
            <a:endParaRPr lang="en-GB" sz="3600" dirty="0" smtClean="0">
              <a:solidFill>
                <a:schemeClr val="tx1"/>
              </a:solidFill>
              <a:latin typeface="+mn-lt"/>
            </a:endParaRPr>
          </a:p>
          <a:p>
            <a:r>
              <a:rPr lang="en-GB" sz="3600" dirty="0" smtClean="0">
                <a:solidFill>
                  <a:schemeClr val="tx1"/>
                </a:solidFill>
                <a:latin typeface="+mn-lt"/>
              </a:rPr>
              <a:t>be </a:t>
            </a:r>
            <a:r>
              <a:rPr lang="en-GB" sz="3600" dirty="0">
                <a:solidFill>
                  <a:schemeClr val="tx1"/>
                </a:solidFill>
                <a:latin typeface="+mn-lt"/>
              </a:rPr>
              <a:t>upon you/us, now and always. </a:t>
            </a:r>
            <a:r>
              <a:rPr lang="en-GB" sz="3600" b="1" dirty="0">
                <a:solidFill>
                  <a:schemeClr val="tx1"/>
                </a:solidFill>
                <a:latin typeface="+mn-lt"/>
              </a:rPr>
              <a:t>Amen. </a:t>
            </a:r>
            <a:endParaRPr lang="en-GB" sz="4000" b="1" dirty="0">
              <a:solidFill>
                <a:srgbClr val="C60630"/>
              </a:solidFill>
              <a:latin typeface="+mn-lt"/>
            </a:endParaRPr>
          </a:p>
        </p:txBody>
      </p:sp>
    </p:spTree>
    <p:extLst>
      <p:ext uri="{BB962C8B-B14F-4D97-AF65-F5344CB8AC3E}">
        <p14:creationId xmlns:p14="http://schemas.microsoft.com/office/powerpoint/2010/main" val="24631038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64896" cy="5256585"/>
          </a:xfrm>
        </p:spPr>
        <p:txBody>
          <a:bodyPr>
            <a:noAutofit/>
          </a:bodyPr>
          <a:lstStyle/>
          <a:p>
            <a:pPr marL="273600" indent="-255600">
              <a:lnSpc>
                <a:spcPct val="110000"/>
              </a:lnSpc>
            </a:pPr>
            <a:r>
              <a:rPr lang="en-GB" sz="3600" dirty="0" smtClean="0"/>
              <a:t> </a:t>
            </a:r>
            <a:endParaRPr lang="en-GB" sz="4000" b="1" dirty="0">
              <a:solidFill>
                <a:srgbClr val="C60630"/>
              </a:solidFill>
            </a:endParaRP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Dismissal</a:t>
            </a:r>
            <a:endParaRPr lang="en-GB" sz="1200" dirty="0">
              <a:solidFill>
                <a:schemeClr val="bg1"/>
              </a:solidFill>
            </a:endParaRPr>
          </a:p>
        </p:txBody>
      </p:sp>
      <p:sp>
        <p:nvSpPr>
          <p:cNvPr id="2" name="Rectangle 1"/>
          <p:cNvSpPr/>
          <p:nvPr/>
        </p:nvSpPr>
        <p:spPr>
          <a:xfrm>
            <a:off x="467544" y="692696"/>
            <a:ext cx="8280920" cy="1200329"/>
          </a:xfrm>
          <a:prstGeom prst="rect">
            <a:avLst/>
          </a:prstGeom>
        </p:spPr>
        <p:txBody>
          <a:bodyPr wrap="square">
            <a:spAutoFit/>
          </a:bodyPr>
          <a:lstStyle/>
          <a:p>
            <a:r>
              <a:rPr lang="en-GB" sz="3600" dirty="0">
                <a:solidFill>
                  <a:schemeClr val="tx1"/>
                </a:solidFill>
                <a:latin typeface="+mn-lt"/>
              </a:rPr>
              <a:t>Go in peace to love and serve the Lord  </a:t>
            </a:r>
            <a:endParaRPr lang="en-GB" sz="3600" dirty="0" smtClean="0">
              <a:solidFill>
                <a:schemeClr val="tx1"/>
              </a:solidFill>
              <a:latin typeface="+mn-lt"/>
            </a:endParaRPr>
          </a:p>
          <a:p>
            <a:r>
              <a:rPr lang="en-GB" sz="3600" b="1" dirty="0" smtClean="0">
                <a:solidFill>
                  <a:schemeClr val="tx1"/>
                </a:solidFill>
                <a:latin typeface="+mn-lt"/>
              </a:rPr>
              <a:t>In </a:t>
            </a:r>
            <a:r>
              <a:rPr lang="en-GB" sz="3600" b="1" dirty="0">
                <a:solidFill>
                  <a:schemeClr val="tx1"/>
                </a:solidFill>
                <a:latin typeface="+mn-lt"/>
              </a:rPr>
              <a:t>the name of Christ. Amen</a:t>
            </a:r>
            <a:endParaRPr lang="en-GB" sz="4000" b="1" dirty="0">
              <a:solidFill>
                <a:srgbClr val="C60630"/>
              </a:solidFill>
              <a:latin typeface="+mn-lt"/>
            </a:endParaRPr>
          </a:p>
        </p:txBody>
      </p:sp>
    </p:spTree>
    <p:extLst>
      <p:ext uri="{BB962C8B-B14F-4D97-AF65-F5344CB8AC3E}">
        <p14:creationId xmlns:p14="http://schemas.microsoft.com/office/powerpoint/2010/main" val="41147779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b="1" dirty="0" smtClean="0"/>
              <a:t> </a:t>
            </a:r>
            <a:r>
              <a:rPr lang="en-GB" sz="3600" b="1" dirty="0"/>
              <a:t/>
            </a:r>
            <a:br>
              <a:rPr lang="en-GB" sz="3600" b="1" dirty="0"/>
            </a:br>
            <a:endParaRPr lang="en-GB" sz="3600" dirty="0"/>
          </a:p>
        </p:txBody>
      </p:sp>
    </p:spTree>
    <p:extLst>
      <p:ext uri="{BB962C8B-B14F-4D97-AF65-F5344CB8AC3E}">
        <p14:creationId xmlns:p14="http://schemas.microsoft.com/office/powerpoint/2010/main" val="162622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smtClean="0"/>
              <a:t>With </a:t>
            </a:r>
            <a:r>
              <a:rPr lang="en-GB" sz="3600" dirty="0"/>
              <a:t>humility and </a:t>
            </a:r>
            <a:r>
              <a:rPr lang="en-GB" sz="3600" dirty="0" smtClean="0"/>
              <a:t>joy we </a:t>
            </a:r>
            <a:r>
              <a:rPr lang="en-GB" sz="3600" dirty="0"/>
              <a:t>recall the gifts that God has given us –  </a:t>
            </a:r>
            <a:r>
              <a:rPr lang="en-GB" sz="3600" dirty="0" smtClean="0"/>
              <a:t/>
            </a:r>
            <a:br>
              <a:rPr lang="en-GB" sz="3600" dirty="0" smtClean="0"/>
            </a:br>
            <a:r>
              <a:rPr lang="en-GB" sz="3600" dirty="0" smtClean="0"/>
              <a:t>that </a:t>
            </a:r>
            <a:r>
              <a:rPr lang="en-GB" sz="3600" dirty="0"/>
              <a:t>within the </a:t>
            </a:r>
            <a:r>
              <a:rPr lang="en-GB" sz="3600" dirty="0" smtClean="0"/>
              <a:t>Church </a:t>
            </a:r>
            <a:r>
              <a:rPr lang="en-GB" sz="3600" dirty="0"/>
              <a:t>and in the world God has called some to be apostles, some prophets, evangelists, </a:t>
            </a:r>
            <a:r>
              <a:rPr lang="en-GB" sz="3600" dirty="0" smtClean="0"/>
              <a:t/>
            </a:r>
            <a:br>
              <a:rPr lang="en-GB" sz="3600" dirty="0" smtClean="0"/>
            </a:br>
            <a:r>
              <a:rPr lang="en-GB" sz="3600" dirty="0" smtClean="0"/>
              <a:t>some </a:t>
            </a:r>
            <a:r>
              <a:rPr lang="en-GB" sz="3600" dirty="0"/>
              <a:t>pastors and teachers, </a:t>
            </a:r>
            <a:r>
              <a:rPr lang="en-GB" sz="3600" dirty="0" smtClean="0"/>
              <a:t/>
            </a:r>
            <a:br>
              <a:rPr lang="en-GB" sz="3600" dirty="0" smtClean="0"/>
            </a:br>
            <a:r>
              <a:rPr lang="en-GB" sz="3600" dirty="0" smtClean="0"/>
              <a:t>some </a:t>
            </a:r>
            <a:r>
              <a:rPr lang="en-GB" sz="3600" dirty="0"/>
              <a:t>preachers </a:t>
            </a:r>
            <a:r>
              <a:rPr lang="en-GB" sz="3600" dirty="0" smtClean="0"/>
              <a:t/>
            </a:r>
            <a:br>
              <a:rPr lang="en-GB" sz="3600" dirty="0" smtClean="0"/>
            </a:br>
            <a:r>
              <a:rPr lang="en-GB" sz="3600" dirty="0" smtClean="0"/>
              <a:t>to </a:t>
            </a:r>
            <a:r>
              <a:rPr lang="en-GB" sz="3600" dirty="0"/>
              <a:t>build up the Body of Christ until all come to the unity of faith and knowledge in God’s Son.</a:t>
            </a: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248145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a:t>Let us pray. </a:t>
            </a:r>
            <a:br>
              <a:rPr lang="en-GB" sz="3600" dirty="0"/>
            </a:br>
            <a:r>
              <a:rPr lang="en-GB" sz="3600" dirty="0" smtClean="0"/>
              <a:t>Living </a:t>
            </a:r>
            <a:r>
              <a:rPr lang="en-GB" sz="3600" dirty="0"/>
              <a:t>God whose Word became flesh in Jesus and whose Spirit of Truth speaks into our hearts all honour and glory and worship belong to you. </a:t>
            </a:r>
            <a:r>
              <a:rPr lang="en-GB" sz="3600" dirty="0" smtClean="0"/>
              <a:t/>
            </a:r>
            <a:br>
              <a:rPr lang="en-GB" sz="3600" dirty="0" smtClean="0"/>
            </a:br>
            <a:r>
              <a:rPr lang="en-GB" sz="3600" dirty="0" smtClean="0"/>
              <a:t>As </a:t>
            </a:r>
            <a:r>
              <a:rPr lang="en-GB" sz="3600" dirty="0"/>
              <a:t>our praises pronounce your wonder may our lives overflow with love, that our words and deeds might tell of your goodness and declare your infinite grace. Amen. </a:t>
            </a:r>
          </a:p>
        </p:txBody>
      </p:sp>
      <p:sp>
        <p:nvSpPr>
          <p:cNvPr id="5" name="TextBox 4"/>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693921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smtClean="0"/>
              <a:t/>
            </a:r>
            <a:br>
              <a:rPr lang="en-GB" sz="3600" dirty="0" smtClean="0"/>
            </a:br>
            <a:r>
              <a:rPr lang="en-GB" sz="3600" dirty="0" smtClean="0"/>
              <a:t>Holy </a:t>
            </a:r>
            <a:r>
              <a:rPr lang="en-GB" sz="3600" dirty="0"/>
              <a:t>God, hear us as we confess our sins.  </a:t>
            </a:r>
            <a:r>
              <a:rPr lang="en-GB" sz="3600" dirty="0" smtClean="0"/>
              <a:t/>
            </a:r>
            <a:br>
              <a:rPr lang="en-GB" sz="3600" dirty="0" smtClean="0"/>
            </a:br>
            <a:r>
              <a:rPr lang="en-GB" sz="3600" dirty="0" smtClean="0"/>
              <a:t>If </a:t>
            </a:r>
            <a:r>
              <a:rPr lang="en-GB" sz="3600" dirty="0"/>
              <a:t>we have taken too lightly the call to proclaim your gospel: </a:t>
            </a:r>
            <a:r>
              <a:rPr lang="en-GB" sz="3600" dirty="0" smtClean="0"/>
              <a:t/>
            </a:r>
            <a:br>
              <a:rPr lang="en-GB" sz="3600" dirty="0" smtClean="0"/>
            </a:br>
            <a:r>
              <a:rPr lang="en-GB" sz="3600" dirty="0" smtClean="0"/>
              <a:t>Gracious </a:t>
            </a:r>
            <a:r>
              <a:rPr lang="en-GB" sz="3600" dirty="0"/>
              <a:t>God, forgive us. </a:t>
            </a:r>
            <a:r>
              <a:rPr lang="en-GB" sz="3600" dirty="0" smtClean="0"/>
              <a:t/>
            </a:r>
            <a:br>
              <a:rPr lang="en-GB" sz="3600" dirty="0" smtClean="0"/>
            </a:br>
            <a:r>
              <a:rPr lang="en-GB" sz="3600" b="1" dirty="0" smtClean="0"/>
              <a:t>Help </a:t>
            </a:r>
            <a:r>
              <a:rPr lang="en-GB" sz="3600" b="1" dirty="0"/>
              <a:t>us to live your Word.</a:t>
            </a: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262074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92696"/>
            <a:ext cx="7772400" cy="5256585"/>
          </a:xfrm>
        </p:spPr>
        <p:txBody>
          <a:bodyPr>
            <a:noAutofit/>
          </a:bodyPr>
          <a:lstStyle/>
          <a:p>
            <a:pPr algn="l"/>
            <a:r>
              <a:rPr lang="en-GB" sz="3600" dirty="0"/>
              <a:t/>
            </a:r>
            <a:br>
              <a:rPr lang="en-GB" sz="3600" dirty="0"/>
            </a:br>
            <a:r>
              <a:rPr lang="en-GB" sz="3600" dirty="0"/>
              <a:t>If we have been complacent in our preparation and forgetful of your people’s needs: </a:t>
            </a:r>
            <a:r>
              <a:rPr lang="en-GB" sz="3600" dirty="0" smtClean="0"/>
              <a:t/>
            </a:r>
            <a:br>
              <a:rPr lang="en-GB" sz="3600" dirty="0" smtClean="0"/>
            </a:br>
            <a:r>
              <a:rPr lang="en-GB" sz="3600" dirty="0" smtClean="0"/>
              <a:t>Gracious </a:t>
            </a:r>
            <a:r>
              <a:rPr lang="en-GB" sz="3600" dirty="0"/>
              <a:t>God, forgive us. </a:t>
            </a:r>
            <a:r>
              <a:rPr lang="en-GB" sz="3600" dirty="0" smtClean="0"/>
              <a:t/>
            </a:r>
            <a:br>
              <a:rPr lang="en-GB" sz="3600" dirty="0" smtClean="0"/>
            </a:br>
            <a:r>
              <a:rPr lang="en-GB" sz="3600" b="1" dirty="0" smtClean="0"/>
              <a:t>Help </a:t>
            </a:r>
            <a:r>
              <a:rPr lang="en-GB" sz="3600" b="1" dirty="0"/>
              <a:t>us to live your Word.</a:t>
            </a:r>
          </a:p>
        </p:txBody>
      </p:sp>
      <p:sp>
        <p:nvSpPr>
          <p:cNvPr id="3" name="TextBox 2"/>
          <p:cNvSpPr txBox="1"/>
          <p:nvPr/>
        </p:nvSpPr>
        <p:spPr>
          <a:xfrm>
            <a:off x="0" y="116632"/>
            <a:ext cx="2843808" cy="276999"/>
          </a:xfrm>
          <a:prstGeom prst="rect">
            <a:avLst/>
          </a:prstGeom>
          <a:noFill/>
        </p:spPr>
        <p:txBody>
          <a:bodyPr wrap="square" rtlCol="0">
            <a:spAutoFit/>
          </a:bodyPr>
          <a:lstStyle/>
          <a:p>
            <a:r>
              <a:rPr lang="en-GB" sz="1200" dirty="0" smtClean="0">
                <a:solidFill>
                  <a:schemeClr val="bg1"/>
                </a:solidFill>
              </a:rPr>
              <a:t>The gathering of the people of God</a:t>
            </a:r>
            <a:endParaRPr lang="en-GB" sz="1200" dirty="0">
              <a:solidFill>
                <a:schemeClr val="bg1"/>
              </a:solidFill>
            </a:endParaRPr>
          </a:p>
        </p:txBody>
      </p:sp>
    </p:spTree>
    <p:extLst>
      <p:ext uri="{BB962C8B-B14F-4D97-AF65-F5344CB8AC3E}">
        <p14:creationId xmlns:p14="http://schemas.microsoft.com/office/powerpoint/2010/main" val="1233129104"/>
      </p:ext>
    </p:extLst>
  </p:cSld>
  <p:clrMapOvr>
    <a:masterClrMapping/>
  </p:clrMapOvr>
</p:sld>
</file>

<file path=ppt/theme/theme1.xml><?xml version="1.0" encoding="utf-8"?>
<a:theme xmlns:a="http://schemas.openxmlformats.org/drawingml/2006/main" name="powerpoint_template S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 Template D&amp;M" id="{69A2076A-E15F-4FFD-AFDB-4CCBA6C027A9}" vid="{00679CA2-61BF-433C-A929-78FE03568753}"/>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 Template D&amp;M" id="{69A2076A-E15F-4FFD-AFDB-4CCBA6C027A9}" vid="{EAB7CCD5-A79A-4F0E-B66F-9DDBB117E505}"/>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 Template D&amp;M</Template>
  <TotalTime>205</TotalTime>
  <Pages>0</Pages>
  <Words>1304</Words>
  <Characters>0</Characters>
  <Application>Microsoft Office PowerPoint</Application>
  <PresentationFormat>On-screen Show (4:3)</PresentationFormat>
  <Lines>0</Lines>
  <Paragraphs>181</Paragraphs>
  <Slides>57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57</vt:i4>
      </vt:variant>
    </vt:vector>
  </HeadingPairs>
  <TitlesOfParts>
    <vt:vector size="65" baseType="lpstr">
      <vt:lpstr>Arial</vt:lpstr>
      <vt:lpstr>Calibri</vt:lpstr>
      <vt:lpstr>Century Gothic</vt:lpstr>
      <vt:lpstr>Franklin Gothic Book</vt:lpstr>
      <vt:lpstr>Franklin Gothic Demi</vt:lpstr>
      <vt:lpstr>ヒラギノ角ゴ ProN W3</vt:lpstr>
      <vt:lpstr>powerpoint_template SB</vt:lpstr>
      <vt:lpstr>1_Office Theme</vt:lpstr>
      <vt:lpstr>Remembering Our Call</vt:lpstr>
      <vt:lpstr>God gives the Word                                                                    Great is the company of the preachers.    Young and old, from all walks of life, blessed with experience, imagination, compassion  Great is the company of the preachers.    </vt:lpstr>
      <vt:lpstr>  Warmed by the Word within, Worshipping God in Spirit and Truth  Great is the company of the preachers.    God gives the Word  Great is the company of the preachers. </vt:lpstr>
      <vt:lpstr>A hymn is sung  Insert Name &amp; Number here </vt:lpstr>
      <vt:lpstr>  Sisters and brothers,  we meet to worship God,  to give thanks for the vocation of Local Preachers,  to remember the commitments we have made,  and to reflect upon our life and ministry. </vt:lpstr>
      <vt:lpstr>With humility and joy we recall the gifts that God has given us –   that within the Church and in the world God has called some to be apostles, some prophets, evangelists,  some pastors and teachers,  some preachers  to build up the Body of Christ until all come to the unity of faith and knowledge in God’s Son.</vt:lpstr>
      <vt:lpstr>Let us pray.  Living God whose Word became flesh in Jesus and whose Spirit of Truth speaks into our hearts all honour and glory and worship belong to you.  As our praises pronounce your wonder may our lives overflow with love, that our words and deeds might tell of your goodness and declare your infinite grace. Amen. </vt:lpstr>
      <vt:lpstr> Holy God, hear us as we confess our sins.   If we have taken too lightly the call to proclaim your gospel:  Gracious God, forgive us.  Help us to live your Word.</vt:lpstr>
      <vt:lpstr> If we have been complacent in our preparation and forgetful of your people’s needs:  Gracious God, forgive us.  Help us to live your Word.</vt:lpstr>
      <vt:lpstr> If we have put our own ideas and concerns before the good news of your love.  Gracious God, forgive us.  Help us to live your Word.   </vt:lpstr>
      <vt:lpstr>If we have failed to listen to the promptings of your Spirit.  Gracious God, forgive us.  Help us to live your Word.    If we have not lived the message we have voiced.  Gracious God, forgive us.  Help us to live your Word.   </vt:lpstr>
      <vt:lpstr>Silence   May the living God forgive and renew us,  give us victory over sin and set us free in Christ. Amen.  Or  Gracious God with gratitude and gladness we hear your promise of liberation: that in Christ we are forgiven and set free, and restored to serve you. Thanks be to you, Living God! Amen.     </vt:lpstr>
      <vt:lpstr>Loving God,  as we rejoice in the ministry of preaching,  let the Gospel of your Son come to us, not in words alone, but in power and love;  that through our life and witness the world may believe;  through Christ our Lord.  Amen.     </vt:lpstr>
      <vt:lpstr>One of the following  or the Old Testament reading for the day:   Isaiah 49: 1-5  Jeremiah 1: 1-10  Joel 2: 28b-29  Micah 6: 6-8</vt:lpstr>
      <vt:lpstr>One of the following or the Epistle for the day: 1 Corinthians 1: 17-31  2 Corinthians 5: 14-20  Ephesians 4: 7-8, 11-16  Jude 20-25 </vt:lpstr>
      <vt:lpstr>A reading from the Gospel according to…   Hear the Gospel of Christ.  Glory to Christ our Saviour.   One of the following or the Gospel for the day:   Matthew 4: 18-22  Mark 3: 13-19, 31-35  Luke 10: 1-7, 17-20  John 12: 20-26 </vt:lpstr>
      <vt:lpstr>This is the Gospel of Christ.  Praise to Christ our Lord.   </vt:lpstr>
      <vt:lpstr>  </vt:lpstr>
      <vt:lpstr>A hymn is sung  Insert Name &amp; Number here </vt:lpstr>
      <vt:lpstr>  </vt:lpstr>
      <vt:lpstr>Local Preachers are invited to stand if they are able  Sisters and brothers, at the services in which you were admitted as Local Preachers you undertook solemn responsibilities.  I invite you now to remember and reaffirm that undertaking.    </vt:lpstr>
      <vt:lpstr>Do you continue to believe yourself called by God to the office and ministry of a Local Preacher?  I do so believe.    Will you continue to be faithful in prayer, in the reading and study of the Scriptures, and will you continue to preach nothing contrary to the doctrines of the Methodist Church?  With God’s help, I will.    </vt:lpstr>
      <vt:lpstr>Will you continue to accept our discipline and work together with your sisters and brothers in the Church?  With God’s help, I will.    Will you continue to make yourself available to lead worship, attend the Local Preachers’ Meeting and be committed to ongoing learning and development? With God’s help, I will.</vt:lpstr>
      <vt:lpstr>All present are invited to stand, if they are able  Will you continue to follow the way of Christ, and in all things seek to promote, not your own glory, but the glory of the Lord?  With God’s help, I will.   May the God of all grace continue to uphold you in the service to which you are called.  Amen      </vt:lpstr>
      <vt:lpstr>In faith we pray to God, who is more ready to hear than we are to ask.    </vt:lpstr>
      <vt:lpstr>We pray for the people of God and for the churches we serve. Rejoicing in our richness and variety, may we build each other up in love and be constantly renewed for mission and service.    The Lord hears our prayer.  Thanks be to God. </vt:lpstr>
      <vt:lpstr>We pray for the Local Preachers of this Circuit,   [Here the list of Local Preachers may be read] Inspired by the Spirit, may all who preach and lead worship be bold in proclaiming your truth and faithful in living out their calling.   The Lord hears our prayer. Thanks be to God.   </vt:lpstr>
      <vt:lpstr>We pray for those who are exploring a vocation to lead worship and to preach … [Here the names of Local Preachers on Note and On Trial may be read.]  Guided by the Spirit, may they respond with confidence and faith.    The Lord hears our prayer.  Thanks be to God.   </vt:lpstr>
      <vt:lpstr>We pray for the sick, the sorrowful and those in particular need …  Knowing God’s healing presence and peace may they find life in all its fullness.    The Lord hears our prayer.  Thanks be to God.   </vt:lpstr>
      <vt:lpstr>We remember before God those Local Preachers who have faithfully lived and who have died in Christian hope, especially …  [Here the names of those Local Preachers who have died in the last year may be read.] </vt:lpstr>
      <vt:lpstr> Strengthened by their faithful example, may we follow the way of Christ and live to God’s praise and glory.  Amen.  </vt:lpstr>
      <vt:lpstr>We say together the prayer that Jesus gave us: Our Father, in heaven Hallowed be your name Your kingdom come,  your will be done on earth as in heaven. Give us today our daily bread Forgive our sins    </vt:lpstr>
      <vt:lpstr>As we forgive those who sin against us. Save us from the time of trial, And deliver us from evil. For the Kingdom, the power and the glory are yours now and forever. Amen    </vt:lpstr>
      <vt:lpstr>As our Saviour taught his disciples,  we pray: Our Father, who art in heaven, hallowed be thy name; thy kingdom come; thy will be done; on earth as it is in heaven. Give us this day our daily bread. And forgive us our trespasses   </vt:lpstr>
      <vt:lpstr>as we forgive those  that trespass against us. And lead us not into temptation; but deliver us from evil. For thine is the kingdom, the power, and the glory, for ever and ever.  Amen.  </vt:lpstr>
      <vt:lpstr> </vt:lpstr>
      <vt:lpstr>A hymn is sung  Insert Name &amp; Number here </vt:lpstr>
      <vt:lpstr> </vt:lpstr>
      <vt:lpstr> </vt:lpstr>
      <vt:lpstr> </vt:lpstr>
      <vt:lpstr> </vt:lpstr>
      <vt:lpstr> </vt:lpstr>
      <vt:lpstr> </vt:lpstr>
      <vt:lpstr> </vt:lpstr>
      <vt:lpstr> </vt:lpstr>
      <vt:lpstr> </vt:lpstr>
      <vt:lpstr> </vt:lpstr>
      <vt:lpstr> </vt:lpstr>
      <vt:lpstr> </vt:lpstr>
      <vt:lpstr> </vt:lpstr>
      <vt:lpstr> </vt:lpstr>
      <vt:lpstr> </vt:lpstr>
      <vt:lpstr>A hymn is sung  Insert Name &amp; Number here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Our Call</dc:title>
  <dc:creator>Paul Wood</dc:creator>
  <cp:lastModifiedBy>Gabriella Mahadeva</cp:lastModifiedBy>
  <cp:revision>22</cp:revision>
  <dcterms:created xsi:type="dcterms:W3CDTF">2019-07-29T13:10:49Z</dcterms:created>
  <dcterms:modified xsi:type="dcterms:W3CDTF">2019-09-05T15:41:56Z</dcterms:modified>
</cp:coreProperties>
</file>