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466" r:id="rId2"/>
    <p:sldId id="467" r:id="rId3"/>
    <p:sldId id="267" r:id="rId4"/>
    <p:sldId id="344" r:id="rId5"/>
    <p:sldId id="328" r:id="rId6"/>
    <p:sldId id="259" r:id="rId7"/>
    <p:sldId id="343" r:id="rId8"/>
    <p:sldId id="334" r:id="rId9"/>
    <p:sldId id="394" r:id="rId10"/>
    <p:sldId id="390" r:id="rId11"/>
    <p:sldId id="352" r:id="rId12"/>
    <p:sldId id="358" r:id="rId13"/>
    <p:sldId id="391" r:id="rId14"/>
    <p:sldId id="400" r:id="rId15"/>
    <p:sldId id="401" r:id="rId16"/>
    <p:sldId id="385" r:id="rId17"/>
    <p:sldId id="359" r:id="rId18"/>
    <p:sldId id="386" r:id="rId19"/>
    <p:sldId id="387" r:id="rId20"/>
    <p:sldId id="463" r:id="rId21"/>
    <p:sldId id="462" r:id="rId22"/>
    <p:sldId id="465" r:id="rId23"/>
    <p:sldId id="389" r:id="rId24"/>
    <p:sldId id="399" r:id="rId25"/>
    <p:sldId id="315" r:id="rId26"/>
    <p:sldId id="436" r:id="rId27"/>
    <p:sldId id="398" r:id="rId28"/>
    <p:sldId id="276" r:id="rId29"/>
    <p:sldId id="406" r:id="rId30"/>
    <p:sldId id="432" r:id="rId31"/>
    <p:sldId id="431" r:id="rId32"/>
    <p:sldId id="411" r:id="rId33"/>
    <p:sldId id="412" r:id="rId34"/>
    <p:sldId id="417" r:id="rId35"/>
    <p:sldId id="413" r:id="rId36"/>
    <p:sldId id="418" r:id="rId37"/>
    <p:sldId id="419" r:id="rId38"/>
    <p:sldId id="433" r:id="rId39"/>
    <p:sldId id="427" r:id="rId40"/>
    <p:sldId id="424" r:id="rId41"/>
    <p:sldId id="422" r:id="rId42"/>
    <p:sldId id="423" r:id="rId43"/>
    <p:sldId id="425" r:id="rId44"/>
    <p:sldId id="455" r:id="rId45"/>
  </p:sldIdLst>
  <p:sldSz cx="9144000" cy="6858000" type="screen4x3"/>
  <p:notesSz cx="6797675" cy="9926638"/>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Geneva" pitchFamily="125"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Geneva" pitchFamily="125"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Geneva" pitchFamily="125"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Geneva" pitchFamily="125"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Geneva" pitchFamily="125" charset="-128"/>
        <a:cs typeface="+mn-cs"/>
      </a:defRPr>
    </a:lvl5pPr>
    <a:lvl6pPr marL="2286000" algn="l" defTabSz="914400" rtl="0" eaLnBrk="1" latinLnBrk="0" hangingPunct="1">
      <a:defRPr sz="2400" kern="1200">
        <a:solidFill>
          <a:schemeClr val="tx1"/>
        </a:solidFill>
        <a:latin typeface="Arial" pitchFamily="34" charset="0"/>
        <a:ea typeface="Geneva" pitchFamily="125" charset="-128"/>
        <a:cs typeface="+mn-cs"/>
      </a:defRPr>
    </a:lvl6pPr>
    <a:lvl7pPr marL="2743200" algn="l" defTabSz="914400" rtl="0" eaLnBrk="1" latinLnBrk="0" hangingPunct="1">
      <a:defRPr sz="2400" kern="1200">
        <a:solidFill>
          <a:schemeClr val="tx1"/>
        </a:solidFill>
        <a:latin typeface="Arial" pitchFamily="34" charset="0"/>
        <a:ea typeface="Geneva" pitchFamily="125" charset="-128"/>
        <a:cs typeface="+mn-cs"/>
      </a:defRPr>
    </a:lvl7pPr>
    <a:lvl8pPr marL="3200400" algn="l" defTabSz="914400" rtl="0" eaLnBrk="1" latinLnBrk="0" hangingPunct="1">
      <a:defRPr sz="2400" kern="1200">
        <a:solidFill>
          <a:schemeClr val="tx1"/>
        </a:solidFill>
        <a:latin typeface="Arial" pitchFamily="34" charset="0"/>
        <a:ea typeface="Geneva" pitchFamily="125" charset="-128"/>
        <a:cs typeface="+mn-cs"/>
      </a:defRPr>
    </a:lvl8pPr>
    <a:lvl9pPr marL="3657600" algn="l" defTabSz="914400" rtl="0" eaLnBrk="1" latinLnBrk="0" hangingPunct="1">
      <a:defRPr sz="2400" kern="1200">
        <a:solidFill>
          <a:schemeClr val="tx1"/>
        </a:solidFill>
        <a:latin typeface="Arial" pitchFamily="34" charset="0"/>
        <a:ea typeface="Geneva" pitchFamily="125"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0014"/>
    <a:srgbClr val="F3151A"/>
    <a:srgbClr val="93971D"/>
    <a:srgbClr val="EAD1BA"/>
    <a:srgbClr val="EBC7AA"/>
    <a:srgbClr val="E9D1AA"/>
    <a:srgbClr val="F66712"/>
    <a:srgbClr val="7DD228"/>
    <a:srgbClr val="39CC4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34" autoAdjust="0"/>
    <p:restoredTop sz="86396" autoAdjust="0"/>
  </p:normalViewPr>
  <p:slideViewPr>
    <p:cSldViewPr>
      <p:cViewPr>
        <p:scale>
          <a:sx n="165" d="100"/>
          <a:sy n="165" d="100"/>
        </p:scale>
        <p:origin x="144" y="144"/>
      </p:cViewPr>
      <p:guideLst>
        <p:guide orient="horz" pos="2160"/>
        <p:guide pos="2880"/>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170" d="100"/>
        <a:sy n="170" d="100"/>
      </p:scale>
      <p:origin x="0" y="-12330"/>
    </p:cViewPr>
  </p:sorterViewPr>
  <p:notesViewPr>
    <p:cSldViewPr>
      <p:cViewPr varScale="1">
        <p:scale>
          <a:sx n="76" d="100"/>
          <a:sy n="76" d="100"/>
        </p:scale>
        <p:origin x="2184" y="11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1"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2190" tIns="46095" rIns="92190" bIns="46095" numCol="1" anchor="t" anchorCtr="0" compatLnSpc="1">
            <a:prstTxWarp prst="textNoShape">
              <a:avLst/>
            </a:prstTxWarp>
          </a:bodyPr>
          <a:lstStyle>
            <a:lvl1pPr eaLnBrk="1" hangingPunct="1">
              <a:defRPr sz="1200">
                <a:latin typeface="Calibri" pitchFamily="34" charset="0"/>
                <a:ea typeface="+mn-ea"/>
                <a:cs typeface="+mn-cs"/>
              </a:defRPr>
            </a:lvl1pPr>
          </a:lstStyle>
          <a:p>
            <a:pPr>
              <a:defRPr/>
            </a:pPr>
            <a:endParaRPr lang="en-US"/>
          </a:p>
        </p:txBody>
      </p:sp>
      <p:sp>
        <p:nvSpPr>
          <p:cNvPr id="97283"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2190" tIns="46095" rIns="92190" bIns="46095" numCol="1" anchor="t" anchorCtr="0" compatLnSpc="1">
            <a:prstTxWarp prst="textNoShape">
              <a:avLst/>
            </a:prstTxWarp>
          </a:bodyPr>
          <a:lstStyle>
            <a:lvl1pPr algn="r" eaLnBrk="1" hangingPunct="1">
              <a:defRPr sz="1200">
                <a:latin typeface="Calibri" pitchFamily="34" charset="0"/>
              </a:defRPr>
            </a:lvl1pPr>
          </a:lstStyle>
          <a:p>
            <a:fld id="{62A969BF-96B7-402E-8886-E03A6A7C2617}" type="datetime1">
              <a:rPr lang="en-US"/>
              <a:pPr/>
              <a:t>1/29/20</a:t>
            </a:fld>
            <a:endParaRPr lang="en-US"/>
          </a:p>
        </p:txBody>
      </p:sp>
      <p:sp>
        <p:nvSpPr>
          <p:cNvPr id="97284"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2190" tIns="46095" rIns="92190" bIns="46095" numCol="1" anchor="b" anchorCtr="0" compatLnSpc="1">
            <a:prstTxWarp prst="textNoShape">
              <a:avLst/>
            </a:prstTxWarp>
          </a:bodyPr>
          <a:lstStyle>
            <a:lvl1pPr eaLnBrk="1" hangingPunct="1">
              <a:defRPr sz="1200">
                <a:latin typeface="Calibri" pitchFamily="34" charset="0"/>
                <a:ea typeface="+mn-ea"/>
                <a:cs typeface="+mn-cs"/>
              </a:defRPr>
            </a:lvl1pPr>
          </a:lstStyle>
          <a:p>
            <a:pPr>
              <a:defRPr/>
            </a:pPr>
            <a:endParaRPr lang="en-US"/>
          </a:p>
        </p:txBody>
      </p:sp>
      <p:sp>
        <p:nvSpPr>
          <p:cNvPr id="97285"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2190" tIns="46095" rIns="92190" bIns="46095" numCol="1" anchor="b" anchorCtr="0" compatLnSpc="1">
            <a:prstTxWarp prst="textNoShape">
              <a:avLst/>
            </a:prstTxWarp>
          </a:bodyPr>
          <a:lstStyle>
            <a:lvl1pPr algn="r" eaLnBrk="1" hangingPunct="1">
              <a:defRPr sz="1200">
                <a:latin typeface="Calibri" pitchFamily="34" charset="0"/>
              </a:defRPr>
            </a:lvl1pPr>
          </a:lstStyle>
          <a:p>
            <a:fld id="{559A0310-7CA6-4C12-962B-437F86156BA0}" type="slidenum">
              <a:rPr lang="en-US"/>
              <a:pPr/>
              <a:t>‹#›</a:t>
            </a:fld>
            <a:endParaRPr lang="en-US"/>
          </a:p>
        </p:txBody>
      </p:sp>
    </p:spTree>
    <p:extLst>
      <p:ext uri="{BB962C8B-B14F-4D97-AF65-F5344CB8AC3E}">
        <p14:creationId xmlns:p14="http://schemas.microsoft.com/office/powerpoint/2010/main" val="29345095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2190" tIns="46095" rIns="92190" bIns="46095" rtlCol="0"/>
          <a:lstStyle>
            <a:lvl1pPr algn="l" eaLnBrk="1" fontAlgn="auto" hangingPunct="1">
              <a:spcBef>
                <a:spcPts val="0"/>
              </a:spcBef>
              <a:spcAft>
                <a:spcPts val="0"/>
              </a:spcAft>
              <a:defRPr sz="1200">
                <a:latin typeface="+mn-lt"/>
                <a:ea typeface="+mn-ea"/>
                <a:cs typeface="+mn-cs"/>
              </a:defRPr>
            </a:lvl1pPr>
          </a:lstStyle>
          <a:p>
            <a:pPr>
              <a:defRPr/>
            </a:pPr>
            <a:endParaRPr lang="en-GB"/>
          </a:p>
        </p:txBody>
      </p:sp>
      <p:sp>
        <p:nvSpPr>
          <p:cNvPr id="3" name="Date Placeholder 2"/>
          <p:cNvSpPr>
            <a:spLocks noGrp="1"/>
          </p:cNvSpPr>
          <p:nvPr>
            <p:ph type="dt" idx="1"/>
          </p:nvPr>
        </p:nvSpPr>
        <p:spPr>
          <a:xfrm>
            <a:off x="3849688" y="0"/>
            <a:ext cx="2946400" cy="496888"/>
          </a:xfrm>
          <a:prstGeom prst="rect">
            <a:avLst/>
          </a:prstGeom>
        </p:spPr>
        <p:txBody>
          <a:bodyPr vert="horz" wrap="square" lIns="92190" tIns="46095" rIns="92190" bIns="46095" numCol="1" anchor="t" anchorCtr="0" compatLnSpc="1">
            <a:prstTxWarp prst="textNoShape">
              <a:avLst/>
            </a:prstTxWarp>
          </a:bodyPr>
          <a:lstStyle>
            <a:lvl1pPr algn="r" eaLnBrk="1" hangingPunct="1">
              <a:defRPr sz="1200">
                <a:latin typeface="Calibri" pitchFamily="34" charset="0"/>
              </a:defRPr>
            </a:lvl1pPr>
          </a:lstStyle>
          <a:p>
            <a:fld id="{1E0DC632-3B39-4EAD-A711-A8DA9043C290}" type="datetime1">
              <a:rPr lang="en-GB"/>
              <a:pPr/>
              <a:t>29/01/2020</a:t>
            </a:fld>
            <a:endParaRPr lang="en-GB"/>
          </a:p>
        </p:txBody>
      </p:sp>
      <p:sp>
        <p:nvSpPr>
          <p:cNvPr id="4" name="Slide Image Placeholder 3"/>
          <p:cNvSpPr>
            <a:spLocks noGrp="1" noRot="1" noChangeAspect="1"/>
          </p:cNvSpPr>
          <p:nvPr>
            <p:ph type="sldImg" idx="2"/>
          </p:nvPr>
        </p:nvSpPr>
        <p:spPr>
          <a:xfrm>
            <a:off x="917575" y="744538"/>
            <a:ext cx="4964113" cy="3722687"/>
          </a:xfrm>
          <a:prstGeom prst="rect">
            <a:avLst/>
          </a:prstGeom>
          <a:noFill/>
          <a:ln w="12700">
            <a:solidFill>
              <a:prstClr val="black"/>
            </a:solidFill>
          </a:ln>
        </p:spPr>
        <p:txBody>
          <a:bodyPr vert="horz" lIns="92190" tIns="46095" rIns="92190" bIns="46095" rtlCol="0" anchor="ctr"/>
          <a:lstStyle/>
          <a:p>
            <a:pPr lvl="0"/>
            <a:endParaRPr lang="en-GB" noProof="0"/>
          </a:p>
        </p:txBody>
      </p:sp>
      <p:sp>
        <p:nvSpPr>
          <p:cNvPr id="5" name="Notes Placeholder 4"/>
          <p:cNvSpPr>
            <a:spLocks noGrp="1"/>
          </p:cNvSpPr>
          <p:nvPr>
            <p:ph type="body" sz="quarter" idx="3"/>
          </p:nvPr>
        </p:nvSpPr>
        <p:spPr>
          <a:xfrm>
            <a:off x="681038" y="4714875"/>
            <a:ext cx="5435600" cy="4467225"/>
          </a:xfrm>
          <a:prstGeom prst="rect">
            <a:avLst/>
          </a:prstGeom>
        </p:spPr>
        <p:txBody>
          <a:bodyPr vert="horz" wrap="square" lIns="92190" tIns="46095" rIns="92190" bIns="4609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2190" tIns="46095" rIns="92190" bIns="46095" rtlCol="0" anchor="b"/>
          <a:lstStyle>
            <a:lvl1pPr algn="l" eaLnBrk="1" fontAlgn="auto" hangingPunct="1">
              <a:spcBef>
                <a:spcPts val="0"/>
              </a:spcBef>
              <a:spcAft>
                <a:spcPts val="0"/>
              </a:spcAft>
              <a:defRPr sz="1200">
                <a:latin typeface="+mn-lt"/>
                <a:ea typeface="+mn-ea"/>
                <a:cs typeface="+mn-cs"/>
              </a:defRPr>
            </a:lvl1pPr>
          </a:lstStyle>
          <a:p>
            <a:pPr>
              <a:defRPr/>
            </a:pPr>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wrap="square" lIns="92190" tIns="46095" rIns="92190" bIns="46095" numCol="1" anchor="b" anchorCtr="0" compatLnSpc="1">
            <a:prstTxWarp prst="textNoShape">
              <a:avLst/>
            </a:prstTxWarp>
          </a:bodyPr>
          <a:lstStyle>
            <a:lvl1pPr algn="r" eaLnBrk="1" hangingPunct="1">
              <a:defRPr sz="1200">
                <a:latin typeface="Calibri" pitchFamily="34" charset="0"/>
              </a:defRPr>
            </a:lvl1pPr>
          </a:lstStyle>
          <a:p>
            <a:fld id="{605E9C42-05D8-46AB-A7E8-B1EC310C849A}" type="slidenum">
              <a:rPr lang="en-GB"/>
              <a:pPr/>
              <a:t>‹#›</a:t>
            </a:fld>
            <a:endParaRPr lang="en-GB"/>
          </a:p>
        </p:txBody>
      </p:sp>
    </p:spTree>
    <p:extLst>
      <p:ext uri="{BB962C8B-B14F-4D97-AF65-F5344CB8AC3E}">
        <p14:creationId xmlns:p14="http://schemas.microsoft.com/office/powerpoint/2010/main" val="35115151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Geneva" charset="-128"/>
        <a:cs typeface="Geneva" charset="0"/>
      </a:defRPr>
    </a:lvl1pPr>
    <a:lvl2pPr marL="457200" algn="l" rtl="0" eaLnBrk="0" fontAlgn="base" hangingPunct="0">
      <a:spcBef>
        <a:spcPct val="30000"/>
      </a:spcBef>
      <a:spcAft>
        <a:spcPct val="0"/>
      </a:spcAft>
      <a:defRPr sz="1200" kern="1200">
        <a:solidFill>
          <a:schemeClr val="tx1"/>
        </a:solidFill>
        <a:latin typeface="+mn-lt"/>
        <a:ea typeface="Geneva" charset="-128"/>
        <a:cs typeface="+mn-cs"/>
      </a:defRPr>
    </a:lvl2pPr>
    <a:lvl3pPr marL="914400" algn="l" rtl="0" eaLnBrk="0" fontAlgn="base" hangingPunct="0">
      <a:spcBef>
        <a:spcPct val="30000"/>
      </a:spcBef>
      <a:spcAft>
        <a:spcPct val="0"/>
      </a:spcAft>
      <a:defRPr sz="1200" kern="1200">
        <a:solidFill>
          <a:schemeClr val="tx1"/>
        </a:solidFill>
        <a:latin typeface="+mn-lt"/>
        <a:ea typeface="Geneva" charset="-128"/>
        <a:cs typeface="+mn-cs"/>
      </a:defRPr>
    </a:lvl3pPr>
    <a:lvl4pPr marL="1371600" algn="l" rtl="0" eaLnBrk="0" fontAlgn="base" hangingPunct="0">
      <a:spcBef>
        <a:spcPct val="30000"/>
      </a:spcBef>
      <a:spcAft>
        <a:spcPct val="0"/>
      </a:spcAft>
      <a:defRPr sz="1200" kern="1200">
        <a:solidFill>
          <a:schemeClr val="tx1"/>
        </a:solidFill>
        <a:latin typeface="+mn-lt"/>
        <a:ea typeface="Geneva" charset="-128"/>
        <a:cs typeface="+mn-cs"/>
      </a:defRPr>
    </a:lvl4pPr>
    <a:lvl5pPr marL="1828800" algn="l" rtl="0" eaLnBrk="0" fontAlgn="base" hangingPunct="0">
      <a:spcBef>
        <a:spcPct val="30000"/>
      </a:spcBef>
      <a:spcAft>
        <a:spcPct val="0"/>
      </a:spcAft>
      <a:defRPr sz="1200" kern="1200">
        <a:solidFill>
          <a:schemeClr val="tx1"/>
        </a:solidFill>
        <a:latin typeface="+mn-lt"/>
        <a:ea typeface="Geneva"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bwMode="auto">
          <a:noFill/>
          <a:ln>
            <a:miter lim="800000"/>
            <a:headEnd/>
            <a:tailEnd/>
          </a:ln>
        </p:spPr>
        <p:txBody>
          <a:bodyPr/>
          <a:lstStyle/>
          <a:p>
            <a:fld id="{A68EEE10-DEC6-4F2E-9865-737877B282F8}" type="slidenum">
              <a:rPr lang="en-GB"/>
              <a:pPr/>
              <a:t>3</a:t>
            </a:fld>
            <a:endParaRPr lang="en-GB" dirty="0"/>
          </a:p>
        </p:txBody>
      </p:sp>
      <p:sp>
        <p:nvSpPr>
          <p:cNvPr id="22530" name="Rectangle 2"/>
          <p:cNvSpPr>
            <a:spLocks noGrp="1" noRot="1" noChangeAspect="1" noChangeArrowheads="1" noTextEdit="1"/>
          </p:cNvSpPr>
          <p:nvPr>
            <p:ph type="sldImg"/>
          </p:nvPr>
        </p:nvSpPr>
        <p:spPr bwMode="auto">
          <a:xfrm>
            <a:off x="915988" y="365125"/>
            <a:ext cx="4965700" cy="3724275"/>
          </a:xfrm>
          <a:noFill/>
          <a:ln>
            <a:solidFill>
              <a:srgbClr val="000000"/>
            </a:solidFill>
            <a:miter lim="800000"/>
            <a:headEnd/>
            <a:tailEnd/>
          </a:ln>
        </p:spPr>
      </p:sp>
      <p:sp>
        <p:nvSpPr>
          <p:cNvPr id="22531" name="Rectangle 3"/>
          <p:cNvSpPr>
            <a:spLocks noGrp="1" noChangeArrowheads="1"/>
          </p:cNvSpPr>
          <p:nvPr>
            <p:ph type="body" idx="1"/>
          </p:nvPr>
        </p:nvSpPr>
        <p:spPr bwMode="auto">
          <a:noFill/>
        </p:spPr>
        <p:txBody>
          <a:bodyPr/>
          <a:lstStyle/>
          <a:p>
            <a:pPr eaLnBrk="1" hangingPunct="1"/>
            <a:endParaRPr lang="en-GB" dirty="0">
              <a:latin typeface="Times New Roman" pitchFamily="18" charset="0"/>
              <a:ea typeface="Geneva" pitchFamily="125" charset="-128"/>
              <a:cs typeface="Times New Roman" pitchFamily="18" charset="0"/>
            </a:endParaRPr>
          </a:p>
        </p:txBody>
      </p:sp>
      <p:sp>
        <p:nvSpPr>
          <p:cNvPr id="5" name="5-Point Star 4"/>
          <p:cNvSpPr/>
          <p:nvPr/>
        </p:nvSpPr>
        <p:spPr>
          <a:xfrm>
            <a:off x="6310313" y="80963"/>
            <a:ext cx="366712" cy="361950"/>
          </a:xfrm>
          <a:prstGeom prst="star5">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lIns="92190" tIns="46095" rIns="92190" bIns="46095" anchor="ctr"/>
          <a:lstStyle/>
          <a:p>
            <a:pPr algn="ctr" eaLnBrk="1" hangingPunct="1">
              <a:defRPr/>
            </a:pPr>
            <a:endParaRPr lang="en-GB" sz="1800" dirty="0"/>
          </a:p>
        </p:txBody>
      </p:sp>
    </p:spTree>
    <p:extLst>
      <p:ext uri="{BB962C8B-B14F-4D97-AF65-F5344CB8AC3E}">
        <p14:creationId xmlns:p14="http://schemas.microsoft.com/office/powerpoint/2010/main" val="952908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5E9C42-05D8-46AB-A7E8-B1EC310C849A}" type="slidenum">
              <a:rPr lang="en-GB" smtClean="0"/>
              <a:pPr/>
              <a:t>12</a:t>
            </a:fld>
            <a:endParaRPr lang="en-GB"/>
          </a:p>
        </p:txBody>
      </p:sp>
    </p:spTree>
    <p:extLst>
      <p:ext uri="{BB962C8B-B14F-4D97-AF65-F5344CB8AC3E}">
        <p14:creationId xmlns:p14="http://schemas.microsoft.com/office/powerpoint/2010/main" val="3509877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Power is exercised and experienced in many ways.</a:t>
            </a:r>
          </a:p>
          <a:p>
            <a:r>
              <a:rPr lang="en-US">
                <a:solidFill>
                  <a:srgbClr val="4A4A4A"/>
                </a:solidFill>
                <a:latin typeface="&amp;quot"/>
              </a:rPr>
              <a:t>Church leaders, staff and volunteers </a:t>
            </a:r>
            <a:r>
              <a:rPr lang="en-US"/>
              <a:t>should beware of the potential of using their position to influence others as t</a:t>
            </a:r>
            <a:r>
              <a:rPr lang="en-US">
                <a:solidFill>
                  <a:srgbClr val="4A4A4A"/>
                </a:solidFill>
                <a:latin typeface="&amp;quot"/>
              </a:rPr>
              <a:t>heir</a:t>
            </a:r>
            <a:r>
              <a:rPr lang="en-US">
                <a:solidFill>
                  <a:srgbClr val="4A4A4A"/>
                </a:solidFill>
                <a:latin typeface="Open Sans"/>
              </a:rPr>
              <a:t> opinions when proffered have weight and significance. </a:t>
            </a:r>
          </a:p>
          <a:p>
            <a:endParaRPr lang="en-US">
              <a:solidFill>
                <a:srgbClr val="4A4A4A"/>
              </a:solidFill>
              <a:latin typeface="Open Sans"/>
            </a:endParaRPr>
          </a:p>
          <a:p>
            <a:r>
              <a:rPr lang="en-US"/>
              <a:t>These roles have differing levels of power and authority over others.  This power needs to be used to sustain others and harness their strengths, and not to abuse, bully, manipulate or denigrate. </a:t>
            </a:r>
            <a:endParaRPr lang="en-GB"/>
          </a:p>
          <a:p>
            <a:endParaRPr lang="en-GB"/>
          </a:p>
        </p:txBody>
      </p:sp>
      <p:sp>
        <p:nvSpPr>
          <p:cNvPr id="4" name="Slide Number Placeholder 3"/>
          <p:cNvSpPr>
            <a:spLocks noGrp="1"/>
          </p:cNvSpPr>
          <p:nvPr>
            <p:ph type="sldNum" sz="quarter" idx="10"/>
          </p:nvPr>
        </p:nvSpPr>
        <p:spPr/>
        <p:txBody>
          <a:bodyPr/>
          <a:lstStyle/>
          <a:p>
            <a:fld id="{605E9C42-05D8-46AB-A7E8-B1EC310C849A}" type="slidenum">
              <a:rPr lang="en-GB" smtClean="0"/>
              <a:pPr/>
              <a:t>21</a:t>
            </a:fld>
            <a:endParaRPr lang="en-GB"/>
          </a:p>
        </p:txBody>
      </p:sp>
    </p:spTree>
    <p:extLst>
      <p:ext uri="{BB962C8B-B14F-4D97-AF65-F5344CB8AC3E}">
        <p14:creationId xmlns:p14="http://schemas.microsoft.com/office/powerpoint/2010/main" val="2048492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by &lt;a </a:t>
            </a:r>
            <a:r>
              <a:rPr lang="en-US" dirty="0" err="1"/>
              <a:t>href</a:t>
            </a:r>
            <a:r>
              <a:rPr lang="en-US" dirty="0"/>
              <a:t>="https://</a:t>
            </a:r>
            <a:r>
              <a:rPr lang="en-US" dirty="0" err="1"/>
              <a:t>pixabay.com</a:t>
            </a:r>
            <a:r>
              <a:rPr lang="en-US" dirty="0"/>
              <a:t>/users/e-gabi-293404/?</a:t>
            </a:r>
            <a:r>
              <a:rPr lang="en-US" dirty="0" err="1"/>
              <a:t>utm_source</a:t>
            </a:r>
            <a:r>
              <a:rPr lang="en-US" dirty="0"/>
              <a:t>=</a:t>
            </a:r>
            <a:r>
              <a:rPr lang="en-US" dirty="0" err="1"/>
              <a:t>link-attribution&amp;amp;utm_medium</a:t>
            </a:r>
            <a:r>
              <a:rPr lang="en-US" dirty="0"/>
              <a:t>=</a:t>
            </a:r>
            <a:r>
              <a:rPr lang="en-US" dirty="0" err="1"/>
              <a:t>referral&amp;amp;utm_campaign</a:t>
            </a:r>
            <a:r>
              <a:rPr lang="en-US" dirty="0"/>
              <a:t>=</a:t>
            </a:r>
            <a:r>
              <a:rPr lang="en-US" dirty="0" err="1"/>
              <a:t>image&amp;amp;utm_content</a:t>
            </a:r>
            <a:r>
              <a:rPr lang="en-US" dirty="0"/>
              <a:t>=367975"&gt;e-</a:t>
            </a:r>
            <a:r>
              <a:rPr lang="en-US" dirty="0" err="1"/>
              <a:t>gabi</a:t>
            </a:r>
            <a:r>
              <a:rPr lang="en-US" dirty="0"/>
              <a:t>&lt;/a&gt; from &lt;a </a:t>
            </a:r>
            <a:r>
              <a:rPr lang="en-US" dirty="0" err="1"/>
              <a:t>href</a:t>
            </a:r>
            <a:r>
              <a:rPr lang="en-US" dirty="0"/>
              <a:t>="https://</a:t>
            </a:r>
            <a:r>
              <a:rPr lang="en-US" dirty="0" err="1"/>
              <a:t>pixabay.com</a:t>
            </a:r>
            <a:r>
              <a:rPr lang="en-US" dirty="0"/>
              <a:t>/?</a:t>
            </a:r>
            <a:r>
              <a:rPr lang="en-US" dirty="0" err="1"/>
              <a:t>utm_source</a:t>
            </a:r>
            <a:r>
              <a:rPr lang="en-US" dirty="0"/>
              <a:t>=</a:t>
            </a:r>
            <a:r>
              <a:rPr lang="en-US" dirty="0" err="1"/>
              <a:t>link-attribution&amp;amp;utm_medium</a:t>
            </a:r>
            <a:r>
              <a:rPr lang="en-US" dirty="0"/>
              <a:t>=</a:t>
            </a:r>
            <a:r>
              <a:rPr lang="en-US" dirty="0" err="1"/>
              <a:t>referral&amp;amp;utm_campaign</a:t>
            </a:r>
            <a:r>
              <a:rPr lang="en-US" dirty="0"/>
              <a:t>=</a:t>
            </a:r>
            <a:r>
              <a:rPr lang="en-US" dirty="0" err="1"/>
              <a:t>image&amp;amp;utm_content</a:t>
            </a:r>
            <a:r>
              <a:rPr lang="en-US" dirty="0"/>
              <a:t>=367975"&gt;</a:t>
            </a:r>
            <a:r>
              <a:rPr lang="en-US" dirty="0" err="1"/>
              <a:t>Pixabay</a:t>
            </a:r>
            <a:r>
              <a:rPr lang="en-US" dirty="0"/>
              <a:t>&lt;/a&gt; </a:t>
            </a:r>
          </a:p>
          <a:p>
            <a:endParaRPr lang="en-GB" dirty="0"/>
          </a:p>
        </p:txBody>
      </p:sp>
      <p:sp>
        <p:nvSpPr>
          <p:cNvPr id="4" name="Slide Number Placeholder 3"/>
          <p:cNvSpPr>
            <a:spLocks noGrp="1"/>
          </p:cNvSpPr>
          <p:nvPr>
            <p:ph type="sldNum" sz="quarter" idx="10"/>
          </p:nvPr>
        </p:nvSpPr>
        <p:spPr/>
        <p:txBody>
          <a:bodyPr/>
          <a:lstStyle/>
          <a:p>
            <a:fld id="{605E9C42-05D8-46AB-A7E8-B1EC310C849A}" type="slidenum">
              <a:rPr lang="en-GB" smtClean="0"/>
              <a:pPr/>
              <a:t>22</a:t>
            </a:fld>
            <a:endParaRPr lang="en-GB"/>
          </a:p>
        </p:txBody>
      </p:sp>
    </p:spTree>
    <p:extLst>
      <p:ext uri="{BB962C8B-B14F-4D97-AF65-F5344CB8AC3E}">
        <p14:creationId xmlns:p14="http://schemas.microsoft.com/office/powerpoint/2010/main" val="56213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lIns="92190" tIns="46095" rIns="92190" bIns="46095" anchor="b"/>
          <a:lstStyle/>
          <a:p>
            <a:pPr algn="r" eaLnBrk="1" hangingPunct="1"/>
            <a:fld id="{E70B7E8C-4CC8-4310-A3CF-68267FB1DBB8}" type="slidenum">
              <a:rPr lang="en-US" sz="1200">
                <a:latin typeface="Calibri" pitchFamily="34" charset="0"/>
              </a:rPr>
              <a:pPr algn="r" eaLnBrk="1" hangingPunct="1"/>
              <a:t>27</a:t>
            </a:fld>
            <a:endParaRPr lang="en-US" sz="1200">
              <a:latin typeface="Calibri" pitchFamily="34" charset="0"/>
            </a:endParaRPr>
          </a:p>
        </p:txBody>
      </p:sp>
      <p:sp>
        <p:nvSpPr>
          <p:cNvPr id="542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5" name="Rectangle 3"/>
          <p:cNvSpPr>
            <a:spLocks noGrp="1" noChangeArrowheads="1"/>
          </p:cNvSpPr>
          <p:nvPr>
            <p:ph type="body" idx="1"/>
          </p:nvPr>
        </p:nvSpPr>
        <p:spPr bwMode="auto">
          <a:noFill/>
        </p:spPr>
        <p:txBody>
          <a:bodyPr/>
          <a:lstStyle/>
          <a:p>
            <a:pPr algn="just" eaLnBrk="1" hangingPunct="1">
              <a:spcBef>
                <a:spcPct val="0"/>
              </a:spcBef>
            </a:pPr>
            <a:endParaRPr lang="en-GB">
              <a:ea typeface="Geneva" pitchFamily="125" charset="-128"/>
            </a:endParaRPr>
          </a:p>
        </p:txBody>
      </p:sp>
      <p:sp>
        <p:nvSpPr>
          <p:cNvPr id="5" name="5-Point Star 4"/>
          <p:cNvSpPr/>
          <p:nvPr/>
        </p:nvSpPr>
        <p:spPr>
          <a:xfrm>
            <a:off x="6311900" y="80963"/>
            <a:ext cx="366713" cy="361950"/>
          </a:xfrm>
          <a:prstGeom prst="star5">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lIns="92190" tIns="46095" rIns="92190" bIns="46095" anchor="ctr"/>
          <a:lstStyle/>
          <a:p>
            <a:pPr algn="ctr" eaLnBrk="1" fontAlgn="auto" hangingPunct="1">
              <a:spcBef>
                <a:spcPts val="0"/>
              </a:spcBef>
              <a:spcAft>
                <a:spcPts val="0"/>
              </a:spcAft>
              <a:defRPr/>
            </a:pPr>
            <a:endParaRPr lang="en-GB" sz="1800"/>
          </a:p>
        </p:txBody>
      </p:sp>
    </p:spTree>
    <p:extLst>
      <p:ext uri="{BB962C8B-B14F-4D97-AF65-F5344CB8AC3E}">
        <p14:creationId xmlns:p14="http://schemas.microsoft.com/office/powerpoint/2010/main" val="2344644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lIns="92190" tIns="46095" rIns="92190" bIns="46095" anchor="b"/>
          <a:lstStyle/>
          <a:p>
            <a:pPr algn="r" eaLnBrk="1" hangingPunct="1"/>
            <a:fld id="{E70B7E8C-4CC8-4310-A3CF-68267FB1DBB8}" type="slidenum">
              <a:rPr lang="en-US" sz="1200">
                <a:latin typeface="Calibri" pitchFamily="34" charset="0"/>
              </a:rPr>
              <a:pPr algn="r" eaLnBrk="1" hangingPunct="1"/>
              <a:t>39</a:t>
            </a:fld>
            <a:endParaRPr lang="en-US" sz="1200">
              <a:latin typeface="Calibri" pitchFamily="34" charset="0"/>
            </a:endParaRPr>
          </a:p>
        </p:txBody>
      </p:sp>
      <p:sp>
        <p:nvSpPr>
          <p:cNvPr id="542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5" name="Rectangle 3"/>
          <p:cNvSpPr>
            <a:spLocks noGrp="1" noChangeArrowheads="1"/>
          </p:cNvSpPr>
          <p:nvPr>
            <p:ph type="body" idx="1"/>
          </p:nvPr>
        </p:nvSpPr>
        <p:spPr bwMode="auto">
          <a:noFill/>
        </p:spPr>
        <p:txBody>
          <a:bodyPr/>
          <a:lstStyle/>
          <a:p>
            <a:pPr algn="just" eaLnBrk="1" hangingPunct="1">
              <a:spcBef>
                <a:spcPct val="0"/>
              </a:spcBef>
            </a:pPr>
            <a:endParaRPr lang="en-GB">
              <a:ea typeface="Geneva" pitchFamily="125" charset="-128"/>
            </a:endParaRPr>
          </a:p>
        </p:txBody>
      </p:sp>
      <p:sp>
        <p:nvSpPr>
          <p:cNvPr id="5" name="5-Point Star 4"/>
          <p:cNvSpPr/>
          <p:nvPr/>
        </p:nvSpPr>
        <p:spPr>
          <a:xfrm>
            <a:off x="6311900" y="80963"/>
            <a:ext cx="366713" cy="361950"/>
          </a:xfrm>
          <a:prstGeom prst="star5">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lIns="92190" tIns="46095" rIns="92190" bIns="46095" anchor="ctr"/>
          <a:lstStyle/>
          <a:p>
            <a:pPr algn="ctr" eaLnBrk="1" fontAlgn="auto" hangingPunct="1">
              <a:spcBef>
                <a:spcPts val="0"/>
              </a:spcBef>
              <a:spcAft>
                <a:spcPts val="0"/>
              </a:spcAft>
              <a:defRPr/>
            </a:pPr>
            <a:endParaRPr lang="en-GB" sz="1800"/>
          </a:p>
        </p:txBody>
      </p:sp>
    </p:spTree>
    <p:extLst>
      <p:ext uri="{BB962C8B-B14F-4D97-AF65-F5344CB8AC3E}">
        <p14:creationId xmlns:p14="http://schemas.microsoft.com/office/powerpoint/2010/main" val="3695390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5E9C42-05D8-46AB-A7E8-B1EC310C849A}" type="slidenum">
              <a:rPr lang="en-GB" smtClean="0"/>
              <a:pPr/>
              <a:t>44</a:t>
            </a:fld>
            <a:endParaRPr lang="en-GB"/>
          </a:p>
        </p:txBody>
      </p:sp>
    </p:spTree>
    <p:extLst>
      <p:ext uri="{BB962C8B-B14F-4D97-AF65-F5344CB8AC3E}">
        <p14:creationId xmlns:p14="http://schemas.microsoft.com/office/powerpoint/2010/main" val="2766465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8" name="Footer Placeholder 4">
            <a:extLst>
              <a:ext uri="{FF2B5EF4-FFF2-40B4-BE49-F238E27FC236}">
                <a16:creationId xmlns:a16="http://schemas.microsoft.com/office/drawing/2014/main" id="{18527B3C-82E1-B14A-B498-1A5B16BD43AD}"/>
              </a:ext>
            </a:extLst>
          </p:cNvPr>
          <p:cNvSpPr txBox="1">
            <a:spLocks/>
          </p:cNvSpPr>
          <p:nvPr userDrawn="1"/>
        </p:nvSpPr>
        <p:spPr>
          <a:xfrm>
            <a:off x="3635375" y="11113"/>
            <a:ext cx="5400675" cy="365125"/>
          </a:xfrm>
          <a:prstGeom prst="rect">
            <a:avLst/>
          </a:prstGeom>
        </p:spPr>
        <p:txBody>
          <a:bodyPr anchor="ctr"/>
          <a:lstStyle>
            <a:defPPr>
              <a:defRPr lang="en-US"/>
            </a:defPPr>
            <a:lvl1pPr marL="0" algn="r" defTabSz="914400" rtl="0" eaLnBrk="1" latinLnBrk="0" hangingPunct="1">
              <a:defRPr sz="120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GB"/>
          </a:p>
        </p:txBody>
      </p:sp>
      <p:sp>
        <p:nvSpPr>
          <p:cNvPr id="19" name="TextBox 17">
            <a:extLst>
              <a:ext uri="{FF2B5EF4-FFF2-40B4-BE49-F238E27FC236}">
                <a16:creationId xmlns:a16="http://schemas.microsoft.com/office/drawing/2014/main" id="{44331298-4888-454D-B5CE-90D5C7DD93F5}"/>
              </a:ext>
            </a:extLst>
          </p:cNvPr>
          <p:cNvSpPr txBox="1">
            <a:spLocks noChangeArrowheads="1"/>
          </p:cNvSpPr>
          <p:nvPr userDrawn="1"/>
        </p:nvSpPr>
        <p:spPr bwMode="auto">
          <a:xfrm>
            <a:off x="34925" y="6516688"/>
            <a:ext cx="504825" cy="276225"/>
          </a:xfrm>
          <a:prstGeom prst="rect">
            <a:avLst/>
          </a:prstGeom>
          <a:noFill/>
          <a:ln>
            <a:noFill/>
          </a:ln>
        </p:spPr>
        <p:txBody>
          <a:bodyPr>
            <a:spAutoFit/>
          </a:bodyPr>
          <a:lstStyle/>
          <a:p>
            <a:pPr algn="r" eaLnBrk="1" hangingPunct="1"/>
            <a:fld id="{F053313A-3232-4CB6-8C2E-07881D6B5FF5}" type="slidenum">
              <a:rPr lang="en-GB" sz="1200">
                <a:solidFill>
                  <a:schemeClr val="bg1">
                    <a:lumMod val="20000"/>
                    <a:lumOff val="80000"/>
                  </a:schemeClr>
                </a:solidFill>
                <a:cs typeface="Arial" pitchFamily="34" charset="0"/>
              </a:rPr>
              <a:pPr algn="r" eaLnBrk="1" hangingPunct="1"/>
              <a:t>‹#›</a:t>
            </a:fld>
            <a:endParaRPr lang="en-GB" sz="1200">
              <a:solidFill>
                <a:schemeClr val="bg1">
                  <a:lumMod val="20000"/>
                  <a:lumOff val="80000"/>
                </a:schemeClr>
              </a:solidFill>
              <a:cs typeface="Arial" pitchFamily="34" charset="0"/>
            </a:endParaRPr>
          </a:p>
        </p:txBody>
      </p:sp>
      <p:sp>
        <p:nvSpPr>
          <p:cNvPr id="20" name="TextBox 18">
            <a:extLst>
              <a:ext uri="{FF2B5EF4-FFF2-40B4-BE49-F238E27FC236}">
                <a16:creationId xmlns:a16="http://schemas.microsoft.com/office/drawing/2014/main" id="{920EE9EF-E774-3447-B211-547CECCCAED3}"/>
              </a:ext>
            </a:extLst>
          </p:cNvPr>
          <p:cNvSpPr txBox="1">
            <a:spLocks noChangeArrowheads="1"/>
          </p:cNvSpPr>
          <p:nvPr userDrawn="1"/>
        </p:nvSpPr>
        <p:spPr bwMode="auto">
          <a:xfrm>
            <a:off x="4356100" y="6516688"/>
            <a:ext cx="4787900" cy="306387"/>
          </a:xfrm>
          <a:prstGeom prst="rect">
            <a:avLst/>
          </a:prstGeom>
          <a:noFill/>
          <a:ln>
            <a:noFill/>
          </a:ln>
        </p:spPr>
        <p:txBody>
          <a:bodyPr>
            <a:spAutoFit/>
          </a:bodyPr>
          <a:lstStyle/>
          <a:p>
            <a:pPr algn="r" eaLnBrk="1" hangingPunct="1"/>
            <a:r>
              <a:rPr lang="en-GB" sz="1400">
                <a:solidFill>
                  <a:schemeClr val="bg1">
                    <a:lumMod val="20000"/>
                    <a:lumOff val="80000"/>
                  </a:schemeClr>
                </a:solidFill>
                <a:latin typeface="Franklin Gothic Medium" pitchFamily="34" charset="0"/>
                <a:cs typeface="Arial" pitchFamily="34" charset="0"/>
              </a:rPr>
              <a:t>Creating Safer Space – Foundation Module 2020 </a:t>
            </a:r>
          </a:p>
        </p:txBody>
      </p:sp>
      <p:sp>
        <p:nvSpPr>
          <p:cNvPr id="21" name="Rectangle 2">
            <a:extLst>
              <a:ext uri="{FF2B5EF4-FFF2-40B4-BE49-F238E27FC236}">
                <a16:creationId xmlns:a16="http://schemas.microsoft.com/office/drawing/2014/main" id="{06C78001-5AAC-5148-9820-720F920F0753}"/>
              </a:ext>
            </a:extLst>
          </p:cNvPr>
          <p:cNvSpPr>
            <a:spLocks noChangeArrowheads="1"/>
          </p:cNvSpPr>
          <p:nvPr userDrawn="1"/>
        </p:nvSpPr>
        <p:spPr bwMode="auto">
          <a:xfrm>
            <a:off x="7242175" y="25400"/>
            <a:ext cx="1874838" cy="307975"/>
          </a:xfrm>
          <a:prstGeom prst="rect">
            <a:avLst/>
          </a:prstGeom>
          <a:noFill/>
          <a:ln>
            <a:noFill/>
          </a:ln>
        </p:spPr>
        <p:txBody>
          <a:bodyPr wrap="none">
            <a:spAutoFit/>
          </a:bodyPr>
          <a:lstStyle>
            <a:lvl1pPr eaLnBrk="0" hangingPunct="0">
              <a:defRPr sz="2400">
                <a:solidFill>
                  <a:schemeClr val="tx1"/>
                </a:solidFill>
                <a:latin typeface="Arial" charset="0"/>
                <a:ea typeface="Geneva" charset="-128"/>
              </a:defRPr>
            </a:lvl1pPr>
            <a:lvl2pPr marL="742950" indent="-285750" eaLnBrk="0" hangingPunct="0">
              <a:defRPr sz="2400">
                <a:solidFill>
                  <a:schemeClr val="tx1"/>
                </a:solidFill>
                <a:latin typeface="Arial" charset="0"/>
                <a:ea typeface="Geneva" charset="-128"/>
              </a:defRPr>
            </a:lvl2pPr>
            <a:lvl3pPr marL="1143000" indent="-228600" eaLnBrk="0" hangingPunct="0">
              <a:defRPr sz="2400">
                <a:solidFill>
                  <a:schemeClr val="tx1"/>
                </a:solidFill>
                <a:latin typeface="Arial" charset="0"/>
                <a:ea typeface="Geneva" charset="-128"/>
              </a:defRPr>
            </a:lvl3pPr>
            <a:lvl4pPr marL="1600200" indent="-228600" eaLnBrk="0" hangingPunct="0">
              <a:defRPr sz="2400">
                <a:solidFill>
                  <a:schemeClr val="tx1"/>
                </a:solidFill>
                <a:latin typeface="Arial" charset="0"/>
                <a:ea typeface="Geneva" charset="-128"/>
              </a:defRPr>
            </a:lvl4pPr>
            <a:lvl5pPr marL="2057400" indent="-228600" eaLnBrk="0" hangingPunct="0">
              <a:defRPr sz="2400">
                <a:solidFill>
                  <a:schemeClr val="tx1"/>
                </a:solidFill>
                <a:latin typeface="Arial" charset="0"/>
                <a:ea typeface="Geneva" charset="-128"/>
              </a:defRPr>
            </a:lvl5pPr>
            <a:lvl6pPr marL="2514600" indent="-228600" eaLnBrk="0" fontAlgn="base" hangingPunct="0">
              <a:spcBef>
                <a:spcPct val="0"/>
              </a:spcBef>
              <a:spcAft>
                <a:spcPct val="0"/>
              </a:spcAft>
              <a:defRPr sz="2400">
                <a:solidFill>
                  <a:schemeClr val="tx1"/>
                </a:solidFill>
                <a:latin typeface="Arial" charset="0"/>
                <a:ea typeface="Geneva" charset="-128"/>
              </a:defRPr>
            </a:lvl6pPr>
            <a:lvl7pPr marL="2971800" indent="-228600" eaLnBrk="0" fontAlgn="base" hangingPunct="0">
              <a:spcBef>
                <a:spcPct val="0"/>
              </a:spcBef>
              <a:spcAft>
                <a:spcPct val="0"/>
              </a:spcAft>
              <a:defRPr sz="2400">
                <a:solidFill>
                  <a:schemeClr val="tx1"/>
                </a:solidFill>
                <a:latin typeface="Arial" charset="0"/>
                <a:ea typeface="Geneva" charset="-128"/>
              </a:defRPr>
            </a:lvl7pPr>
            <a:lvl8pPr marL="3429000" indent="-228600" eaLnBrk="0" fontAlgn="base" hangingPunct="0">
              <a:spcBef>
                <a:spcPct val="0"/>
              </a:spcBef>
              <a:spcAft>
                <a:spcPct val="0"/>
              </a:spcAft>
              <a:defRPr sz="2400">
                <a:solidFill>
                  <a:schemeClr val="tx1"/>
                </a:solidFill>
                <a:latin typeface="Arial" charset="0"/>
                <a:ea typeface="Geneva" charset="-128"/>
              </a:defRPr>
            </a:lvl8pPr>
            <a:lvl9pPr marL="3886200" indent="-228600" eaLnBrk="0" fontAlgn="base" hangingPunct="0">
              <a:spcBef>
                <a:spcPct val="0"/>
              </a:spcBef>
              <a:spcAft>
                <a:spcPct val="0"/>
              </a:spcAft>
              <a:defRPr sz="2400">
                <a:solidFill>
                  <a:schemeClr val="tx1"/>
                </a:solidFill>
                <a:latin typeface="Arial" charset="0"/>
                <a:ea typeface="Geneva" charset="-128"/>
              </a:defRPr>
            </a:lvl9pPr>
          </a:lstStyle>
          <a:p>
            <a:pPr algn="r" eaLnBrk="1" hangingPunct="1">
              <a:defRPr/>
            </a:pPr>
            <a:r>
              <a:rPr lang="en-GB" altLang="en-US" sz="1400">
                <a:solidFill>
                  <a:schemeClr val="bg1">
                    <a:lumMod val="20000"/>
                    <a:lumOff val="80000"/>
                  </a:schemeClr>
                </a:solidFill>
                <a:latin typeface="Franklin Gothic Book" pitchFamily="34" charset="0"/>
              </a:rPr>
              <a:t>The</a:t>
            </a:r>
            <a:r>
              <a:rPr lang="en-GB" altLang="en-US" sz="1400">
                <a:solidFill>
                  <a:schemeClr val="bg1">
                    <a:lumMod val="20000"/>
                    <a:lumOff val="80000"/>
                  </a:schemeClr>
                </a:solidFill>
                <a:latin typeface="Calibri" pitchFamily="34" charset="0"/>
              </a:rPr>
              <a:t> </a:t>
            </a:r>
            <a:r>
              <a:rPr lang="en-GB" altLang="en-US" sz="1400">
                <a:solidFill>
                  <a:schemeClr val="bg1">
                    <a:lumMod val="20000"/>
                    <a:lumOff val="80000"/>
                  </a:schemeClr>
                </a:solidFill>
                <a:latin typeface="Franklin Gothic Demi" pitchFamily="34" charset="0"/>
              </a:rPr>
              <a:t>Methodist</a:t>
            </a:r>
            <a:r>
              <a:rPr lang="en-GB" altLang="en-US" sz="1400">
                <a:solidFill>
                  <a:schemeClr val="bg1">
                    <a:lumMod val="20000"/>
                    <a:lumOff val="80000"/>
                  </a:schemeClr>
                </a:solidFill>
                <a:latin typeface="Calibri" pitchFamily="34" charset="0"/>
              </a:rPr>
              <a:t> </a:t>
            </a:r>
            <a:r>
              <a:rPr lang="en-GB" altLang="en-US" sz="1400">
                <a:solidFill>
                  <a:schemeClr val="bg1">
                    <a:lumMod val="20000"/>
                    <a:lumOff val="80000"/>
                  </a:schemeClr>
                </a:solidFill>
                <a:latin typeface="Franklin Gothic Book" pitchFamily="34" charset="0"/>
              </a:rPr>
              <a:t>Church</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900113" y="2997200"/>
            <a:ext cx="21336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GB"/>
          </a:p>
        </p:txBody>
      </p:sp>
      <p:sp>
        <p:nvSpPr>
          <p:cNvPr id="5" name="Footer Placeholder 4"/>
          <p:cNvSpPr>
            <a:spLocks noGrp="1"/>
          </p:cNvSpPr>
          <p:nvPr>
            <p:ph type="ftr" sz="quarter" idx="11"/>
          </p:nvPr>
        </p:nvSpPr>
        <p:spPr>
          <a:xfrm>
            <a:off x="3635375" y="6488113"/>
            <a:ext cx="5400675"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defRPr>
            </a:lvl1pPr>
          </a:lstStyle>
          <a:p>
            <a:r>
              <a:rPr lang="en-GB"/>
              <a:t>Creating Safer Space – Core Module A</a:t>
            </a:r>
          </a:p>
        </p:txBody>
      </p:sp>
      <p:sp>
        <p:nvSpPr>
          <p:cNvPr id="6" name="Slide Number Placeholder 5"/>
          <p:cNvSpPr>
            <a:spLocks noGrp="1"/>
          </p:cNvSpPr>
          <p:nvPr>
            <p:ph type="sldNum" sz="quarter" idx="12"/>
          </p:nvPr>
        </p:nvSpPr>
        <p:spPr>
          <a:xfrm flipV="1">
            <a:off x="107950" y="6488113"/>
            <a:ext cx="404813" cy="3698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defRPr>
            </a:lvl1pPr>
          </a:lstStyle>
          <a:p>
            <a:fld id="{5EC6378B-0170-410C-91A5-B53C49755287}" type="slidenum">
              <a:rPr lang="en-GB"/>
              <a:pPr/>
              <a:t>‹#›</a:t>
            </a:fld>
            <a:endParaRPr lang="en-GB"/>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900113" y="2997200"/>
            <a:ext cx="21336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GB"/>
          </a:p>
        </p:txBody>
      </p:sp>
      <p:sp>
        <p:nvSpPr>
          <p:cNvPr id="5" name="Footer Placeholder 4"/>
          <p:cNvSpPr>
            <a:spLocks noGrp="1"/>
          </p:cNvSpPr>
          <p:nvPr>
            <p:ph type="ftr" sz="quarter" idx="11"/>
          </p:nvPr>
        </p:nvSpPr>
        <p:spPr>
          <a:xfrm>
            <a:off x="3635375" y="6488113"/>
            <a:ext cx="5400675"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defRPr>
            </a:lvl1pPr>
          </a:lstStyle>
          <a:p>
            <a:r>
              <a:rPr lang="en-GB"/>
              <a:t>Creating Safer Space – Core Module A</a:t>
            </a:r>
          </a:p>
        </p:txBody>
      </p:sp>
      <p:sp>
        <p:nvSpPr>
          <p:cNvPr id="6" name="Slide Number Placeholder 5"/>
          <p:cNvSpPr>
            <a:spLocks noGrp="1"/>
          </p:cNvSpPr>
          <p:nvPr>
            <p:ph type="sldNum" sz="quarter" idx="12"/>
          </p:nvPr>
        </p:nvSpPr>
        <p:spPr>
          <a:xfrm flipV="1">
            <a:off x="107950" y="6488113"/>
            <a:ext cx="404813" cy="3698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defRPr>
            </a:lvl1pPr>
          </a:lstStyle>
          <a:p>
            <a:fld id="{EFDC3961-0CE1-4A9A-94A9-2FDE25C6301B}" type="slidenum">
              <a:rPr lang="en-GB"/>
              <a:pPr/>
              <a:t>‹#›</a:t>
            </a:fld>
            <a:endParaRPr lang="en-GB"/>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GB"/>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GB"/>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endParaRPr lang="en-GB"/>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32955" t="5097" r="35151" b="28153"/>
          <a:stretch/>
        </p:blipFill>
        <p:spPr>
          <a:xfrm>
            <a:off x="7841158" y="4710222"/>
            <a:ext cx="1063430" cy="1669313"/>
          </a:xfrm>
          <a:prstGeom prst="rect">
            <a:avLst/>
          </a:prstGeom>
        </p:spPr>
      </p:pic>
    </p:spTree>
    <p:extLst>
      <p:ext uri="{BB962C8B-B14F-4D97-AF65-F5344CB8AC3E}">
        <p14:creationId xmlns:p14="http://schemas.microsoft.com/office/powerpoint/2010/main" val="3005812730"/>
      </p:ext>
    </p:extLst>
  </p:cSld>
  <p:clrMapOvr>
    <a:masterClrMapping/>
  </p:clrMapOvr>
  <p:transition spd="slow">
    <p:cover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900113" y="2997200"/>
            <a:ext cx="21336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GB"/>
          </a:p>
        </p:txBody>
      </p:sp>
      <p:sp>
        <p:nvSpPr>
          <p:cNvPr id="24" name="Footer Placeholder 4">
            <a:extLst>
              <a:ext uri="{FF2B5EF4-FFF2-40B4-BE49-F238E27FC236}">
                <a16:creationId xmlns:a16="http://schemas.microsoft.com/office/drawing/2014/main" id="{CC2D5188-4C74-4C41-A29C-BEEFBBBDE8E9}"/>
              </a:ext>
            </a:extLst>
          </p:cNvPr>
          <p:cNvSpPr txBox="1">
            <a:spLocks/>
          </p:cNvSpPr>
          <p:nvPr userDrawn="1"/>
        </p:nvSpPr>
        <p:spPr>
          <a:xfrm>
            <a:off x="3635375" y="11113"/>
            <a:ext cx="5400675" cy="365125"/>
          </a:xfrm>
          <a:prstGeom prst="rect">
            <a:avLst/>
          </a:prstGeom>
        </p:spPr>
        <p:txBody>
          <a:bodyPr anchor="ctr"/>
          <a:lstStyle>
            <a:defPPr>
              <a:defRPr lang="en-US"/>
            </a:defPPr>
            <a:lvl1pPr marL="0" algn="r" defTabSz="914400" rtl="0" eaLnBrk="1" latinLnBrk="0" hangingPunct="1">
              <a:defRPr sz="120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GB"/>
          </a:p>
        </p:txBody>
      </p:sp>
      <p:sp>
        <p:nvSpPr>
          <p:cNvPr id="25" name="TextBox 17">
            <a:extLst>
              <a:ext uri="{FF2B5EF4-FFF2-40B4-BE49-F238E27FC236}">
                <a16:creationId xmlns:a16="http://schemas.microsoft.com/office/drawing/2014/main" id="{14E1AFC1-3FAC-724A-84B4-919908B726ED}"/>
              </a:ext>
            </a:extLst>
          </p:cNvPr>
          <p:cNvSpPr txBox="1">
            <a:spLocks noChangeArrowheads="1"/>
          </p:cNvSpPr>
          <p:nvPr userDrawn="1"/>
        </p:nvSpPr>
        <p:spPr bwMode="auto">
          <a:xfrm>
            <a:off x="34925" y="6516688"/>
            <a:ext cx="504825" cy="276225"/>
          </a:xfrm>
          <a:prstGeom prst="rect">
            <a:avLst/>
          </a:prstGeom>
          <a:noFill/>
          <a:ln>
            <a:noFill/>
          </a:ln>
        </p:spPr>
        <p:txBody>
          <a:bodyPr>
            <a:spAutoFit/>
          </a:bodyPr>
          <a:lstStyle/>
          <a:p>
            <a:pPr algn="r" eaLnBrk="1" hangingPunct="1"/>
            <a:fld id="{F053313A-3232-4CB6-8C2E-07881D6B5FF5}" type="slidenum">
              <a:rPr lang="en-GB" sz="1200">
                <a:solidFill>
                  <a:schemeClr val="bg1">
                    <a:lumMod val="20000"/>
                    <a:lumOff val="80000"/>
                  </a:schemeClr>
                </a:solidFill>
                <a:cs typeface="Arial" pitchFamily="34" charset="0"/>
              </a:rPr>
              <a:pPr algn="r" eaLnBrk="1" hangingPunct="1"/>
              <a:t>‹#›</a:t>
            </a:fld>
            <a:endParaRPr lang="en-GB" sz="1200">
              <a:solidFill>
                <a:schemeClr val="bg1">
                  <a:lumMod val="20000"/>
                  <a:lumOff val="80000"/>
                </a:schemeClr>
              </a:solidFill>
              <a:cs typeface="Arial" pitchFamily="34" charset="0"/>
            </a:endParaRPr>
          </a:p>
        </p:txBody>
      </p:sp>
      <p:sp>
        <p:nvSpPr>
          <p:cNvPr id="26" name="TextBox 18">
            <a:extLst>
              <a:ext uri="{FF2B5EF4-FFF2-40B4-BE49-F238E27FC236}">
                <a16:creationId xmlns:a16="http://schemas.microsoft.com/office/drawing/2014/main" id="{8824DFD7-8BF6-8B4C-B90B-A54B9C328C49}"/>
              </a:ext>
            </a:extLst>
          </p:cNvPr>
          <p:cNvSpPr txBox="1">
            <a:spLocks noChangeArrowheads="1"/>
          </p:cNvSpPr>
          <p:nvPr userDrawn="1"/>
        </p:nvSpPr>
        <p:spPr bwMode="auto">
          <a:xfrm>
            <a:off x="4356100" y="6516688"/>
            <a:ext cx="4787900" cy="306387"/>
          </a:xfrm>
          <a:prstGeom prst="rect">
            <a:avLst/>
          </a:prstGeom>
          <a:noFill/>
          <a:ln>
            <a:noFill/>
          </a:ln>
        </p:spPr>
        <p:txBody>
          <a:bodyPr>
            <a:spAutoFit/>
          </a:bodyPr>
          <a:lstStyle/>
          <a:p>
            <a:pPr algn="r" eaLnBrk="1" hangingPunct="1"/>
            <a:r>
              <a:rPr lang="en-GB" sz="1400">
                <a:solidFill>
                  <a:schemeClr val="bg1">
                    <a:lumMod val="20000"/>
                    <a:lumOff val="80000"/>
                  </a:schemeClr>
                </a:solidFill>
                <a:latin typeface="Franklin Gothic Medium" pitchFamily="34" charset="0"/>
                <a:cs typeface="Arial" pitchFamily="34" charset="0"/>
              </a:rPr>
              <a:t>Creating Safer Space – Foundation Module 2020 </a:t>
            </a:r>
          </a:p>
        </p:txBody>
      </p:sp>
      <p:sp>
        <p:nvSpPr>
          <p:cNvPr id="27" name="Rectangle 2">
            <a:extLst>
              <a:ext uri="{FF2B5EF4-FFF2-40B4-BE49-F238E27FC236}">
                <a16:creationId xmlns:a16="http://schemas.microsoft.com/office/drawing/2014/main" id="{536B0103-8D8F-CB41-BCF6-4568379FDDCC}"/>
              </a:ext>
            </a:extLst>
          </p:cNvPr>
          <p:cNvSpPr>
            <a:spLocks noChangeArrowheads="1"/>
          </p:cNvSpPr>
          <p:nvPr userDrawn="1"/>
        </p:nvSpPr>
        <p:spPr bwMode="auto">
          <a:xfrm>
            <a:off x="7242175" y="25400"/>
            <a:ext cx="1874838" cy="307975"/>
          </a:xfrm>
          <a:prstGeom prst="rect">
            <a:avLst/>
          </a:prstGeom>
          <a:noFill/>
          <a:ln>
            <a:noFill/>
          </a:ln>
        </p:spPr>
        <p:txBody>
          <a:bodyPr wrap="none">
            <a:spAutoFit/>
          </a:bodyPr>
          <a:lstStyle>
            <a:lvl1pPr eaLnBrk="0" hangingPunct="0">
              <a:defRPr sz="2400">
                <a:solidFill>
                  <a:schemeClr val="tx1"/>
                </a:solidFill>
                <a:latin typeface="Arial" charset="0"/>
                <a:ea typeface="Geneva" charset="-128"/>
              </a:defRPr>
            </a:lvl1pPr>
            <a:lvl2pPr marL="742950" indent="-285750" eaLnBrk="0" hangingPunct="0">
              <a:defRPr sz="2400">
                <a:solidFill>
                  <a:schemeClr val="tx1"/>
                </a:solidFill>
                <a:latin typeface="Arial" charset="0"/>
                <a:ea typeface="Geneva" charset="-128"/>
              </a:defRPr>
            </a:lvl2pPr>
            <a:lvl3pPr marL="1143000" indent="-228600" eaLnBrk="0" hangingPunct="0">
              <a:defRPr sz="2400">
                <a:solidFill>
                  <a:schemeClr val="tx1"/>
                </a:solidFill>
                <a:latin typeface="Arial" charset="0"/>
                <a:ea typeface="Geneva" charset="-128"/>
              </a:defRPr>
            </a:lvl3pPr>
            <a:lvl4pPr marL="1600200" indent="-228600" eaLnBrk="0" hangingPunct="0">
              <a:defRPr sz="2400">
                <a:solidFill>
                  <a:schemeClr val="tx1"/>
                </a:solidFill>
                <a:latin typeface="Arial" charset="0"/>
                <a:ea typeface="Geneva" charset="-128"/>
              </a:defRPr>
            </a:lvl4pPr>
            <a:lvl5pPr marL="2057400" indent="-228600" eaLnBrk="0" hangingPunct="0">
              <a:defRPr sz="2400">
                <a:solidFill>
                  <a:schemeClr val="tx1"/>
                </a:solidFill>
                <a:latin typeface="Arial" charset="0"/>
                <a:ea typeface="Geneva" charset="-128"/>
              </a:defRPr>
            </a:lvl5pPr>
            <a:lvl6pPr marL="2514600" indent="-228600" eaLnBrk="0" fontAlgn="base" hangingPunct="0">
              <a:spcBef>
                <a:spcPct val="0"/>
              </a:spcBef>
              <a:spcAft>
                <a:spcPct val="0"/>
              </a:spcAft>
              <a:defRPr sz="2400">
                <a:solidFill>
                  <a:schemeClr val="tx1"/>
                </a:solidFill>
                <a:latin typeface="Arial" charset="0"/>
                <a:ea typeface="Geneva" charset="-128"/>
              </a:defRPr>
            </a:lvl6pPr>
            <a:lvl7pPr marL="2971800" indent="-228600" eaLnBrk="0" fontAlgn="base" hangingPunct="0">
              <a:spcBef>
                <a:spcPct val="0"/>
              </a:spcBef>
              <a:spcAft>
                <a:spcPct val="0"/>
              </a:spcAft>
              <a:defRPr sz="2400">
                <a:solidFill>
                  <a:schemeClr val="tx1"/>
                </a:solidFill>
                <a:latin typeface="Arial" charset="0"/>
                <a:ea typeface="Geneva" charset="-128"/>
              </a:defRPr>
            </a:lvl7pPr>
            <a:lvl8pPr marL="3429000" indent="-228600" eaLnBrk="0" fontAlgn="base" hangingPunct="0">
              <a:spcBef>
                <a:spcPct val="0"/>
              </a:spcBef>
              <a:spcAft>
                <a:spcPct val="0"/>
              </a:spcAft>
              <a:defRPr sz="2400">
                <a:solidFill>
                  <a:schemeClr val="tx1"/>
                </a:solidFill>
                <a:latin typeface="Arial" charset="0"/>
                <a:ea typeface="Geneva" charset="-128"/>
              </a:defRPr>
            </a:lvl8pPr>
            <a:lvl9pPr marL="3886200" indent="-228600" eaLnBrk="0" fontAlgn="base" hangingPunct="0">
              <a:spcBef>
                <a:spcPct val="0"/>
              </a:spcBef>
              <a:spcAft>
                <a:spcPct val="0"/>
              </a:spcAft>
              <a:defRPr sz="2400">
                <a:solidFill>
                  <a:schemeClr val="tx1"/>
                </a:solidFill>
                <a:latin typeface="Arial" charset="0"/>
                <a:ea typeface="Geneva" charset="-128"/>
              </a:defRPr>
            </a:lvl9pPr>
          </a:lstStyle>
          <a:p>
            <a:pPr algn="r" eaLnBrk="1" hangingPunct="1">
              <a:defRPr/>
            </a:pPr>
            <a:r>
              <a:rPr lang="en-GB" altLang="en-US" sz="1400">
                <a:solidFill>
                  <a:schemeClr val="bg1">
                    <a:lumMod val="20000"/>
                    <a:lumOff val="80000"/>
                  </a:schemeClr>
                </a:solidFill>
                <a:latin typeface="Franklin Gothic Book" pitchFamily="34" charset="0"/>
              </a:rPr>
              <a:t>The</a:t>
            </a:r>
            <a:r>
              <a:rPr lang="en-GB" altLang="en-US" sz="1400">
                <a:solidFill>
                  <a:schemeClr val="bg1">
                    <a:lumMod val="20000"/>
                    <a:lumOff val="80000"/>
                  </a:schemeClr>
                </a:solidFill>
                <a:latin typeface="Calibri" pitchFamily="34" charset="0"/>
              </a:rPr>
              <a:t> </a:t>
            </a:r>
            <a:r>
              <a:rPr lang="en-GB" altLang="en-US" sz="1400">
                <a:solidFill>
                  <a:schemeClr val="bg1">
                    <a:lumMod val="20000"/>
                    <a:lumOff val="80000"/>
                  </a:schemeClr>
                </a:solidFill>
                <a:latin typeface="Franklin Gothic Demi" pitchFamily="34" charset="0"/>
              </a:rPr>
              <a:t>Methodist</a:t>
            </a:r>
            <a:r>
              <a:rPr lang="en-GB" altLang="en-US" sz="1400">
                <a:solidFill>
                  <a:schemeClr val="bg1">
                    <a:lumMod val="20000"/>
                    <a:lumOff val="80000"/>
                  </a:schemeClr>
                </a:solidFill>
                <a:latin typeface="Calibri" pitchFamily="34" charset="0"/>
              </a:rPr>
              <a:t> </a:t>
            </a:r>
            <a:r>
              <a:rPr lang="en-GB" altLang="en-US" sz="1400">
                <a:solidFill>
                  <a:schemeClr val="bg1">
                    <a:lumMod val="20000"/>
                    <a:lumOff val="80000"/>
                  </a:schemeClr>
                </a:solidFill>
                <a:latin typeface="Franklin Gothic Book" pitchFamily="34" charset="0"/>
              </a:rPr>
              <a:t>Church</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900113" y="2997200"/>
            <a:ext cx="21336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GB"/>
          </a:p>
        </p:txBody>
      </p:sp>
      <p:sp>
        <p:nvSpPr>
          <p:cNvPr id="23" name="Footer Placeholder 4">
            <a:extLst>
              <a:ext uri="{FF2B5EF4-FFF2-40B4-BE49-F238E27FC236}">
                <a16:creationId xmlns:a16="http://schemas.microsoft.com/office/drawing/2014/main" id="{221F597A-B0E2-B44C-A5C4-BBBDF99B1CFC}"/>
              </a:ext>
            </a:extLst>
          </p:cNvPr>
          <p:cNvSpPr txBox="1">
            <a:spLocks/>
          </p:cNvSpPr>
          <p:nvPr userDrawn="1"/>
        </p:nvSpPr>
        <p:spPr>
          <a:xfrm>
            <a:off x="3635375" y="11113"/>
            <a:ext cx="5400675" cy="365125"/>
          </a:xfrm>
          <a:prstGeom prst="rect">
            <a:avLst/>
          </a:prstGeom>
        </p:spPr>
        <p:txBody>
          <a:bodyPr anchor="ctr"/>
          <a:lstStyle>
            <a:defPPr>
              <a:defRPr lang="en-US"/>
            </a:defPPr>
            <a:lvl1pPr marL="0" algn="r" defTabSz="914400" rtl="0" eaLnBrk="1" latinLnBrk="0" hangingPunct="1">
              <a:defRPr sz="120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GB"/>
          </a:p>
        </p:txBody>
      </p:sp>
      <p:sp>
        <p:nvSpPr>
          <p:cNvPr id="24" name="TextBox 17">
            <a:extLst>
              <a:ext uri="{FF2B5EF4-FFF2-40B4-BE49-F238E27FC236}">
                <a16:creationId xmlns:a16="http://schemas.microsoft.com/office/drawing/2014/main" id="{D32FD18E-092F-3146-80E2-2F33A90044AF}"/>
              </a:ext>
            </a:extLst>
          </p:cNvPr>
          <p:cNvSpPr txBox="1">
            <a:spLocks noChangeArrowheads="1"/>
          </p:cNvSpPr>
          <p:nvPr userDrawn="1"/>
        </p:nvSpPr>
        <p:spPr bwMode="auto">
          <a:xfrm>
            <a:off x="34925" y="6516688"/>
            <a:ext cx="504825" cy="276225"/>
          </a:xfrm>
          <a:prstGeom prst="rect">
            <a:avLst/>
          </a:prstGeom>
          <a:noFill/>
          <a:ln>
            <a:noFill/>
          </a:ln>
        </p:spPr>
        <p:txBody>
          <a:bodyPr>
            <a:spAutoFit/>
          </a:bodyPr>
          <a:lstStyle/>
          <a:p>
            <a:pPr algn="r" eaLnBrk="1" hangingPunct="1"/>
            <a:fld id="{F053313A-3232-4CB6-8C2E-07881D6B5FF5}" type="slidenum">
              <a:rPr lang="en-GB" sz="1200">
                <a:solidFill>
                  <a:schemeClr val="bg1">
                    <a:lumMod val="20000"/>
                    <a:lumOff val="80000"/>
                  </a:schemeClr>
                </a:solidFill>
                <a:cs typeface="Arial" pitchFamily="34" charset="0"/>
              </a:rPr>
              <a:pPr algn="r" eaLnBrk="1" hangingPunct="1"/>
              <a:t>‹#›</a:t>
            </a:fld>
            <a:endParaRPr lang="en-GB" sz="1200">
              <a:solidFill>
                <a:schemeClr val="bg1">
                  <a:lumMod val="20000"/>
                  <a:lumOff val="80000"/>
                </a:schemeClr>
              </a:solidFill>
              <a:cs typeface="Arial" pitchFamily="34" charset="0"/>
            </a:endParaRPr>
          </a:p>
        </p:txBody>
      </p:sp>
      <p:sp>
        <p:nvSpPr>
          <p:cNvPr id="25" name="TextBox 18">
            <a:extLst>
              <a:ext uri="{FF2B5EF4-FFF2-40B4-BE49-F238E27FC236}">
                <a16:creationId xmlns:a16="http://schemas.microsoft.com/office/drawing/2014/main" id="{16D364AA-320C-BD48-BFDB-D288992AD121}"/>
              </a:ext>
            </a:extLst>
          </p:cNvPr>
          <p:cNvSpPr txBox="1">
            <a:spLocks noChangeArrowheads="1"/>
          </p:cNvSpPr>
          <p:nvPr userDrawn="1"/>
        </p:nvSpPr>
        <p:spPr bwMode="auto">
          <a:xfrm>
            <a:off x="4356100" y="6516688"/>
            <a:ext cx="4787900" cy="306387"/>
          </a:xfrm>
          <a:prstGeom prst="rect">
            <a:avLst/>
          </a:prstGeom>
          <a:noFill/>
          <a:ln>
            <a:noFill/>
          </a:ln>
        </p:spPr>
        <p:txBody>
          <a:bodyPr>
            <a:spAutoFit/>
          </a:bodyPr>
          <a:lstStyle/>
          <a:p>
            <a:pPr algn="r" eaLnBrk="1" hangingPunct="1"/>
            <a:r>
              <a:rPr lang="en-GB" sz="1400">
                <a:solidFill>
                  <a:schemeClr val="bg1">
                    <a:lumMod val="20000"/>
                    <a:lumOff val="80000"/>
                  </a:schemeClr>
                </a:solidFill>
                <a:latin typeface="Franklin Gothic Medium" pitchFamily="34" charset="0"/>
                <a:cs typeface="Arial" pitchFamily="34" charset="0"/>
              </a:rPr>
              <a:t>Creating Safer Space – Foundation Module 2020 </a:t>
            </a:r>
          </a:p>
        </p:txBody>
      </p:sp>
      <p:sp>
        <p:nvSpPr>
          <p:cNvPr id="26" name="Rectangle 2">
            <a:extLst>
              <a:ext uri="{FF2B5EF4-FFF2-40B4-BE49-F238E27FC236}">
                <a16:creationId xmlns:a16="http://schemas.microsoft.com/office/drawing/2014/main" id="{9D06B9ED-4DC6-554C-A7AD-5FC8E58ED8E9}"/>
              </a:ext>
            </a:extLst>
          </p:cNvPr>
          <p:cNvSpPr>
            <a:spLocks noChangeArrowheads="1"/>
          </p:cNvSpPr>
          <p:nvPr userDrawn="1"/>
        </p:nvSpPr>
        <p:spPr bwMode="auto">
          <a:xfrm>
            <a:off x="7242175" y="25400"/>
            <a:ext cx="1874838" cy="307975"/>
          </a:xfrm>
          <a:prstGeom prst="rect">
            <a:avLst/>
          </a:prstGeom>
          <a:noFill/>
          <a:ln>
            <a:noFill/>
          </a:ln>
        </p:spPr>
        <p:txBody>
          <a:bodyPr wrap="none">
            <a:spAutoFit/>
          </a:bodyPr>
          <a:lstStyle>
            <a:lvl1pPr eaLnBrk="0" hangingPunct="0">
              <a:defRPr sz="2400">
                <a:solidFill>
                  <a:schemeClr val="tx1"/>
                </a:solidFill>
                <a:latin typeface="Arial" charset="0"/>
                <a:ea typeface="Geneva" charset="-128"/>
              </a:defRPr>
            </a:lvl1pPr>
            <a:lvl2pPr marL="742950" indent="-285750" eaLnBrk="0" hangingPunct="0">
              <a:defRPr sz="2400">
                <a:solidFill>
                  <a:schemeClr val="tx1"/>
                </a:solidFill>
                <a:latin typeface="Arial" charset="0"/>
                <a:ea typeface="Geneva" charset="-128"/>
              </a:defRPr>
            </a:lvl2pPr>
            <a:lvl3pPr marL="1143000" indent="-228600" eaLnBrk="0" hangingPunct="0">
              <a:defRPr sz="2400">
                <a:solidFill>
                  <a:schemeClr val="tx1"/>
                </a:solidFill>
                <a:latin typeface="Arial" charset="0"/>
                <a:ea typeface="Geneva" charset="-128"/>
              </a:defRPr>
            </a:lvl3pPr>
            <a:lvl4pPr marL="1600200" indent="-228600" eaLnBrk="0" hangingPunct="0">
              <a:defRPr sz="2400">
                <a:solidFill>
                  <a:schemeClr val="tx1"/>
                </a:solidFill>
                <a:latin typeface="Arial" charset="0"/>
                <a:ea typeface="Geneva" charset="-128"/>
              </a:defRPr>
            </a:lvl4pPr>
            <a:lvl5pPr marL="2057400" indent="-228600" eaLnBrk="0" hangingPunct="0">
              <a:defRPr sz="2400">
                <a:solidFill>
                  <a:schemeClr val="tx1"/>
                </a:solidFill>
                <a:latin typeface="Arial" charset="0"/>
                <a:ea typeface="Geneva" charset="-128"/>
              </a:defRPr>
            </a:lvl5pPr>
            <a:lvl6pPr marL="2514600" indent="-228600" eaLnBrk="0" fontAlgn="base" hangingPunct="0">
              <a:spcBef>
                <a:spcPct val="0"/>
              </a:spcBef>
              <a:spcAft>
                <a:spcPct val="0"/>
              </a:spcAft>
              <a:defRPr sz="2400">
                <a:solidFill>
                  <a:schemeClr val="tx1"/>
                </a:solidFill>
                <a:latin typeface="Arial" charset="0"/>
                <a:ea typeface="Geneva" charset="-128"/>
              </a:defRPr>
            </a:lvl6pPr>
            <a:lvl7pPr marL="2971800" indent="-228600" eaLnBrk="0" fontAlgn="base" hangingPunct="0">
              <a:spcBef>
                <a:spcPct val="0"/>
              </a:spcBef>
              <a:spcAft>
                <a:spcPct val="0"/>
              </a:spcAft>
              <a:defRPr sz="2400">
                <a:solidFill>
                  <a:schemeClr val="tx1"/>
                </a:solidFill>
                <a:latin typeface="Arial" charset="0"/>
                <a:ea typeface="Geneva" charset="-128"/>
              </a:defRPr>
            </a:lvl7pPr>
            <a:lvl8pPr marL="3429000" indent="-228600" eaLnBrk="0" fontAlgn="base" hangingPunct="0">
              <a:spcBef>
                <a:spcPct val="0"/>
              </a:spcBef>
              <a:spcAft>
                <a:spcPct val="0"/>
              </a:spcAft>
              <a:defRPr sz="2400">
                <a:solidFill>
                  <a:schemeClr val="tx1"/>
                </a:solidFill>
                <a:latin typeface="Arial" charset="0"/>
                <a:ea typeface="Geneva" charset="-128"/>
              </a:defRPr>
            </a:lvl8pPr>
            <a:lvl9pPr marL="3886200" indent="-228600" eaLnBrk="0" fontAlgn="base" hangingPunct="0">
              <a:spcBef>
                <a:spcPct val="0"/>
              </a:spcBef>
              <a:spcAft>
                <a:spcPct val="0"/>
              </a:spcAft>
              <a:defRPr sz="2400">
                <a:solidFill>
                  <a:schemeClr val="tx1"/>
                </a:solidFill>
                <a:latin typeface="Arial" charset="0"/>
                <a:ea typeface="Geneva" charset="-128"/>
              </a:defRPr>
            </a:lvl9pPr>
          </a:lstStyle>
          <a:p>
            <a:pPr algn="r" eaLnBrk="1" hangingPunct="1">
              <a:defRPr/>
            </a:pPr>
            <a:r>
              <a:rPr lang="en-GB" altLang="en-US" sz="1400">
                <a:solidFill>
                  <a:schemeClr val="bg1">
                    <a:lumMod val="20000"/>
                    <a:lumOff val="80000"/>
                  </a:schemeClr>
                </a:solidFill>
                <a:latin typeface="Franklin Gothic Book" pitchFamily="34" charset="0"/>
              </a:rPr>
              <a:t>The</a:t>
            </a:r>
            <a:r>
              <a:rPr lang="en-GB" altLang="en-US" sz="1400">
                <a:solidFill>
                  <a:schemeClr val="bg1">
                    <a:lumMod val="20000"/>
                    <a:lumOff val="80000"/>
                  </a:schemeClr>
                </a:solidFill>
                <a:latin typeface="Calibri" pitchFamily="34" charset="0"/>
              </a:rPr>
              <a:t> </a:t>
            </a:r>
            <a:r>
              <a:rPr lang="en-GB" altLang="en-US" sz="1400">
                <a:solidFill>
                  <a:schemeClr val="bg1">
                    <a:lumMod val="20000"/>
                    <a:lumOff val="80000"/>
                  </a:schemeClr>
                </a:solidFill>
                <a:latin typeface="Franklin Gothic Demi" pitchFamily="34" charset="0"/>
              </a:rPr>
              <a:t>Methodist</a:t>
            </a:r>
            <a:r>
              <a:rPr lang="en-GB" altLang="en-US" sz="1400">
                <a:solidFill>
                  <a:schemeClr val="bg1">
                    <a:lumMod val="20000"/>
                    <a:lumOff val="80000"/>
                  </a:schemeClr>
                </a:solidFill>
                <a:latin typeface="Calibri" pitchFamily="34" charset="0"/>
              </a:rPr>
              <a:t> </a:t>
            </a:r>
            <a:r>
              <a:rPr lang="en-GB" altLang="en-US" sz="1400">
                <a:solidFill>
                  <a:schemeClr val="bg1">
                    <a:lumMod val="20000"/>
                    <a:lumOff val="80000"/>
                  </a:schemeClr>
                </a:solidFill>
                <a:latin typeface="Franklin Gothic Book" pitchFamily="34" charset="0"/>
              </a:rPr>
              <a:t>Church</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900113" y="2997200"/>
            <a:ext cx="21336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GB"/>
          </a:p>
        </p:txBody>
      </p:sp>
      <p:sp>
        <p:nvSpPr>
          <p:cNvPr id="14" name="Footer Placeholder 4">
            <a:extLst>
              <a:ext uri="{FF2B5EF4-FFF2-40B4-BE49-F238E27FC236}">
                <a16:creationId xmlns:a16="http://schemas.microsoft.com/office/drawing/2014/main" id="{271B45D0-624E-1E40-9AAB-7DF7641CF24B}"/>
              </a:ext>
            </a:extLst>
          </p:cNvPr>
          <p:cNvSpPr txBox="1">
            <a:spLocks/>
          </p:cNvSpPr>
          <p:nvPr userDrawn="1"/>
        </p:nvSpPr>
        <p:spPr>
          <a:xfrm>
            <a:off x="3635375" y="11113"/>
            <a:ext cx="5400675" cy="365125"/>
          </a:xfrm>
          <a:prstGeom prst="rect">
            <a:avLst/>
          </a:prstGeom>
        </p:spPr>
        <p:txBody>
          <a:bodyPr anchor="ctr"/>
          <a:lstStyle>
            <a:defPPr>
              <a:defRPr lang="en-US"/>
            </a:defPPr>
            <a:lvl1pPr marL="0" algn="r" defTabSz="914400" rtl="0" eaLnBrk="1" latinLnBrk="0" hangingPunct="1">
              <a:defRPr sz="120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GB"/>
          </a:p>
        </p:txBody>
      </p:sp>
      <p:sp>
        <p:nvSpPr>
          <p:cNvPr id="15" name="TextBox 17">
            <a:extLst>
              <a:ext uri="{FF2B5EF4-FFF2-40B4-BE49-F238E27FC236}">
                <a16:creationId xmlns:a16="http://schemas.microsoft.com/office/drawing/2014/main" id="{5D12261E-3837-B745-8F33-5D760D25F0C2}"/>
              </a:ext>
            </a:extLst>
          </p:cNvPr>
          <p:cNvSpPr txBox="1">
            <a:spLocks noChangeArrowheads="1"/>
          </p:cNvSpPr>
          <p:nvPr userDrawn="1"/>
        </p:nvSpPr>
        <p:spPr bwMode="auto">
          <a:xfrm>
            <a:off x="34925" y="6516688"/>
            <a:ext cx="504825" cy="276225"/>
          </a:xfrm>
          <a:prstGeom prst="rect">
            <a:avLst/>
          </a:prstGeom>
          <a:noFill/>
          <a:ln>
            <a:noFill/>
          </a:ln>
        </p:spPr>
        <p:txBody>
          <a:bodyPr>
            <a:spAutoFit/>
          </a:bodyPr>
          <a:lstStyle/>
          <a:p>
            <a:pPr algn="r" eaLnBrk="1" hangingPunct="1"/>
            <a:fld id="{F053313A-3232-4CB6-8C2E-07881D6B5FF5}" type="slidenum">
              <a:rPr lang="en-GB" sz="1200">
                <a:solidFill>
                  <a:schemeClr val="bg1">
                    <a:lumMod val="20000"/>
                    <a:lumOff val="80000"/>
                  </a:schemeClr>
                </a:solidFill>
                <a:cs typeface="Arial" pitchFamily="34" charset="0"/>
              </a:rPr>
              <a:pPr algn="r" eaLnBrk="1" hangingPunct="1"/>
              <a:t>‹#›</a:t>
            </a:fld>
            <a:endParaRPr lang="en-GB" sz="1200">
              <a:solidFill>
                <a:schemeClr val="bg1">
                  <a:lumMod val="20000"/>
                  <a:lumOff val="80000"/>
                </a:schemeClr>
              </a:solidFill>
              <a:cs typeface="Arial" pitchFamily="34" charset="0"/>
            </a:endParaRPr>
          </a:p>
        </p:txBody>
      </p:sp>
      <p:sp>
        <p:nvSpPr>
          <p:cNvPr id="16" name="TextBox 18">
            <a:extLst>
              <a:ext uri="{FF2B5EF4-FFF2-40B4-BE49-F238E27FC236}">
                <a16:creationId xmlns:a16="http://schemas.microsoft.com/office/drawing/2014/main" id="{874D7F7C-90B4-5440-8A39-5E1690C5CE11}"/>
              </a:ext>
            </a:extLst>
          </p:cNvPr>
          <p:cNvSpPr txBox="1">
            <a:spLocks noChangeArrowheads="1"/>
          </p:cNvSpPr>
          <p:nvPr userDrawn="1"/>
        </p:nvSpPr>
        <p:spPr bwMode="auto">
          <a:xfrm>
            <a:off x="4356100" y="6516688"/>
            <a:ext cx="4787900" cy="306387"/>
          </a:xfrm>
          <a:prstGeom prst="rect">
            <a:avLst/>
          </a:prstGeom>
          <a:noFill/>
          <a:ln>
            <a:noFill/>
          </a:ln>
        </p:spPr>
        <p:txBody>
          <a:bodyPr>
            <a:spAutoFit/>
          </a:bodyPr>
          <a:lstStyle/>
          <a:p>
            <a:pPr algn="r" eaLnBrk="1" hangingPunct="1"/>
            <a:r>
              <a:rPr lang="en-GB" sz="1400">
                <a:solidFill>
                  <a:schemeClr val="bg1">
                    <a:lumMod val="20000"/>
                    <a:lumOff val="80000"/>
                  </a:schemeClr>
                </a:solidFill>
                <a:latin typeface="Franklin Gothic Medium" pitchFamily="34" charset="0"/>
                <a:cs typeface="Arial" pitchFamily="34" charset="0"/>
              </a:rPr>
              <a:t>Creating Safer Space – Foundation Module 2020 </a:t>
            </a:r>
          </a:p>
        </p:txBody>
      </p:sp>
      <p:sp>
        <p:nvSpPr>
          <p:cNvPr id="17" name="Rectangle 2">
            <a:extLst>
              <a:ext uri="{FF2B5EF4-FFF2-40B4-BE49-F238E27FC236}">
                <a16:creationId xmlns:a16="http://schemas.microsoft.com/office/drawing/2014/main" id="{70483A39-5646-7F49-941C-8B21E0D3C1E0}"/>
              </a:ext>
            </a:extLst>
          </p:cNvPr>
          <p:cNvSpPr>
            <a:spLocks noChangeArrowheads="1"/>
          </p:cNvSpPr>
          <p:nvPr userDrawn="1"/>
        </p:nvSpPr>
        <p:spPr bwMode="auto">
          <a:xfrm>
            <a:off x="7242175" y="25400"/>
            <a:ext cx="1874838" cy="307975"/>
          </a:xfrm>
          <a:prstGeom prst="rect">
            <a:avLst/>
          </a:prstGeom>
          <a:noFill/>
          <a:ln>
            <a:noFill/>
          </a:ln>
        </p:spPr>
        <p:txBody>
          <a:bodyPr wrap="none">
            <a:spAutoFit/>
          </a:bodyPr>
          <a:lstStyle>
            <a:lvl1pPr eaLnBrk="0" hangingPunct="0">
              <a:defRPr sz="2400">
                <a:solidFill>
                  <a:schemeClr val="tx1"/>
                </a:solidFill>
                <a:latin typeface="Arial" charset="0"/>
                <a:ea typeface="Geneva" charset="-128"/>
              </a:defRPr>
            </a:lvl1pPr>
            <a:lvl2pPr marL="742950" indent="-285750" eaLnBrk="0" hangingPunct="0">
              <a:defRPr sz="2400">
                <a:solidFill>
                  <a:schemeClr val="tx1"/>
                </a:solidFill>
                <a:latin typeface="Arial" charset="0"/>
                <a:ea typeface="Geneva" charset="-128"/>
              </a:defRPr>
            </a:lvl2pPr>
            <a:lvl3pPr marL="1143000" indent="-228600" eaLnBrk="0" hangingPunct="0">
              <a:defRPr sz="2400">
                <a:solidFill>
                  <a:schemeClr val="tx1"/>
                </a:solidFill>
                <a:latin typeface="Arial" charset="0"/>
                <a:ea typeface="Geneva" charset="-128"/>
              </a:defRPr>
            </a:lvl3pPr>
            <a:lvl4pPr marL="1600200" indent="-228600" eaLnBrk="0" hangingPunct="0">
              <a:defRPr sz="2400">
                <a:solidFill>
                  <a:schemeClr val="tx1"/>
                </a:solidFill>
                <a:latin typeface="Arial" charset="0"/>
                <a:ea typeface="Geneva" charset="-128"/>
              </a:defRPr>
            </a:lvl4pPr>
            <a:lvl5pPr marL="2057400" indent="-228600" eaLnBrk="0" hangingPunct="0">
              <a:defRPr sz="2400">
                <a:solidFill>
                  <a:schemeClr val="tx1"/>
                </a:solidFill>
                <a:latin typeface="Arial" charset="0"/>
                <a:ea typeface="Geneva" charset="-128"/>
              </a:defRPr>
            </a:lvl5pPr>
            <a:lvl6pPr marL="2514600" indent="-228600" eaLnBrk="0" fontAlgn="base" hangingPunct="0">
              <a:spcBef>
                <a:spcPct val="0"/>
              </a:spcBef>
              <a:spcAft>
                <a:spcPct val="0"/>
              </a:spcAft>
              <a:defRPr sz="2400">
                <a:solidFill>
                  <a:schemeClr val="tx1"/>
                </a:solidFill>
                <a:latin typeface="Arial" charset="0"/>
                <a:ea typeface="Geneva" charset="-128"/>
              </a:defRPr>
            </a:lvl6pPr>
            <a:lvl7pPr marL="2971800" indent="-228600" eaLnBrk="0" fontAlgn="base" hangingPunct="0">
              <a:spcBef>
                <a:spcPct val="0"/>
              </a:spcBef>
              <a:spcAft>
                <a:spcPct val="0"/>
              </a:spcAft>
              <a:defRPr sz="2400">
                <a:solidFill>
                  <a:schemeClr val="tx1"/>
                </a:solidFill>
                <a:latin typeface="Arial" charset="0"/>
                <a:ea typeface="Geneva" charset="-128"/>
              </a:defRPr>
            </a:lvl7pPr>
            <a:lvl8pPr marL="3429000" indent="-228600" eaLnBrk="0" fontAlgn="base" hangingPunct="0">
              <a:spcBef>
                <a:spcPct val="0"/>
              </a:spcBef>
              <a:spcAft>
                <a:spcPct val="0"/>
              </a:spcAft>
              <a:defRPr sz="2400">
                <a:solidFill>
                  <a:schemeClr val="tx1"/>
                </a:solidFill>
                <a:latin typeface="Arial" charset="0"/>
                <a:ea typeface="Geneva" charset="-128"/>
              </a:defRPr>
            </a:lvl8pPr>
            <a:lvl9pPr marL="3886200" indent="-228600" eaLnBrk="0" fontAlgn="base" hangingPunct="0">
              <a:spcBef>
                <a:spcPct val="0"/>
              </a:spcBef>
              <a:spcAft>
                <a:spcPct val="0"/>
              </a:spcAft>
              <a:defRPr sz="2400">
                <a:solidFill>
                  <a:schemeClr val="tx1"/>
                </a:solidFill>
                <a:latin typeface="Arial" charset="0"/>
                <a:ea typeface="Geneva" charset="-128"/>
              </a:defRPr>
            </a:lvl9pPr>
          </a:lstStyle>
          <a:p>
            <a:pPr algn="r" eaLnBrk="1" hangingPunct="1">
              <a:defRPr/>
            </a:pPr>
            <a:r>
              <a:rPr lang="en-GB" altLang="en-US" sz="1400">
                <a:solidFill>
                  <a:schemeClr val="bg1">
                    <a:lumMod val="20000"/>
                    <a:lumOff val="80000"/>
                  </a:schemeClr>
                </a:solidFill>
                <a:latin typeface="Franklin Gothic Book" pitchFamily="34" charset="0"/>
              </a:rPr>
              <a:t>The</a:t>
            </a:r>
            <a:r>
              <a:rPr lang="en-GB" altLang="en-US" sz="1400">
                <a:solidFill>
                  <a:schemeClr val="bg1">
                    <a:lumMod val="20000"/>
                    <a:lumOff val="80000"/>
                  </a:schemeClr>
                </a:solidFill>
                <a:latin typeface="Calibri" pitchFamily="34" charset="0"/>
              </a:rPr>
              <a:t> </a:t>
            </a:r>
            <a:r>
              <a:rPr lang="en-GB" altLang="en-US" sz="1400">
                <a:solidFill>
                  <a:schemeClr val="bg1">
                    <a:lumMod val="20000"/>
                    <a:lumOff val="80000"/>
                  </a:schemeClr>
                </a:solidFill>
                <a:latin typeface="Franklin Gothic Demi" pitchFamily="34" charset="0"/>
              </a:rPr>
              <a:t>Methodist</a:t>
            </a:r>
            <a:r>
              <a:rPr lang="en-GB" altLang="en-US" sz="1400">
                <a:solidFill>
                  <a:schemeClr val="bg1">
                    <a:lumMod val="20000"/>
                    <a:lumOff val="80000"/>
                  </a:schemeClr>
                </a:solidFill>
                <a:latin typeface="Calibri" pitchFamily="34" charset="0"/>
              </a:rPr>
              <a:t> </a:t>
            </a:r>
            <a:r>
              <a:rPr lang="en-GB" altLang="en-US" sz="1400">
                <a:solidFill>
                  <a:schemeClr val="bg1">
                    <a:lumMod val="20000"/>
                    <a:lumOff val="80000"/>
                  </a:schemeClr>
                </a:solidFill>
                <a:latin typeface="Franklin Gothic Book" pitchFamily="34" charset="0"/>
              </a:rPr>
              <a:t>Church</a:t>
            </a: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900113" y="2997200"/>
            <a:ext cx="21336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GB"/>
          </a:p>
        </p:txBody>
      </p:sp>
      <p:sp>
        <p:nvSpPr>
          <p:cNvPr id="16" name="Footer Placeholder 4">
            <a:extLst>
              <a:ext uri="{FF2B5EF4-FFF2-40B4-BE49-F238E27FC236}">
                <a16:creationId xmlns:a16="http://schemas.microsoft.com/office/drawing/2014/main" id="{97882729-1358-DD42-86CC-AA0D5F692645}"/>
              </a:ext>
            </a:extLst>
          </p:cNvPr>
          <p:cNvSpPr txBox="1">
            <a:spLocks/>
          </p:cNvSpPr>
          <p:nvPr userDrawn="1"/>
        </p:nvSpPr>
        <p:spPr>
          <a:xfrm>
            <a:off x="3635375" y="11113"/>
            <a:ext cx="5400675" cy="365125"/>
          </a:xfrm>
          <a:prstGeom prst="rect">
            <a:avLst/>
          </a:prstGeom>
        </p:spPr>
        <p:txBody>
          <a:bodyPr anchor="ctr"/>
          <a:lstStyle>
            <a:defPPr>
              <a:defRPr lang="en-US"/>
            </a:defPPr>
            <a:lvl1pPr marL="0" algn="r" defTabSz="914400" rtl="0" eaLnBrk="1" latinLnBrk="0" hangingPunct="1">
              <a:defRPr sz="120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GB"/>
          </a:p>
        </p:txBody>
      </p:sp>
      <p:sp>
        <p:nvSpPr>
          <p:cNvPr id="17" name="TextBox 17">
            <a:extLst>
              <a:ext uri="{FF2B5EF4-FFF2-40B4-BE49-F238E27FC236}">
                <a16:creationId xmlns:a16="http://schemas.microsoft.com/office/drawing/2014/main" id="{D8FF9CCB-70A7-9949-BF21-1930FFEABE93}"/>
              </a:ext>
            </a:extLst>
          </p:cNvPr>
          <p:cNvSpPr txBox="1">
            <a:spLocks noChangeArrowheads="1"/>
          </p:cNvSpPr>
          <p:nvPr userDrawn="1"/>
        </p:nvSpPr>
        <p:spPr bwMode="auto">
          <a:xfrm>
            <a:off x="34925" y="6516688"/>
            <a:ext cx="504825" cy="276225"/>
          </a:xfrm>
          <a:prstGeom prst="rect">
            <a:avLst/>
          </a:prstGeom>
          <a:noFill/>
          <a:ln>
            <a:noFill/>
          </a:ln>
        </p:spPr>
        <p:txBody>
          <a:bodyPr>
            <a:spAutoFit/>
          </a:bodyPr>
          <a:lstStyle/>
          <a:p>
            <a:pPr algn="r" eaLnBrk="1" hangingPunct="1"/>
            <a:fld id="{F053313A-3232-4CB6-8C2E-07881D6B5FF5}" type="slidenum">
              <a:rPr lang="en-GB" sz="1200">
                <a:solidFill>
                  <a:schemeClr val="bg1">
                    <a:lumMod val="20000"/>
                    <a:lumOff val="80000"/>
                  </a:schemeClr>
                </a:solidFill>
                <a:cs typeface="Arial" pitchFamily="34" charset="0"/>
              </a:rPr>
              <a:pPr algn="r" eaLnBrk="1" hangingPunct="1"/>
              <a:t>‹#›</a:t>
            </a:fld>
            <a:endParaRPr lang="en-GB" sz="1200">
              <a:solidFill>
                <a:schemeClr val="bg1">
                  <a:lumMod val="20000"/>
                  <a:lumOff val="80000"/>
                </a:schemeClr>
              </a:solidFill>
              <a:cs typeface="Arial" pitchFamily="34" charset="0"/>
            </a:endParaRPr>
          </a:p>
        </p:txBody>
      </p:sp>
      <p:sp>
        <p:nvSpPr>
          <p:cNvPr id="18" name="TextBox 18">
            <a:extLst>
              <a:ext uri="{FF2B5EF4-FFF2-40B4-BE49-F238E27FC236}">
                <a16:creationId xmlns:a16="http://schemas.microsoft.com/office/drawing/2014/main" id="{BCDCD442-68E3-DE42-B5EC-77328F386C59}"/>
              </a:ext>
            </a:extLst>
          </p:cNvPr>
          <p:cNvSpPr txBox="1">
            <a:spLocks noChangeArrowheads="1"/>
          </p:cNvSpPr>
          <p:nvPr userDrawn="1"/>
        </p:nvSpPr>
        <p:spPr bwMode="auto">
          <a:xfrm>
            <a:off x="4356100" y="6516688"/>
            <a:ext cx="4787900" cy="306387"/>
          </a:xfrm>
          <a:prstGeom prst="rect">
            <a:avLst/>
          </a:prstGeom>
          <a:noFill/>
          <a:ln>
            <a:noFill/>
          </a:ln>
        </p:spPr>
        <p:txBody>
          <a:bodyPr>
            <a:spAutoFit/>
          </a:bodyPr>
          <a:lstStyle/>
          <a:p>
            <a:pPr algn="r" eaLnBrk="1" hangingPunct="1"/>
            <a:r>
              <a:rPr lang="en-GB" sz="1400">
                <a:solidFill>
                  <a:schemeClr val="bg1">
                    <a:lumMod val="20000"/>
                    <a:lumOff val="80000"/>
                  </a:schemeClr>
                </a:solidFill>
                <a:latin typeface="Franklin Gothic Medium" pitchFamily="34" charset="0"/>
                <a:cs typeface="Arial" pitchFamily="34" charset="0"/>
              </a:rPr>
              <a:t>Creating Safer Space – Foundation Module 2020 </a:t>
            </a:r>
          </a:p>
        </p:txBody>
      </p:sp>
      <p:sp>
        <p:nvSpPr>
          <p:cNvPr id="19" name="Rectangle 2">
            <a:extLst>
              <a:ext uri="{FF2B5EF4-FFF2-40B4-BE49-F238E27FC236}">
                <a16:creationId xmlns:a16="http://schemas.microsoft.com/office/drawing/2014/main" id="{F729DD5A-98CC-8749-AD48-AEC2E76CC2F0}"/>
              </a:ext>
            </a:extLst>
          </p:cNvPr>
          <p:cNvSpPr>
            <a:spLocks noChangeArrowheads="1"/>
          </p:cNvSpPr>
          <p:nvPr userDrawn="1"/>
        </p:nvSpPr>
        <p:spPr bwMode="auto">
          <a:xfrm>
            <a:off x="7242175" y="25400"/>
            <a:ext cx="1874838" cy="307975"/>
          </a:xfrm>
          <a:prstGeom prst="rect">
            <a:avLst/>
          </a:prstGeom>
          <a:noFill/>
          <a:ln>
            <a:noFill/>
          </a:ln>
        </p:spPr>
        <p:txBody>
          <a:bodyPr wrap="none">
            <a:spAutoFit/>
          </a:bodyPr>
          <a:lstStyle>
            <a:lvl1pPr eaLnBrk="0" hangingPunct="0">
              <a:defRPr sz="2400">
                <a:solidFill>
                  <a:schemeClr val="tx1"/>
                </a:solidFill>
                <a:latin typeface="Arial" charset="0"/>
                <a:ea typeface="Geneva" charset="-128"/>
              </a:defRPr>
            </a:lvl1pPr>
            <a:lvl2pPr marL="742950" indent="-285750" eaLnBrk="0" hangingPunct="0">
              <a:defRPr sz="2400">
                <a:solidFill>
                  <a:schemeClr val="tx1"/>
                </a:solidFill>
                <a:latin typeface="Arial" charset="0"/>
                <a:ea typeface="Geneva" charset="-128"/>
              </a:defRPr>
            </a:lvl2pPr>
            <a:lvl3pPr marL="1143000" indent="-228600" eaLnBrk="0" hangingPunct="0">
              <a:defRPr sz="2400">
                <a:solidFill>
                  <a:schemeClr val="tx1"/>
                </a:solidFill>
                <a:latin typeface="Arial" charset="0"/>
                <a:ea typeface="Geneva" charset="-128"/>
              </a:defRPr>
            </a:lvl3pPr>
            <a:lvl4pPr marL="1600200" indent="-228600" eaLnBrk="0" hangingPunct="0">
              <a:defRPr sz="2400">
                <a:solidFill>
                  <a:schemeClr val="tx1"/>
                </a:solidFill>
                <a:latin typeface="Arial" charset="0"/>
                <a:ea typeface="Geneva" charset="-128"/>
              </a:defRPr>
            </a:lvl4pPr>
            <a:lvl5pPr marL="2057400" indent="-228600" eaLnBrk="0" hangingPunct="0">
              <a:defRPr sz="2400">
                <a:solidFill>
                  <a:schemeClr val="tx1"/>
                </a:solidFill>
                <a:latin typeface="Arial" charset="0"/>
                <a:ea typeface="Geneva" charset="-128"/>
              </a:defRPr>
            </a:lvl5pPr>
            <a:lvl6pPr marL="2514600" indent="-228600" eaLnBrk="0" fontAlgn="base" hangingPunct="0">
              <a:spcBef>
                <a:spcPct val="0"/>
              </a:spcBef>
              <a:spcAft>
                <a:spcPct val="0"/>
              </a:spcAft>
              <a:defRPr sz="2400">
                <a:solidFill>
                  <a:schemeClr val="tx1"/>
                </a:solidFill>
                <a:latin typeface="Arial" charset="0"/>
                <a:ea typeface="Geneva" charset="-128"/>
              </a:defRPr>
            </a:lvl6pPr>
            <a:lvl7pPr marL="2971800" indent="-228600" eaLnBrk="0" fontAlgn="base" hangingPunct="0">
              <a:spcBef>
                <a:spcPct val="0"/>
              </a:spcBef>
              <a:spcAft>
                <a:spcPct val="0"/>
              </a:spcAft>
              <a:defRPr sz="2400">
                <a:solidFill>
                  <a:schemeClr val="tx1"/>
                </a:solidFill>
                <a:latin typeface="Arial" charset="0"/>
                <a:ea typeface="Geneva" charset="-128"/>
              </a:defRPr>
            </a:lvl7pPr>
            <a:lvl8pPr marL="3429000" indent="-228600" eaLnBrk="0" fontAlgn="base" hangingPunct="0">
              <a:spcBef>
                <a:spcPct val="0"/>
              </a:spcBef>
              <a:spcAft>
                <a:spcPct val="0"/>
              </a:spcAft>
              <a:defRPr sz="2400">
                <a:solidFill>
                  <a:schemeClr val="tx1"/>
                </a:solidFill>
                <a:latin typeface="Arial" charset="0"/>
                <a:ea typeface="Geneva" charset="-128"/>
              </a:defRPr>
            </a:lvl8pPr>
            <a:lvl9pPr marL="3886200" indent="-228600" eaLnBrk="0" fontAlgn="base" hangingPunct="0">
              <a:spcBef>
                <a:spcPct val="0"/>
              </a:spcBef>
              <a:spcAft>
                <a:spcPct val="0"/>
              </a:spcAft>
              <a:defRPr sz="2400">
                <a:solidFill>
                  <a:schemeClr val="tx1"/>
                </a:solidFill>
                <a:latin typeface="Arial" charset="0"/>
                <a:ea typeface="Geneva" charset="-128"/>
              </a:defRPr>
            </a:lvl9pPr>
          </a:lstStyle>
          <a:p>
            <a:pPr algn="r" eaLnBrk="1" hangingPunct="1">
              <a:defRPr/>
            </a:pPr>
            <a:r>
              <a:rPr lang="en-GB" altLang="en-US" sz="1400">
                <a:solidFill>
                  <a:schemeClr val="bg1">
                    <a:lumMod val="20000"/>
                    <a:lumOff val="80000"/>
                  </a:schemeClr>
                </a:solidFill>
                <a:latin typeface="Franklin Gothic Book" pitchFamily="34" charset="0"/>
              </a:rPr>
              <a:t>The</a:t>
            </a:r>
            <a:r>
              <a:rPr lang="en-GB" altLang="en-US" sz="1400">
                <a:solidFill>
                  <a:schemeClr val="bg1">
                    <a:lumMod val="20000"/>
                    <a:lumOff val="80000"/>
                  </a:schemeClr>
                </a:solidFill>
                <a:latin typeface="Calibri" pitchFamily="34" charset="0"/>
              </a:rPr>
              <a:t> </a:t>
            </a:r>
            <a:r>
              <a:rPr lang="en-GB" altLang="en-US" sz="1400">
                <a:solidFill>
                  <a:schemeClr val="bg1">
                    <a:lumMod val="20000"/>
                    <a:lumOff val="80000"/>
                  </a:schemeClr>
                </a:solidFill>
                <a:latin typeface="Franklin Gothic Demi" pitchFamily="34" charset="0"/>
              </a:rPr>
              <a:t>Methodist</a:t>
            </a:r>
            <a:r>
              <a:rPr lang="en-GB" altLang="en-US" sz="1400">
                <a:solidFill>
                  <a:schemeClr val="bg1">
                    <a:lumMod val="20000"/>
                    <a:lumOff val="80000"/>
                  </a:schemeClr>
                </a:solidFill>
                <a:latin typeface="Calibri" pitchFamily="34" charset="0"/>
              </a:rPr>
              <a:t> </a:t>
            </a:r>
            <a:r>
              <a:rPr lang="en-GB" altLang="en-US" sz="1400">
                <a:solidFill>
                  <a:schemeClr val="bg1">
                    <a:lumMod val="20000"/>
                    <a:lumOff val="80000"/>
                  </a:schemeClr>
                </a:solidFill>
                <a:latin typeface="Franklin Gothic Book" pitchFamily="34" charset="0"/>
              </a:rPr>
              <a:t>Church</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900113" y="2997200"/>
            <a:ext cx="21336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GB"/>
          </a:p>
        </p:txBody>
      </p:sp>
      <p:sp>
        <p:nvSpPr>
          <p:cNvPr id="12" name="Footer Placeholder 4">
            <a:extLst>
              <a:ext uri="{FF2B5EF4-FFF2-40B4-BE49-F238E27FC236}">
                <a16:creationId xmlns:a16="http://schemas.microsoft.com/office/drawing/2014/main" id="{A963F473-8771-7842-9621-4A240ECFD874}"/>
              </a:ext>
            </a:extLst>
          </p:cNvPr>
          <p:cNvSpPr txBox="1">
            <a:spLocks/>
          </p:cNvSpPr>
          <p:nvPr userDrawn="1"/>
        </p:nvSpPr>
        <p:spPr>
          <a:xfrm>
            <a:off x="3635375" y="11113"/>
            <a:ext cx="5400675" cy="365125"/>
          </a:xfrm>
          <a:prstGeom prst="rect">
            <a:avLst/>
          </a:prstGeom>
        </p:spPr>
        <p:txBody>
          <a:bodyPr anchor="ctr"/>
          <a:lstStyle>
            <a:defPPr>
              <a:defRPr lang="en-US"/>
            </a:defPPr>
            <a:lvl1pPr marL="0" algn="r" defTabSz="914400" rtl="0" eaLnBrk="1" latinLnBrk="0" hangingPunct="1">
              <a:defRPr sz="120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GB"/>
          </a:p>
        </p:txBody>
      </p:sp>
      <p:sp>
        <p:nvSpPr>
          <p:cNvPr id="13" name="TextBox 17">
            <a:extLst>
              <a:ext uri="{FF2B5EF4-FFF2-40B4-BE49-F238E27FC236}">
                <a16:creationId xmlns:a16="http://schemas.microsoft.com/office/drawing/2014/main" id="{59393532-7469-7540-89A1-8CE14FFAFACB}"/>
              </a:ext>
            </a:extLst>
          </p:cNvPr>
          <p:cNvSpPr txBox="1">
            <a:spLocks noChangeArrowheads="1"/>
          </p:cNvSpPr>
          <p:nvPr userDrawn="1"/>
        </p:nvSpPr>
        <p:spPr bwMode="auto">
          <a:xfrm>
            <a:off x="34925" y="6516688"/>
            <a:ext cx="504825" cy="276225"/>
          </a:xfrm>
          <a:prstGeom prst="rect">
            <a:avLst/>
          </a:prstGeom>
          <a:noFill/>
          <a:ln>
            <a:noFill/>
          </a:ln>
        </p:spPr>
        <p:txBody>
          <a:bodyPr>
            <a:spAutoFit/>
          </a:bodyPr>
          <a:lstStyle/>
          <a:p>
            <a:pPr algn="r" eaLnBrk="1" hangingPunct="1"/>
            <a:fld id="{F053313A-3232-4CB6-8C2E-07881D6B5FF5}" type="slidenum">
              <a:rPr lang="en-GB" sz="1200">
                <a:solidFill>
                  <a:schemeClr val="bg1">
                    <a:lumMod val="20000"/>
                    <a:lumOff val="80000"/>
                  </a:schemeClr>
                </a:solidFill>
                <a:cs typeface="Arial" pitchFamily="34" charset="0"/>
              </a:rPr>
              <a:pPr algn="r" eaLnBrk="1" hangingPunct="1"/>
              <a:t>‹#›</a:t>
            </a:fld>
            <a:endParaRPr lang="en-GB" sz="1200">
              <a:solidFill>
                <a:schemeClr val="bg1">
                  <a:lumMod val="20000"/>
                  <a:lumOff val="80000"/>
                </a:schemeClr>
              </a:solidFill>
              <a:cs typeface="Arial" pitchFamily="34" charset="0"/>
            </a:endParaRPr>
          </a:p>
        </p:txBody>
      </p:sp>
      <p:sp>
        <p:nvSpPr>
          <p:cNvPr id="14" name="TextBox 18">
            <a:extLst>
              <a:ext uri="{FF2B5EF4-FFF2-40B4-BE49-F238E27FC236}">
                <a16:creationId xmlns:a16="http://schemas.microsoft.com/office/drawing/2014/main" id="{480F281A-AC4E-E045-9ABC-C23079E6CDC8}"/>
              </a:ext>
            </a:extLst>
          </p:cNvPr>
          <p:cNvSpPr txBox="1">
            <a:spLocks noChangeArrowheads="1"/>
          </p:cNvSpPr>
          <p:nvPr userDrawn="1"/>
        </p:nvSpPr>
        <p:spPr bwMode="auto">
          <a:xfrm>
            <a:off x="4356100" y="6516688"/>
            <a:ext cx="4787900" cy="306387"/>
          </a:xfrm>
          <a:prstGeom prst="rect">
            <a:avLst/>
          </a:prstGeom>
          <a:noFill/>
          <a:ln>
            <a:noFill/>
          </a:ln>
        </p:spPr>
        <p:txBody>
          <a:bodyPr>
            <a:spAutoFit/>
          </a:bodyPr>
          <a:lstStyle/>
          <a:p>
            <a:pPr algn="r" eaLnBrk="1" hangingPunct="1"/>
            <a:r>
              <a:rPr lang="en-GB" sz="1400">
                <a:solidFill>
                  <a:schemeClr val="bg1">
                    <a:lumMod val="20000"/>
                    <a:lumOff val="80000"/>
                  </a:schemeClr>
                </a:solidFill>
                <a:latin typeface="Franklin Gothic Medium" pitchFamily="34" charset="0"/>
                <a:cs typeface="Arial" pitchFamily="34" charset="0"/>
              </a:rPr>
              <a:t>Creating Safer Space – Foundation Module 2020 </a:t>
            </a:r>
          </a:p>
        </p:txBody>
      </p:sp>
      <p:sp>
        <p:nvSpPr>
          <p:cNvPr id="15" name="Rectangle 2">
            <a:extLst>
              <a:ext uri="{FF2B5EF4-FFF2-40B4-BE49-F238E27FC236}">
                <a16:creationId xmlns:a16="http://schemas.microsoft.com/office/drawing/2014/main" id="{29A5DD5E-169E-8A42-B2C1-E5E773CE36C3}"/>
              </a:ext>
            </a:extLst>
          </p:cNvPr>
          <p:cNvSpPr>
            <a:spLocks noChangeArrowheads="1"/>
          </p:cNvSpPr>
          <p:nvPr userDrawn="1"/>
        </p:nvSpPr>
        <p:spPr bwMode="auto">
          <a:xfrm>
            <a:off x="7242175" y="25400"/>
            <a:ext cx="1874838" cy="307975"/>
          </a:xfrm>
          <a:prstGeom prst="rect">
            <a:avLst/>
          </a:prstGeom>
          <a:noFill/>
          <a:ln>
            <a:noFill/>
          </a:ln>
        </p:spPr>
        <p:txBody>
          <a:bodyPr wrap="none">
            <a:spAutoFit/>
          </a:bodyPr>
          <a:lstStyle>
            <a:lvl1pPr eaLnBrk="0" hangingPunct="0">
              <a:defRPr sz="2400">
                <a:solidFill>
                  <a:schemeClr val="tx1"/>
                </a:solidFill>
                <a:latin typeface="Arial" charset="0"/>
                <a:ea typeface="Geneva" charset="-128"/>
              </a:defRPr>
            </a:lvl1pPr>
            <a:lvl2pPr marL="742950" indent="-285750" eaLnBrk="0" hangingPunct="0">
              <a:defRPr sz="2400">
                <a:solidFill>
                  <a:schemeClr val="tx1"/>
                </a:solidFill>
                <a:latin typeface="Arial" charset="0"/>
                <a:ea typeface="Geneva" charset="-128"/>
              </a:defRPr>
            </a:lvl2pPr>
            <a:lvl3pPr marL="1143000" indent="-228600" eaLnBrk="0" hangingPunct="0">
              <a:defRPr sz="2400">
                <a:solidFill>
                  <a:schemeClr val="tx1"/>
                </a:solidFill>
                <a:latin typeface="Arial" charset="0"/>
                <a:ea typeface="Geneva" charset="-128"/>
              </a:defRPr>
            </a:lvl3pPr>
            <a:lvl4pPr marL="1600200" indent="-228600" eaLnBrk="0" hangingPunct="0">
              <a:defRPr sz="2400">
                <a:solidFill>
                  <a:schemeClr val="tx1"/>
                </a:solidFill>
                <a:latin typeface="Arial" charset="0"/>
                <a:ea typeface="Geneva" charset="-128"/>
              </a:defRPr>
            </a:lvl4pPr>
            <a:lvl5pPr marL="2057400" indent="-228600" eaLnBrk="0" hangingPunct="0">
              <a:defRPr sz="2400">
                <a:solidFill>
                  <a:schemeClr val="tx1"/>
                </a:solidFill>
                <a:latin typeface="Arial" charset="0"/>
                <a:ea typeface="Geneva" charset="-128"/>
              </a:defRPr>
            </a:lvl5pPr>
            <a:lvl6pPr marL="2514600" indent="-228600" eaLnBrk="0" fontAlgn="base" hangingPunct="0">
              <a:spcBef>
                <a:spcPct val="0"/>
              </a:spcBef>
              <a:spcAft>
                <a:spcPct val="0"/>
              </a:spcAft>
              <a:defRPr sz="2400">
                <a:solidFill>
                  <a:schemeClr val="tx1"/>
                </a:solidFill>
                <a:latin typeface="Arial" charset="0"/>
                <a:ea typeface="Geneva" charset="-128"/>
              </a:defRPr>
            </a:lvl6pPr>
            <a:lvl7pPr marL="2971800" indent="-228600" eaLnBrk="0" fontAlgn="base" hangingPunct="0">
              <a:spcBef>
                <a:spcPct val="0"/>
              </a:spcBef>
              <a:spcAft>
                <a:spcPct val="0"/>
              </a:spcAft>
              <a:defRPr sz="2400">
                <a:solidFill>
                  <a:schemeClr val="tx1"/>
                </a:solidFill>
                <a:latin typeface="Arial" charset="0"/>
                <a:ea typeface="Geneva" charset="-128"/>
              </a:defRPr>
            </a:lvl7pPr>
            <a:lvl8pPr marL="3429000" indent="-228600" eaLnBrk="0" fontAlgn="base" hangingPunct="0">
              <a:spcBef>
                <a:spcPct val="0"/>
              </a:spcBef>
              <a:spcAft>
                <a:spcPct val="0"/>
              </a:spcAft>
              <a:defRPr sz="2400">
                <a:solidFill>
                  <a:schemeClr val="tx1"/>
                </a:solidFill>
                <a:latin typeface="Arial" charset="0"/>
                <a:ea typeface="Geneva" charset="-128"/>
              </a:defRPr>
            </a:lvl8pPr>
            <a:lvl9pPr marL="3886200" indent="-228600" eaLnBrk="0" fontAlgn="base" hangingPunct="0">
              <a:spcBef>
                <a:spcPct val="0"/>
              </a:spcBef>
              <a:spcAft>
                <a:spcPct val="0"/>
              </a:spcAft>
              <a:defRPr sz="2400">
                <a:solidFill>
                  <a:schemeClr val="tx1"/>
                </a:solidFill>
                <a:latin typeface="Arial" charset="0"/>
                <a:ea typeface="Geneva" charset="-128"/>
              </a:defRPr>
            </a:lvl9pPr>
          </a:lstStyle>
          <a:p>
            <a:pPr algn="r" eaLnBrk="1" hangingPunct="1">
              <a:defRPr/>
            </a:pPr>
            <a:r>
              <a:rPr lang="en-GB" altLang="en-US" sz="1400">
                <a:solidFill>
                  <a:schemeClr val="bg1">
                    <a:lumMod val="20000"/>
                    <a:lumOff val="80000"/>
                  </a:schemeClr>
                </a:solidFill>
                <a:latin typeface="Franklin Gothic Book" pitchFamily="34" charset="0"/>
              </a:rPr>
              <a:t>The</a:t>
            </a:r>
            <a:r>
              <a:rPr lang="en-GB" altLang="en-US" sz="1400">
                <a:solidFill>
                  <a:schemeClr val="bg1">
                    <a:lumMod val="20000"/>
                    <a:lumOff val="80000"/>
                  </a:schemeClr>
                </a:solidFill>
                <a:latin typeface="Calibri" pitchFamily="34" charset="0"/>
              </a:rPr>
              <a:t> </a:t>
            </a:r>
            <a:r>
              <a:rPr lang="en-GB" altLang="en-US" sz="1400">
                <a:solidFill>
                  <a:schemeClr val="bg1">
                    <a:lumMod val="20000"/>
                    <a:lumOff val="80000"/>
                  </a:schemeClr>
                </a:solidFill>
                <a:latin typeface="Franklin Gothic Demi" pitchFamily="34" charset="0"/>
              </a:rPr>
              <a:t>Methodist</a:t>
            </a:r>
            <a:r>
              <a:rPr lang="en-GB" altLang="en-US" sz="1400">
                <a:solidFill>
                  <a:schemeClr val="bg1">
                    <a:lumMod val="20000"/>
                    <a:lumOff val="80000"/>
                  </a:schemeClr>
                </a:solidFill>
                <a:latin typeface="Calibri" pitchFamily="34" charset="0"/>
              </a:rPr>
              <a:t> </a:t>
            </a:r>
            <a:r>
              <a:rPr lang="en-GB" altLang="en-US" sz="1400">
                <a:solidFill>
                  <a:schemeClr val="bg1">
                    <a:lumMod val="20000"/>
                    <a:lumOff val="80000"/>
                  </a:schemeClr>
                </a:solidFill>
                <a:latin typeface="Franklin Gothic Book" pitchFamily="34" charset="0"/>
              </a:rPr>
              <a:t>Church</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Footer Placeholder 4">
            <a:extLst>
              <a:ext uri="{FF2B5EF4-FFF2-40B4-BE49-F238E27FC236}">
                <a16:creationId xmlns:a16="http://schemas.microsoft.com/office/drawing/2014/main" id="{03FCAA30-F537-1749-8059-C58025CF53F8}"/>
              </a:ext>
            </a:extLst>
          </p:cNvPr>
          <p:cNvSpPr txBox="1">
            <a:spLocks/>
          </p:cNvSpPr>
          <p:nvPr userDrawn="1"/>
        </p:nvSpPr>
        <p:spPr>
          <a:xfrm>
            <a:off x="3635375" y="11113"/>
            <a:ext cx="5400675" cy="365125"/>
          </a:xfrm>
          <a:prstGeom prst="rect">
            <a:avLst/>
          </a:prstGeom>
        </p:spPr>
        <p:txBody>
          <a:bodyPr anchor="ctr"/>
          <a:lstStyle>
            <a:defPPr>
              <a:defRPr lang="en-US"/>
            </a:defPPr>
            <a:lvl1pPr marL="0" algn="r" defTabSz="914400" rtl="0" eaLnBrk="1" latinLnBrk="0" hangingPunct="1">
              <a:defRPr sz="120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GB"/>
          </a:p>
        </p:txBody>
      </p:sp>
      <p:sp>
        <p:nvSpPr>
          <p:cNvPr id="11" name="TextBox 17">
            <a:extLst>
              <a:ext uri="{FF2B5EF4-FFF2-40B4-BE49-F238E27FC236}">
                <a16:creationId xmlns:a16="http://schemas.microsoft.com/office/drawing/2014/main" id="{A0DB0E92-EB6D-044B-B983-F6FAAB466889}"/>
              </a:ext>
            </a:extLst>
          </p:cNvPr>
          <p:cNvSpPr txBox="1">
            <a:spLocks noChangeArrowheads="1"/>
          </p:cNvSpPr>
          <p:nvPr userDrawn="1"/>
        </p:nvSpPr>
        <p:spPr bwMode="auto">
          <a:xfrm>
            <a:off x="34925" y="6516688"/>
            <a:ext cx="504825" cy="276225"/>
          </a:xfrm>
          <a:prstGeom prst="rect">
            <a:avLst/>
          </a:prstGeom>
          <a:noFill/>
          <a:ln>
            <a:noFill/>
          </a:ln>
        </p:spPr>
        <p:txBody>
          <a:bodyPr>
            <a:spAutoFit/>
          </a:bodyPr>
          <a:lstStyle/>
          <a:p>
            <a:pPr algn="r" eaLnBrk="1" hangingPunct="1"/>
            <a:fld id="{F053313A-3232-4CB6-8C2E-07881D6B5FF5}" type="slidenum">
              <a:rPr lang="en-GB" sz="1200">
                <a:solidFill>
                  <a:schemeClr val="bg1">
                    <a:lumMod val="20000"/>
                    <a:lumOff val="80000"/>
                  </a:schemeClr>
                </a:solidFill>
                <a:cs typeface="Arial" pitchFamily="34" charset="0"/>
              </a:rPr>
              <a:pPr algn="r" eaLnBrk="1" hangingPunct="1"/>
              <a:t>‹#›</a:t>
            </a:fld>
            <a:endParaRPr lang="en-GB" sz="1200">
              <a:solidFill>
                <a:schemeClr val="bg1">
                  <a:lumMod val="20000"/>
                  <a:lumOff val="80000"/>
                </a:schemeClr>
              </a:solidFill>
              <a:cs typeface="Arial" pitchFamily="34" charset="0"/>
            </a:endParaRPr>
          </a:p>
        </p:txBody>
      </p:sp>
      <p:sp>
        <p:nvSpPr>
          <p:cNvPr id="12" name="TextBox 18">
            <a:extLst>
              <a:ext uri="{FF2B5EF4-FFF2-40B4-BE49-F238E27FC236}">
                <a16:creationId xmlns:a16="http://schemas.microsoft.com/office/drawing/2014/main" id="{42E889C9-6F0B-1E41-B888-616C56D4D297}"/>
              </a:ext>
            </a:extLst>
          </p:cNvPr>
          <p:cNvSpPr txBox="1">
            <a:spLocks noChangeArrowheads="1"/>
          </p:cNvSpPr>
          <p:nvPr userDrawn="1"/>
        </p:nvSpPr>
        <p:spPr bwMode="auto">
          <a:xfrm>
            <a:off x="4356100" y="6516688"/>
            <a:ext cx="4787900" cy="306387"/>
          </a:xfrm>
          <a:prstGeom prst="rect">
            <a:avLst/>
          </a:prstGeom>
          <a:noFill/>
          <a:ln>
            <a:noFill/>
          </a:ln>
        </p:spPr>
        <p:txBody>
          <a:bodyPr>
            <a:spAutoFit/>
          </a:bodyPr>
          <a:lstStyle/>
          <a:p>
            <a:pPr algn="r" eaLnBrk="1" hangingPunct="1"/>
            <a:r>
              <a:rPr lang="en-GB" sz="1400">
                <a:solidFill>
                  <a:schemeClr val="bg1">
                    <a:lumMod val="20000"/>
                    <a:lumOff val="80000"/>
                  </a:schemeClr>
                </a:solidFill>
                <a:latin typeface="Franklin Gothic Medium" pitchFamily="34" charset="0"/>
                <a:cs typeface="Arial" pitchFamily="34" charset="0"/>
              </a:rPr>
              <a:t>Creating Safer Space – Foundation Module 2020 </a:t>
            </a:r>
          </a:p>
        </p:txBody>
      </p:sp>
      <p:sp>
        <p:nvSpPr>
          <p:cNvPr id="13" name="Rectangle 2">
            <a:extLst>
              <a:ext uri="{FF2B5EF4-FFF2-40B4-BE49-F238E27FC236}">
                <a16:creationId xmlns:a16="http://schemas.microsoft.com/office/drawing/2014/main" id="{DC3B56E9-FB1E-6449-89AC-7EA83833C64F}"/>
              </a:ext>
            </a:extLst>
          </p:cNvPr>
          <p:cNvSpPr>
            <a:spLocks noChangeArrowheads="1"/>
          </p:cNvSpPr>
          <p:nvPr userDrawn="1"/>
        </p:nvSpPr>
        <p:spPr bwMode="auto">
          <a:xfrm>
            <a:off x="7242175" y="25400"/>
            <a:ext cx="1874838" cy="307975"/>
          </a:xfrm>
          <a:prstGeom prst="rect">
            <a:avLst/>
          </a:prstGeom>
          <a:noFill/>
          <a:ln>
            <a:noFill/>
          </a:ln>
        </p:spPr>
        <p:txBody>
          <a:bodyPr wrap="none">
            <a:spAutoFit/>
          </a:bodyPr>
          <a:lstStyle>
            <a:lvl1pPr eaLnBrk="0" hangingPunct="0">
              <a:defRPr sz="2400">
                <a:solidFill>
                  <a:schemeClr val="tx1"/>
                </a:solidFill>
                <a:latin typeface="Arial" charset="0"/>
                <a:ea typeface="Geneva" charset="-128"/>
              </a:defRPr>
            </a:lvl1pPr>
            <a:lvl2pPr marL="742950" indent="-285750" eaLnBrk="0" hangingPunct="0">
              <a:defRPr sz="2400">
                <a:solidFill>
                  <a:schemeClr val="tx1"/>
                </a:solidFill>
                <a:latin typeface="Arial" charset="0"/>
                <a:ea typeface="Geneva" charset="-128"/>
              </a:defRPr>
            </a:lvl2pPr>
            <a:lvl3pPr marL="1143000" indent="-228600" eaLnBrk="0" hangingPunct="0">
              <a:defRPr sz="2400">
                <a:solidFill>
                  <a:schemeClr val="tx1"/>
                </a:solidFill>
                <a:latin typeface="Arial" charset="0"/>
                <a:ea typeface="Geneva" charset="-128"/>
              </a:defRPr>
            </a:lvl3pPr>
            <a:lvl4pPr marL="1600200" indent="-228600" eaLnBrk="0" hangingPunct="0">
              <a:defRPr sz="2400">
                <a:solidFill>
                  <a:schemeClr val="tx1"/>
                </a:solidFill>
                <a:latin typeface="Arial" charset="0"/>
                <a:ea typeface="Geneva" charset="-128"/>
              </a:defRPr>
            </a:lvl4pPr>
            <a:lvl5pPr marL="2057400" indent="-228600" eaLnBrk="0" hangingPunct="0">
              <a:defRPr sz="2400">
                <a:solidFill>
                  <a:schemeClr val="tx1"/>
                </a:solidFill>
                <a:latin typeface="Arial" charset="0"/>
                <a:ea typeface="Geneva" charset="-128"/>
              </a:defRPr>
            </a:lvl5pPr>
            <a:lvl6pPr marL="2514600" indent="-228600" eaLnBrk="0" fontAlgn="base" hangingPunct="0">
              <a:spcBef>
                <a:spcPct val="0"/>
              </a:spcBef>
              <a:spcAft>
                <a:spcPct val="0"/>
              </a:spcAft>
              <a:defRPr sz="2400">
                <a:solidFill>
                  <a:schemeClr val="tx1"/>
                </a:solidFill>
                <a:latin typeface="Arial" charset="0"/>
                <a:ea typeface="Geneva" charset="-128"/>
              </a:defRPr>
            </a:lvl6pPr>
            <a:lvl7pPr marL="2971800" indent="-228600" eaLnBrk="0" fontAlgn="base" hangingPunct="0">
              <a:spcBef>
                <a:spcPct val="0"/>
              </a:spcBef>
              <a:spcAft>
                <a:spcPct val="0"/>
              </a:spcAft>
              <a:defRPr sz="2400">
                <a:solidFill>
                  <a:schemeClr val="tx1"/>
                </a:solidFill>
                <a:latin typeface="Arial" charset="0"/>
                <a:ea typeface="Geneva" charset="-128"/>
              </a:defRPr>
            </a:lvl7pPr>
            <a:lvl8pPr marL="3429000" indent="-228600" eaLnBrk="0" fontAlgn="base" hangingPunct="0">
              <a:spcBef>
                <a:spcPct val="0"/>
              </a:spcBef>
              <a:spcAft>
                <a:spcPct val="0"/>
              </a:spcAft>
              <a:defRPr sz="2400">
                <a:solidFill>
                  <a:schemeClr val="tx1"/>
                </a:solidFill>
                <a:latin typeface="Arial" charset="0"/>
                <a:ea typeface="Geneva" charset="-128"/>
              </a:defRPr>
            </a:lvl8pPr>
            <a:lvl9pPr marL="3886200" indent="-228600" eaLnBrk="0" fontAlgn="base" hangingPunct="0">
              <a:spcBef>
                <a:spcPct val="0"/>
              </a:spcBef>
              <a:spcAft>
                <a:spcPct val="0"/>
              </a:spcAft>
              <a:defRPr sz="2400">
                <a:solidFill>
                  <a:schemeClr val="tx1"/>
                </a:solidFill>
                <a:latin typeface="Arial" charset="0"/>
                <a:ea typeface="Geneva" charset="-128"/>
              </a:defRPr>
            </a:lvl9pPr>
          </a:lstStyle>
          <a:p>
            <a:pPr algn="r" eaLnBrk="1" hangingPunct="1">
              <a:defRPr/>
            </a:pPr>
            <a:r>
              <a:rPr lang="en-GB" altLang="en-US" sz="1400">
                <a:solidFill>
                  <a:schemeClr val="bg1">
                    <a:lumMod val="20000"/>
                    <a:lumOff val="80000"/>
                  </a:schemeClr>
                </a:solidFill>
                <a:latin typeface="Franklin Gothic Book" pitchFamily="34" charset="0"/>
              </a:rPr>
              <a:t>The</a:t>
            </a:r>
            <a:r>
              <a:rPr lang="en-GB" altLang="en-US" sz="1400">
                <a:solidFill>
                  <a:schemeClr val="bg1">
                    <a:lumMod val="20000"/>
                    <a:lumOff val="80000"/>
                  </a:schemeClr>
                </a:solidFill>
                <a:latin typeface="Calibri" pitchFamily="34" charset="0"/>
              </a:rPr>
              <a:t> </a:t>
            </a:r>
            <a:r>
              <a:rPr lang="en-GB" altLang="en-US" sz="1400">
                <a:solidFill>
                  <a:schemeClr val="bg1">
                    <a:lumMod val="20000"/>
                    <a:lumOff val="80000"/>
                  </a:schemeClr>
                </a:solidFill>
                <a:latin typeface="Franklin Gothic Demi" pitchFamily="34" charset="0"/>
              </a:rPr>
              <a:t>Methodist</a:t>
            </a:r>
            <a:r>
              <a:rPr lang="en-GB" altLang="en-US" sz="1400">
                <a:solidFill>
                  <a:schemeClr val="bg1">
                    <a:lumMod val="20000"/>
                    <a:lumOff val="80000"/>
                  </a:schemeClr>
                </a:solidFill>
                <a:latin typeface="Calibri" pitchFamily="34" charset="0"/>
              </a:rPr>
              <a:t> </a:t>
            </a:r>
            <a:r>
              <a:rPr lang="en-GB" altLang="en-US" sz="1400">
                <a:solidFill>
                  <a:schemeClr val="bg1">
                    <a:lumMod val="20000"/>
                    <a:lumOff val="80000"/>
                  </a:schemeClr>
                </a:solidFill>
                <a:latin typeface="Franklin Gothic Book" pitchFamily="34" charset="0"/>
              </a:rPr>
              <a:t>Church</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900113" y="2997200"/>
            <a:ext cx="21336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GB"/>
          </a:p>
        </p:txBody>
      </p:sp>
      <p:sp>
        <p:nvSpPr>
          <p:cNvPr id="14" name="Footer Placeholder 4">
            <a:extLst>
              <a:ext uri="{FF2B5EF4-FFF2-40B4-BE49-F238E27FC236}">
                <a16:creationId xmlns:a16="http://schemas.microsoft.com/office/drawing/2014/main" id="{14199B2E-F5D7-5048-A023-BE44331C9809}"/>
              </a:ext>
            </a:extLst>
          </p:cNvPr>
          <p:cNvSpPr txBox="1">
            <a:spLocks/>
          </p:cNvSpPr>
          <p:nvPr userDrawn="1"/>
        </p:nvSpPr>
        <p:spPr>
          <a:xfrm>
            <a:off x="3635375" y="11113"/>
            <a:ext cx="5400675" cy="365125"/>
          </a:xfrm>
          <a:prstGeom prst="rect">
            <a:avLst/>
          </a:prstGeom>
        </p:spPr>
        <p:txBody>
          <a:bodyPr anchor="ctr"/>
          <a:lstStyle>
            <a:defPPr>
              <a:defRPr lang="en-US"/>
            </a:defPPr>
            <a:lvl1pPr marL="0" algn="r" defTabSz="914400" rtl="0" eaLnBrk="1" latinLnBrk="0" hangingPunct="1">
              <a:defRPr sz="120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GB"/>
          </a:p>
        </p:txBody>
      </p:sp>
      <p:sp>
        <p:nvSpPr>
          <p:cNvPr id="15" name="TextBox 17">
            <a:extLst>
              <a:ext uri="{FF2B5EF4-FFF2-40B4-BE49-F238E27FC236}">
                <a16:creationId xmlns:a16="http://schemas.microsoft.com/office/drawing/2014/main" id="{96763A62-C515-1C46-84F2-3834BBF59478}"/>
              </a:ext>
            </a:extLst>
          </p:cNvPr>
          <p:cNvSpPr txBox="1">
            <a:spLocks noChangeArrowheads="1"/>
          </p:cNvSpPr>
          <p:nvPr userDrawn="1"/>
        </p:nvSpPr>
        <p:spPr bwMode="auto">
          <a:xfrm>
            <a:off x="34925" y="6516688"/>
            <a:ext cx="504825" cy="276225"/>
          </a:xfrm>
          <a:prstGeom prst="rect">
            <a:avLst/>
          </a:prstGeom>
          <a:noFill/>
          <a:ln>
            <a:noFill/>
          </a:ln>
        </p:spPr>
        <p:txBody>
          <a:bodyPr>
            <a:spAutoFit/>
          </a:bodyPr>
          <a:lstStyle/>
          <a:p>
            <a:pPr algn="r" eaLnBrk="1" hangingPunct="1"/>
            <a:fld id="{F053313A-3232-4CB6-8C2E-07881D6B5FF5}" type="slidenum">
              <a:rPr lang="en-GB" sz="1200">
                <a:solidFill>
                  <a:schemeClr val="bg1">
                    <a:lumMod val="20000"/>
                    <a:lumOff val="80000"/>
                  </a:schemeClr>
                </a:solidFill>
                <a:cs typeface="Arial" pitchFamily="34" charset="0"/>
              </a:rPr>
              <a:pPr algn="r" eaLnBrk="1" hangingPunct="1"/>
              <a:t>‹#›</a:t>
            </a:fld>
            <a:endParaRPr lang="en-GB" sz="1200">
              <a:solidFill>
                <a:schemeClr val="bg1">
                  <a:lumMod val="20000"/>
                  <a:lumOff val="80000"/>
                </a:schemeClr>
              </a:solidFill>
              <a:cs typeface="Arial" pitchFamily="34" charset="0"/>
            </a:endParaRPr>
          </a:p>
        </p:txBody>
      </p:sp>
      <p:sp>
        <p:nvSpPr>
          <p:cNvPr id="16" name="TextBox 18">
            <a:extLst>
              <a:ext uri="{FF2B5EF4-FFF2-40B4-BE49-F238E27FC236}">
                <a16:creationId xmlns:a16="http://schemas.microsoft.com/office/drawing/2014/main" id="{F6987B0D-9116-5C46-82AA-DAC4FA82789F}"/>
              </a:ext>
            </a:extLst>
          </p:cNvPr>
          <p:cNvSpPr txBox="1">
            <a:spLocks noChangeArrowheads="1"/>
          </p:cNvSpPr>
          <p:nvPr userDrawn="1"/>
        </p:nvSpPr>
        <p:spPr bwMode="auto">
          <a:xfrm>
            <a:off x="4356100" y="6516688"/>
            <a:ext cx="4787900" cy="306387"/>
          </a:xfrm>
          <a:prstGeom prst="rect">
            <a:avLst/>
          </a:prstGeom>
          <a:noFill/>
          <a:ln>
            <a:noFill/>
          </a:ln>
        </p:spPr>
        <p:txBody>
          <a:bodyPr>
            <a:spAutoFit/>
          </a:bodyPr>
          <a:lstStyle/>
          <a:p>
            <a:pPr algn="r" eaLnBrk="1" hangingPunct="1"/>
            <a:r>
              <a:rPr lang="en-GB" sz="1400">
                <a:solidFill>
                  <a:schemeClr val="bg1">
                    <a:lumMod val="20000"/>
                    <a:lumOff val="80000"/>
                  </a:schemeClr>
                </a:solidFill>
                <a:latin typeface="Franklin Gothic Medium" pitchFamily="34" charset="0"/>
                <a:cs typeface="Arial" pitchFamily="34" charset="0"/>
              </a:rPr>
              <a:t>Creating Safer Space – Foundation Module 2020 </a:t>
            </a:r>
          </a:p>
        </p:txBody>
      </p:sp>
      <p:sp>
        <p:nvSpPr>
          <p:cNvPr id="17" name="Rectangle 2">
            <a:extLst>
              <a:ext uri="{FF2B5EF4-FFF2-40B4-BE49-F238E27FC236}">
                <a16:creationId xmlns:a16="http://schemas.microsoft.com/office/drawing/2014/main" id="{25F6FCC5-6426-E142-A075-3C4AC166F528}"/>
              </a:ext>
            </a:extLst>
          </p:cNvPr>
          <p:cNvSpPr>
            <a:spLocks noChangeArrowheads="1"/>
          </p:cNvSpPr>
          <p:nvPr userDrawn="1"/>
        </p:nvSpPr>
        <p:spPr bwMode="auto">
          <a:xfrm>
            <a:off x="7242175" y="25400"/>
            <a:ext cx="1874838" cy="307975"/>
          </a:xfrm>
          <a:prstGeom prst="rect">
            <a:avLst/>
          </a:prstGeom>
          <a:noFill/>
          <a:ln>
            <a:noFill/>
          </a:ln>
        </p:spPr>
        <p:txBody>
          <a:bodyPr wrap="none">
            <a:spAutoFit/>
          </a:bodyPr>
          <a:lstStyle>
            <a:lvl1pPr eaLnBrk="0" hangingPunct="0">
              <a:defRPr sz="2400">
                <a:solidFill>
                  <a:schemeClr val="tx1"/>
                </a:solidFill>
                <a:latin typeface="Arial" charset="0"/>
                <a:ea typeface="Geneva" charset="-128"/>
              </a:defRPr>
            </a:lvl1pPr>
            <a:lvl2pPr marL="742950" indent="-285750" eaLnBrk="0" hangingPunct="0">
              <a:defRPr sz="2400">
                <a:solidFill>
                  <a:schemeClr val="tx1"/>
                </a:solidFill>
                <a:latin typeface="Arial" charset="0"/>
                <a:ea typeface="Geneva" charset="-128"/>
              </a:defRPr>
            </a:lvl2pPr>
            <a:lvl3pPr marL="1143000" indent="-228600" eaLnBrk="0" hangingPunct="0">
              <a:defRPr sz="2400">
                <a:solidFill>
                  <a:schemeClr val="tx1"/>
                </a:solidFill>
                <a:latin typeface="Arial" charset="0"/>
                <a:ea typeface="Geneva" charset="-128"/>
              </a:defRPr>
            </a:lvl3pPr>
            <a:lvl4pPr marL="1600200" indent="-228600" eaLnBrk="0" hangingPunct="0">
              <a:defRPr sz="2400">
                <a:solidFill>
                  <a:schemeClr val="tx1"/>
                </a:solidFill>
                <a:latin typeface="Arial" charset="0"/>
                <a:ea typeface="Geneva" charset="-128"/>
              </a:defRPr>
            </a:lvl4pPr>
            <a:lvl5pPr marL="2057400" indent="-228600" eaLnBrk="0" hangingPunct="0">
              <a:defRPr sz="2400">
                <a:solidFill>
                  <a:schemeClr val="tx1"/>
                </a:solidFill>
                <a:latin typeface="Arial" charset="0"/>
                <a:ea typeface="Geneva" charset="-128"/>
              </a:defRPr>
            </a:lvl5pPr>
            <a:lvl6pPr marL="2514600" indent="-228600" eaLnBrk="0" fontAlgn="base" hangingPunct="0">
              <a:spcBef>
                <a:spcPct val="0"/>
              </a:spcBef>
              <a:spcAft>
                <a:spcPct val="0"/>
              </a:spcAft>
              <a:defRPr sz="2400">
                <a:solidFill>
                  <a:schemeClr val="tx1"/>
                </a:solidFill>
                <a:latin typeface="Arial" charset="0"/>
                <a:ea typeface="Geneva" charset="-128"/>
              </a:defRPr>
            </a:lvl6pPr>
            <a:lvl7pPr marL="2971800" indent="-228600" eaLnBrk="0" fontAlgn="base" hangingPunct="0">
              <a:spcBef>
                <a:spcPct val="0"/>
              </a:spcBef>
              <a:spcAft>
                <a:spcPct val="0"/>
              </a:spcAft>
              <a:defRPr sz="2400">
                <a:solidFill>
                  <a:schemeClr val="tx1"/>
                </a:solidFill>
                <a:latin typeface="Arial" charset="0"/>
                <a:ea typeface="Geneva" charset="-128"/>
              </a:defRPr>
            </a:lvl7pPr>
            <a:lvl8pPr marL="3429000" indent="-228600" eaLnBrk="0" fontAlgn="base" hangingPunct="0">
              <a:spcBef>
                <a:spcPct val="0"/>
              </a:spcBef>
              <a:spcAft>
                <a:spcPct val="0"/>
              </a:spcAft>
              <a:defRPr sz="2400">
                <a:solidFill>
                  <a:schemeClr val="tx1"/>
                </a:solidFill>
                <a:latin typeface="Arial" charset="0"/>
                <a:ea typeface="Geneva" charset="-128"/>
              </a:defRPr>
            </a:lvl8pPr>
            <a:lvl9pPr marL="3886200" indent="-228600" eaLnBrk="0" fontAlgn="base" hangingPunct="0">
              <a:spcBef>
                <a:spcPct val="0"/>
              </a:spcBef>
              <a:spcAft>
                <a:spcPct val="0"/>
              </a:spcAft>
              <a:defRPr sz="2400">
                <a:solidFill>
                  <a:schemeClr val="tx1"/>
                </a:solidFill>
                <a:latin typeface="Arial" charset="0"/>
                <a:ea typeface="Geneva" charset="-128"/>
              </a:defRPr>
            </a:lvl9pPr>
          </a:lstStyle>
          <a:p>
            <a:pPr algn="r" eaLnBrk="1" hangingPunct="1">
              <a:defRPr/>
            </a:pPr>
            <a:r>
              <a:rPr lang="en-GB" altLang="en-US" sz="1400">
                <a:solidFill>
                  <a:schemeClr val="bg1">
                    <a:lumMod val="20000"/>
                    <a:lumOff val="80000"/>
                  </a:schemeClr>
                </a:solidFill>
                <a:latin typeface="Franklin Gothic Book" pitchFamily="34" charset="0"/>
              </a:rPr>
              <a:t>The</a:t>
            </a:r>
            <a:r>
              <a:rPr lang="en-GB" altLang="en-US" sz="1400">
                <a:solidFill>
                  <a:schemeClr val="bg1">
                    <a:lumMod val="20000"/>
                    <a:lumOff val="80000"/>
                  </a:schemeClr>
                </a:solidFill>
                <a:latin typeface="Calibri" pitchFamily="34" charset="0"/>
              </a:rPr>
              <a:t> </a:t>
            </a:r>
            <a:r>
              <a:rPr lang="en-GB" altLang="en-US" sz="1400">
                <a:solidFill>
                  <a:schemeClr val="bg1">
                    <a:lumMod val="20000"/>
                    <a:lumOff val="80000"/>
                  </a:schemeClr>
                </a:solidFill>
                <a:latin typeface="Franklin Gothic Demi" pitchFamily="34" charset="0"/>
              </a:rPr>
              <a:t>Methodist</a:t>
            </a:r>
            <a:r>
              <a:rPr lang="en-GB" altLang="en-US" sz="1400">
                <a:solidFill>
                  <a:schemeClr val="bg1">
                    <a:lumMod val="20000"/>
                    <a:lumOff val="80000"/>
                  </a:schemeClr>
                </a:solidFill>
                <a:latin typeface="Calibri" pitchFamily="34" charset="0"/>
              </a:rPr>
              <a:t> </a:t>
            </a:r>
            <a:r>
              <a:rPr lang="en-GB" altLang="en-US" sz="1400">
                <a:solidFill>
                  <a:schemeClr val="bg1">
                    <a:lumMod val="20000"/>
                    <a:lumOff val="80000"/>
                  </a:schemeClr>
                </a:solidFill>
                <a:latin typeface="Franklin Gothic Book" pitchFamily="34" charset="0"/>
              </a:rPr>
              <a:t>Church</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900113" y="2997200"/>
            <a:ext cx="21336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GB"/>
          </a:p>
        </p:txBody>
      </p:sp>
      <p:sp>
        <p:nvSpPr>
          <p:cNvPr id="14" name="Footer Placeholder 4">
            <a:extLst>
              <a:ext uri="{FF2B5EF4-FFF2-40B4-BE49-F238E27FC236}">
                <a16:creationId xmlns:a16="http://schemas.microsoft.com/office/drawing/2014/main" id="{1B02DF72-3AEA-E34D-A498-47AC336A1781}"/>
              </a:ext>
            </a:extLst>
          </p:cNvPr>
          <p:cNvSpPr txBox="1">
            <a:spLocks/>
          </p:cNvSpPr>
          <p:nvPr userDrawn="1"/>
        </p:nvSpPr>
        <p:spPr>
          <a:xfrm>
            <a:off x="3635375" y="11113"/>
            <a:ext cx="5400675" cy="365125"/>
          </a:xfrm>
          <a:prstGeom prst="rect">
            <a:avLst/>
          </a:prstGeom>
        </p:spPr>
        <p:txBody>
          <a:bodyPr anchor="ctr"/>
          <a:lstStyle>
            <a:defPPr>
              <a:defRPr lang="en-US"/>
            </a:defPPr>
            <a:lvl1pPr marL="0" algn="r" defTabSz="914400" rtl="0" eaLnBrk="1" latinLnBrk="0" hangingPunct="1">
              <a:defRPr sz="120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GB"/>
          </a:p>
        </p:txBody>
      </p:sp>
      <p:sp>
        <p:nvSpPr>
          <p:cNvPr id="15" name="TextBox 17">
            <a:extLst>
              <a:ext uri="{FF2B5EF4-FFF2-40B4-BE49-F238E27FC236}">
                <a16:creationId xmlns:a16="http://schemas.microsoft.com/office/drawing/2014/main" id="{DCD681DC-9449-1F4F-A71E-D5F9078D423C}"/>
              </a:ext>
            </a:extLst>
          </p:cNvPr>
          <p:cNvSpPr txBox="1">
            <a:spLocks noChangeArrowheads="1"/>
          </p:cNvSpPr>
          <p:nvPr userDrawn="1"/>
        </p:nvSpPr>
        <p:spPr bwMode="auto">
          <a:xfrm>
            <a:off x="34925" y="6516688"/>
            <a:ext cx="504825" cy="276225"/>
          </a:xfrm>
          <a:prstGeom prst="rect">
            <a:avLst/>
          </a:prstGeom>
          <a:noFill/>
          <a:ln>
            <a:noFill/>
          </a:ln>
        </p:spPr>
        <p:txBody>
          <a:bodyPr>
            <a:spAutoFit/>
          </a:bodyPr>
          <a:lstStyle/>
          <a:p>
            <a:pPr algn="r" eaLnBrk="1" hangingPunct="1"/>
            <a:fld id="{F053313A-3232-4CB6-8C2E-07881D6B5FF5}" type="slidenum">
              <a:rPr lang="en-GB" sz="1200">
                <a:solidFill>
                  <a:schemeClr val="bg1">
                    <a:lumMod val="20000"/>
                    <a:lumOff val="80000"/>
                  </a:schemeClr>
                </a:solidFill>
                <a:cs typeface="Arial" pitchFamily="34" charset="0"/>
              </a:rPr>
              <a:pPr algn="r" eaLnBrk="1" hangingPunct="1"/>
              <a:t>‹#›</a:t>
            </a:fld>
            <a:endParaRPr lang="en-GB" sz="1200">
              <a:solidFill>
                <a:schemeClr val="bg1">
                  <a:lumMod val="20000"/>
                  <a:lumOff val="80000"/>
                </a:schemeClr>
              </a:solidFill>
              <a:cs typeface="Arial" pitchFamily="34" charset="0"/>
            </a:endParaRPr>
          </a:p>
        </p:txBody>
      </p:sp>
      <p:sp>
        <p:nvSpPr>
          <p:cNvPr id="16" name="TextBox 18">
            <a:extLst>
              <a:ext uri="{FF2B5EF4-FFF2-40B4-BE49-F238E27FC236}">
                <a16:creationId xmlns:a16="http://schemas.microsoft.com/office/drawing/2014/main" id="{1C6A2137-18C8-9546-8262-50E68ED7C2F6}"/>
              </a:ext>
            </a:extLst>
          </p:cNvPr>
          <p:cNvSpPr txBox="1">
            <a:spLocks noChangeArrowheads="1"/>
          </p:cNvSpPr>
          <p:nvPr userDrawn="1"/>
        </p:nvSpPr>
        <p:spPr bwMode="auto">
          <a:xfrm>
            <a:off x="4356100" y="6516688"/>
            <a:ext cx="4787900" cy="306387"/>
          </a:xfrm>
          <a:prstGeom prst="rect">
            <a:avLst/>
          </a:prstGeom>
          <a:noFill/>
          <a:ln>
            <a:noFill/>
          </a:ln>
        </p:spPr>
        <p:txBody>
          <a:bodyPr>
            <a:spAutoFit/>
          </a:bodyPr>
          <a:lstStyle/>
          <a:p>
            <a:pPr algn="r" eaLnBrk="1" hangingPunct="1"/>
            <a:r>
              <a:rPr lang="en-GB" sz="1400">
                <a:solidFill>
                  <a:schemeClr val="bg1">
                    <a:lumMod val="20000"/>
                    <a:lumOff val="80000"/>
                  </a:schemeClr>
                </a:solidFill>
                <a:latin typeface="Franklin Gothic Medium" pitchFamily="34" charset="0"/>
                <a:cs typeface="Arial" pitchFamily="34" charset="0"/>
              </a:rPr>
              <a:t>Creating Safer Space – Foundation Module 2020 </a:t>
            </a:r>
          </a:p>
        </p:txBody>
      </p:sp>
      <p:sp>
        <p:nvSpPr>
          <p:cNvPr id="17" name="Rectangle 2">
            <a:extLst>
              <a:ext uri="{FF2B5EF4-FFF2-40B4-BE49-F238E27FC236}">
                <a16:creationId xmlns:a16="http://schemas.microsoft.com/office/drawing/2014/main" id="{1373F83C-1135-0C4F-ACD3-92313A1AEC9A}"/>
              </a:ext>
            </a:extLst>
          </p:cNvPr>
          <p:cNvSpPr>
            <a:spLocks noChangeArrowheads="1"/>
          </p:cNvSpPr>
          <p:nvPr userDrawn="1"/>
        </p:nvSpPr>
        <p:spPr bwMode="auto">
          <a:xfrm>
            <a:off x="7242175" y="25400"/>
            <a:ext cx="1874838" cy="307975"/>
          </a:xfrm>
          <a:prstGeom prst="rect">
            <a:avLst/>
          </a:prstGeom>
          <a:noFill/>
          <a:ln>
            <a:noFill/>
          </a:ln>
        </p:spPr>
        <p:txBody>
          <a:bodyPr wrap="none">
            <a:spAutoFit/>
          </a:bodyPr>
          <a:lstStyle>
            <a:lvl1pPr eaLnBrk="0" hangingPunct="0">
              <a:defRPr sz="2400">
                <a:solidFill>
                  <a:schemeClr val="tx1"/>
                </a:solidFill>
                <a:latin typeface="Arial" charset="0"/>
                <a:ea typeface="Geneva" charset="-128"/>
              </a:defRPr>
            </a:lvl1pPr>
            <a:lvl2pPr marL="742950" indent="-285750" eaLnBrk="0" hangingPunct="0">
              <a:defRPr sz="2400">
                <a:solidFill>
                  <a:schemeClr val="tx1"/>
                </a:solidFill>
                <a:latin typeface="Arial" charset="0"/>
                <a:ea typeface="Geneva" charset="-128"/>
              </a:defRPr>
            </a:lvl2pPr>
            <a:lvl3pPr marL="1143000" indent="-228600" eaLnBrk="0" hangingPunct="0">
              <a:defRPr sz="2400">
                <a:solidFill>
                  <a:schemeClr val="tx1"/>
                </a:solidFill>
                <a:latin typeface="Arial" charset="0"/>
                <a:ea typeface="Geneva" charset="-128"/>
              </a:defRPr>
            </a:lvl3pPr>
            <a:lvl4pPr marL="1600200" indent="-228600" eaLnBrk="0" hangingPunct="0">
              <a:defRPr sz="2400">
                <a:solidFill>
                  <a:schemeClr val="tx1"/>
                </a:solidFill>
                <a:latin typeface="Arial" charset="0"/>
                <a:ea typeface="Geneva" charset="-128"/>
              </a:defRPr>
            </a:lvl4pPr>
            <a:lvl5pPr marL="2057400" indent="-228600" eaLnBrk="0" hangingPunct="0">
              <a:defRPr sz="2400">
                <a:solidFill>
                  <a:schemeClr val="tx1"/>
                </a:solidFill>
                <a:latin typeface="Arial" charset="0"/>
                <a:ea typeface="Geneva" charset="-128"/>
              </a:defRPr>
            </a:lvl5pPr>
            <a:lvl6pPr marL="2514600" indent="-228600" eaLnBrk="0" fontAlgn="base" hangingPunct="0">
              <a:spcBef>
                <a:spcPct val="0"/>
              </a:spcBef>
              <a:spcAft>
                <a:spcPct val="0"/>
              </a:spcAft>
              <a:defRPr sz="2400">
                <a:solidFill>
                  <a:schemeClr val="tx1"/>
                </a:solidFill>
                <a:latin typeface="Arial" charset="0"/>
                <a:ea typeface="Geneva" charset="-128"/>
              </a:defRPr>
            </a:lvl6pPr>
            <a:lvl7pPr marL="2971800" indent="-228600" eaLnBrk="0" fontAlgn="base" hangingPunct="0">
              <a:spcBef>
                <a:spcPct val="0"/>
              </a:spcBef>
              <a:spcAft>
                <a:spcPct val="0"/>
              </a:spcAft>
              <a:defRPr sz="2400">
                <a:solidFill>
                  <a:schemeClr val="tx1"/>
                </a:solidFill>
                <a:latin typeface="Arial" charset="0"/>
                <a:ea typeface="Geneva" charset="-128"/>
              </a:defRPr>
            </a:lvl7pPr>
            <a:lvl8pPr marL="3429000" indent="-228600" eaLnBrk="0" fontAlgn="base" hangingPunct="0">
              <a:spcBef>
                <a:spcPct val="0"/>
              </a:spcBef>
              <a:spcAft>
                <a:spcPct val="0"/>
              </a:spcAft>
              <a:defRPr sz="2400">
                <a:solidFill>
                  <a:schemeClr val="tx1"/>
                </a:solidFill>
                <a:latin typeface="Arial" charset="0"/>
                <a:ea typeface="Geneva" charset="-128"/>
              </a:defRPr>
            </a:lvl8pPr>
            <a:lvl9pPr marL="3886200" indent="-228600" eaLnBrk="0" fontAlgn="base" hangingPunct="0">
              <a:spcBef>
                <a:spcPct val="0"/>
              </a:spcBef>
              <a:spcAft>
                <a:spcPct val="0"/>
              </a:spcAft>
              <a:defRPr sz="2400">
                <a:solidFill>
                  <a:schemeClr val="tx1"/>
                </a:solidFill>
                <a:latin typeface="Arial" charset="0"/>
                <a:ea typeface="Geneva" charset="-128"/>
              </a:defRPr>
            </a:lvl9pPr>
          </a:lstStyle>
          <a:p>
            <a:pPr algn="r" eaLnBrk="1" hangingPunct="1">
              <a:defRPr/>
            </a:pPr>
            <a:r>
              <a:rPr lang="en-GB" altLang="en-US" sz="1400">
                <a:solidFill>
                  <a:schemeClr val="bg1">
                    <a:lumMod val="20000"/>
                    <a:lumOff val="80000"/>
                  </a:schemeClr>
                </a:solidFill>
                <a:latin typeface="Franklin Gothic Book" pitchFamily="34" charset="0"/>
              </a:rPr>
              <a:t>The</a:t>
            </a:r>
            <a:r>
              <a:rPr lang="en-GB" altLang="en-US" sz="1400">
                <a:solidFill>
                  <a:schemeClr val="bg1">
                    <a:lumMod val="20000"/>
                    <a:lumOff val="80000"/>
                  </a:schemeClr>
                </a:solidFill>
                <a:latin typeface="Calibri" pitchFamily="34" charset="0"/>
              </a:rPr>
              <a:t> </a:t>
            </a:r>
            <a:r>
              <a:rPr lang="en-GB" altLang="en-US" sz="1400">
                <a:solidFill>
                  <a:schemeClr val="bg1">
                    <a:lumMod val="20000"/>
                    <a:lumOff val="80000"/>
                  </a:schemeClr>
                </a:solidFill>
                <a:latin typeface="Franklin Gothic Demi" pitchFamily="34" charset="0"/>
              </a:rPr>
              <a:t>Methodist</a:t>
            </a:r>
            <a:r>
              <a:rPr lang="en-GB" altLang="en-US" sz="1400">
                <a:solidFill>
                  <a:schemeClr val="bg1">
                    <a:lumMod val="20000"/>
                    <a:lumOff val="80000"/>
                  </a:schemeClr>
                </a:solidFill>
                <a:latin typeface="Calibri" pitchFamily="34" charset="0"/>
              </a:rPr>
              <a:t> </a:t>
            </a:r>
            <a:r>
              <a:rPr lang="en-GB" altLang="en-US" sz="1400">
                <a:solidFill>
                  <a:schemeClr val="bg1">
                    <a:lumMod val="20000"/>
                    <a:lumOff val="80000"/>
                  </a:schemeClr>
                </a:solidFill>
                <a:latin typeface="Franklin Gothic Book" pitchFamily="34" charset="0"/>
              </a:rPr>
              <a:t>Church</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20000"/>
            <a:lumOff val="80000"/>
          </a:schemeClr>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5D182D5-DBBE-D341-B990-DFA2052618D4}"/>
              </a:ext>
            </a:extLst>
          </p:cNvPr>
          <p:cNvPicPr>
            <a:picLocks/>
          </p:cNvPicPr>
          <p:nvPr userDrawn="1"/>
        </p:nvPicPr>
        <p:blipFill>
          <a:blip r:embed="rId15"/>
          <a:stretch>
            <a:fillRect/>
          </a:stretch>
        </p:blipFill>
        <p:spPr>
          <a:xfrm>
            <a:off x="0" y="6498600"/>
            <a:ext cx="9144000" cy="360000"/>
          </a:xfrm>
          <a:prstGeom prst="rect">
            <a:avLst/>
          </a:prstGeom>
        </p:spPr>
      </p:pic>
      <p:pic>
        <p:nvPicPr>
          <p:cNvPr id="15" name="Picture 14">
            <a:extLst>
              <a:ext uri="{FF2B5EF4-FFF2-40B4-BE49-F238E27FC236}">
                <a16:creationId xmlns:a16="http://schemas.microsoft.com/office/drawing/2014/main" id="{16FB0674-D263-2D40-A555-2FDB8864020E}"/>
              </a:ext>
            </a:extLst>
          </p:cNvPr>
          <p:cNvPicPr>
            <a:picLocks/>
          </p:cNvPicPr>
          <p:nvPr userDrawn="1"/>
        </p:nvPicPr>
        <p:blipFill>
          <a:blip r:embed="rId15"/>
          <a:stretch>
            <a:fillRect/>
          </a:stretch>
        </p:blipFill>
        <p:spPr>
          <a:xfrm>
            <a:off x="0" y="-1"/>
            <a:ext cx="9144000" cy="360000"/>
          </a:xfrm>
          <a:prstGeom prst="rect">
            <a:avLst/>
          </a:prstGeom>
        </p:spPr>
      </p:pic>
      <p:sp>
        <p:nvSpPr>
          <p:cNvPr id="1029" name="TextBox 17"/>
          <p:cNvSpPr txBox="1">
            <a:spLocks noChangeArrowheads="1"/>
          </p:cNvSpPr>
          <p:nvPr userDrawn="1"/>
        </p:nvSpPr>
        <p:spPr bwMode="auto">
          <a:xfrm>
            <a:off x="34925" y="6516688"/>
            <a:ext cx="504825" cy="276225"/>
          </a:xfrm>
          <a:prstGeom prst="rect">
            <a:avLst/>
          </a:prstGeom>
          <a:noFill/>
          <a:ln>
            <a:noFill/>
          </a:ln>
        </p:spPr>
        <p:txBody>
          <a:bodyPr>
            <a:spAutoFit/>
          </a:bodyPr>
          <a:lstStyle/>
          <a:p>
            <a:pPr algn="r" eaLnBrk="1" hangingPunct="1"/>
            <a:fld id="{F053313A-3232-4CB6-8C2E-07881D6B5FF5}" type="slidenum">
              <a:rPr lang="en-GB" sz="1200">
                <a:solidFill>
                  <a:schemeClr val="bg1">
                    <a:lumMod val="20000"/>
                    <a:lumOff val="80000"/>
                  </a:schemeClr>
                </a:solidFill>
                <a:cs typeface="Arial" pitchFamily="34" charset="0"/>
              </a:rPr>
              <a:pPr algn="r" eaLnBrk="1" hangingPunct="1"/>
              <a:t>‹#›</a:t>
            </a:fld>
            <a:endParaRPr lang="en-GB" sz="1200">
              <a:solidFill>
                <a:schemeClr val="bg1">
                  <a:lumMod val="20000"/>
                  <a:lumOff val="80000"/>
                </a:schemeClr>
              </a:solidFill>
              <a:cs typeface="Arial" pitchFamily="34" charset="0"/>
            </a:endParaRPr>
          </a:p>
        </p:txBody>
      </p:sp>
      <p:sp>
        <p:nvSpPr>
          <p:cNvPr id="1030" name="TextBox 18"/>
          <p:cNvSpPr txBox="1">
            <a:spLocks noChangeArrowheads="1"/>
          </p:cNvSpPr>
          <p:nvPr userDrawn="1"/>
        </p:nvSpPr>
        <p:spPr bwMode="auto">
          <a:xfrm>
            <a:off x="4356100" y="6516688"/>
            <a:ext cx="4787900" cy="306387"/>
          </a:xfrm>
          <a:prstGeom prst="rect">
            <a:avLst/>
          </a:prstGeom>
          <a:noFill/>
          <a:ln>
            <a:noFill/>
          </a:ln>
        </p:spPr>
        <p:txBody>
          <a:bodyPr>
            <a:spAutoFit/>
          </a:bodyPr>
          <a:lstStyle/>
          <a:p>
            <a:pPr algn="r" eaLnBrk="1" hangingPunct="1"/>
            <a:r>
              <a:rPr lang="en-GB" sz="1400">
                <a:solidFill>
                  <a:schemeClr val="bg1">
                    <a:lumMod val="20000"/>
                    <a:lumOff val="80000"/>
                  </a:schemeClr>
                </a:solidFill>
                <a:latin typeface="Franklin Gothic Medium" pitchFamily="34" charset="0"/>
                <a:cs typeface="Arial" pitchFamily="34" charset="0"/>
              </a:rPr>
              <a:t>Creating Safer Space – Foundation Module 2020 </a:t>
            </a:r>
          </a:p>
        </p:txBody>
      </p:sp>
      <p:sp>
        <p:nvSpPr>
          <p:cNvPr id="17" name="Footer Placeholder 4">
            <a:extLst>
              <a:ext uri="{FF2B5EF4-FFF2-40B4-BE49-F238E27FC236}">
                <a16:creationId xmlns:a16="http://schemas.microsoft.com/office/drawing/2014/main" id="{F9A07723-FE18-6342-AFF0-47AB7527CF0C}"/>
              </a:ext>
            </a:extLst>
          </p:cNvPr>
          <p:cNvSpPr txBox="1">
            <a:spLocks/>
          </p:cNvSpPr>
          <p:nvPr userDrawn="1"/>
        </p:nvSpPr>
        <p:spPr>
          <a:xfrm>
            <a:off x="3635375" y="11113"/>
            <a:ext cx="5400675" cy="365125"/>
          </a:xfrm>
          <a:prstGeom prst="rect">
            <a:avLst/>
          </a:prstGeom>
        </p:spPr>
        <p:txBody>
          <a:bodyPr anchor="ctr"/>
          <a:lstStyle>
            <a:defPPr>
              <a:defRPr lang="en-US"/>
            </a:defPPr>
            <a:lvl1pPr marL="0" algn="r" defTabSz="914400" rtl="0" eaLnBrk="1" latinLnBrk="0" hangingPunct="1">
              <a:defRPr sz="120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GB"/>
          </a:p>
        </p:txBody>
      </p:sp>
      <p:sp>
        <p:nvSpPr>
          <p:cNvPr id="18" name="Rectangle 2">
            <a:extLst>
              <a:ext uri="{FF2B5EF4-FFF2-40B4-BE49-F238E27FC236}">
                <a16:creationId xmlns:a16="http://schemas.microsoft.com/office/drawing/2014/main" id="{4CB55656-D2A1-CE4A-A8B4-F7D8E1239BB9}"/>
              </a:ext>
            </a:extLst>
          </p:cNvPr>
          <p:cNvSpPr>
            <a:spLocks noChangeArrowheads="1"/>
          </p:cNvSpPr>
          <p:nvPr userDrawn="1"/>
        </p:nvSpPr>
        <p:spPr bwMode="auto">
          <a:xfrm>
            <a:off x="7242175" y="25400"/>
            <a:ext cx="1874838" cy="307975"/>
          </a:xfrm>
          <a:prstGeom prst="rect">
            <a:avLst/>
          </a:prstGeom>
          <a:noFill/>
          <a:ln>
            <a:noFill/>
          </a:ln>
        </p:spPr>
        <p:txBody>
          <a:bodyPr wrap="none">
            <a:spAutoFit/>
          </a:bodyPr>
          <a:lstStyle>
            <a:lvl1pPr eaLnBrk="0" hangingPunct="0">
              <a:defRPr sz="2400">
                <a:solidFill>
                  <a:schemeClr val="tx1"/>
                </a:solidFill>
                <a:latin typeface="Arial" charset="0"/>
                <a:ea typeface="Geneva" charset="-128"/>
              </a:defRPr>
            </a:lvl1pPr>
            <a:lvl2pPr marL="742950" indent="-285750" eaLnBrk="0" hangingPunct="0">
              <a:defRPr sz="2400">
                <a:solidFill>
                  <a:schemeClr val="tx1"/>
                </a:solidFill>
                <a:latin typeface="Arial" charset="0"/>
                <a:ea typeface="Geneva" charset="-128"/>
              </a:defRPr>
            </a:lvl2pPr>
            <a:lvl3pPr marL="1143000" indent="-228600" eaLnBrk="0" hangingPunct="0">
              <a:defRPr sz="2400">
                <a:solidFill>
                  <a:schemeClr val="tx1"/>
                </a:solidFill>
                <a:latin typeface="Arial" charset="0"/>
                <a:ea typeface="Geneva" charset="-128"/>
              </a:defRPr>
            </a:lvl3pPr>
            <a:lvl4pPr marL="1600200" indent="-228600" eaLnBrk="0" hangingPunct="0">
              <a:defRPr sz="2400">
                <a:solidFill>
                  <a:schemeClr val="tx1"/>
                </a:solidFill>
                <a:latin typeface="Arial" charset="0"/>
                <a:ea typeface="Geneva" charset="-128"/>
              </a:defRPr>
            </a:lvl4pPr>
            <a:lvl5pPr marL="2057400" indent="-228600" eaLnBrk="0" hangingPunct="0">
              <a:defRPr sz="2400">
                <a:solidFill>
                  <a:schemeClr val="tx1"/>
                </a:solidFill>
                <a:latin typeface="Arial" charset="0"/>
                <a:ea typeface="Geneva" charset="-128"/>
              </a:defRPr>
            </a:lvl5pPr>
            <a:lvl6pPr marL="2514600" indent="-228600" eaLnBrk="0" fontAlgn="base" hangingPunct="0">
              <a:spcBef>
                <a:spcPct val="0"/>
              </a:spcBef>
              <a:spcAft>
                <a:spcPct val="0"/>
              </a:spcAft>
              <a:defRPr sz="2400">
                <a:solidFill>
                  <a:schemeClr val="tx1"/>
                </a:solidFill>
                <a:latin typeface="Arial" charset="0"/>
                <a:ea typeface="Geneva" charset="-128"/>
              </a:defRPr>
            </a:lvl6pPr>
            <a:lvl7pPr marL="2971800" indent="-228600" eaLnBrk="0" fontAlgn="base" hangingPunct="0">
              <a:spcBef>
                <a:spcPct val="0"/>
              </a:spcBef>
              <a:spcAft>
                <a:spcPct val="0"/>
              </a:spcAft>
              <a:defRPr sz="2400">
                <a:solidFill>
                  <a:schemeClr val="tx1"/>
                </a:solidFill>
                <a:latin typeface="Arial" charset="0"/>
                <a:ea typeface="Geneva" charset="-128"/>
              </a:defRPr>
            </a:lvl7pPr>
            <a:lvl8pPr marL="3429000" indent="-228600" eaLnBrk="0" fontAlgn="base" hangingPunct="0">
              <a:spcBef>
                <a:spcPct val="0"/>
              </a:spcBef>
              <a:spcAft>
                <a:spcPct val="0"/>
              </a:spcAft>
              <a:defRPr sz="2400">
                <a:solidFill>
                  <a:schemeClr val="tx1"/>
                </a:solidFill>
                <a:latin typeface="Arial" charset="0"/>
                <a:ea typeface="Geneva" charset="-128"/>
              </a:defRPr>
            </a:lvl8pPr>
            <a:lvl9pPr marL="3886200" indent="-228600" eaLnBrk="0" fontAlgn="base" hangingPunct="0">
              <a:spcBef>
                <a:spcPct val="0"/>
              </a:spcBef>
              <a:spcAft>
                <a:spcPct val="0"/>
              </a:spcAft>
              <a:defRPr sz="2400">
                <a:solidFill>
                  <a:schemeClr val="tx1"/>
                </a:solidFill>
                <a:latin typeface="Arial" charset="0"/>
                <a:ea typeface="Geneva" charset="-128"/>
              </a:defRPr>
            </a:lvl9pPr>
          </a:lstStyle>
          <a:p>
            <a:pPr algn="r" eaLnBrk="1" hangingPunct="1">
              <a:defRPr/>
            </a:pPr>
            <a:r>
              <a:rPr lang="en-GB" altLang="en-US" sz="1400">
                <a:solidFill>
                  <a:schemeClr val="bg1">
                    <a:lumMod val="20000"/>
                    <a:lumOff val="80000"/>
                  </a:schemeClr>
                </a:solidFill>
                <a:latin typeface="Franklin Gothic Book" pitchFamily="34" charset="0"/>
              </a:rPr>
              <a:t>The</a:t>
            </a:r>
            <a:r>
              <a:rPr lang="en-GB" altLang="en-US" sz="1400">
                <a:solidFill>
                  <a:schemeClr val="bg1">
                    <a:lumMod val="20000"/>
                    <a:lumOff val="80000"/>
                  </a:schemeClr>
                </a:solidFill>
                <a:latin typeface="Calibri" pitchFamily="34" charset="0"/>
              </a:rPr>
              <a:t> </a:t>
            </a:r>
            <a:r>
              <a:rPr lang="en-GB" altLang="en-US" sz="1400">
                <a:solidFill>
                  <a:schemeClr val="bg1">
                    <a:lumMod val="20000"/>
                    <a:lumOff val="80000"/>
                  </a:schemeClr>
                </a:solidFill>
                <a:latin typeface="Franklin Gothic Demi" pitchFamily="34" charset="0"/>
              </a:rPr>
              <a:t>Methodist</a:t>
            </a:r>
            <a:r>
              <a:rPr lang="en-GB" altLang="en-US" sz="1400">
                <a:solidFill>
                  <a:schemeClr val="bg1">
                    <a:lumMod val="20000"/>
                    <a:lumOff val="80000"/>
                  </a:schemeClr>
                </a:solidFill>
                <a:latin typeface="Calibri" pitchFamily="34" charset="0"/>
              </a:rPr>
              <a:t> </a:t>
            </a:r>
            <a:r>
              <a:rPr lang="en-GB" altLang="en-US" sz="1400">
                <a:solidFill>
                  <a:schemeClr val="bg1">
                    <a:lumMod val="20000"/>
                    <a:lumOff val="80000"/>
                  </a:schemeClr>
                </a:solidFill>
                <a:latin typeface="Franklin Gothic Book" pitchFamily="34" charset="0"/>
              </a:rPr>
              <a:t>Church</a:t>
            </a:r>
          </a:p>
        </p:txBody>
      </p:sp>
    </p:spTree>
  </p:cSld>
  <p:clrMap bg1="lt1" tx1="dk1" bg2="lt2" tx2="dk2" accent1="accent1" accent2="accent2" accent3="accent3" accent4="accent4" accent5="accent5" accent6="accent6" hlink="hlink" folHlink="folHlink"/>
  <p:sldLayoutIdLst>
    <p:sldLayoutId id="2147484476" r:id="rId1"/>
    <p:sldLayoutId id="2147484478" r:id="rId2"/>
    <p:sldLayoutId id="2147484479" r:id="rId3"/>
    <p:sldLayoutId id="2147484480" r:id="rId4"/>
    <p:sldLayoutId id="2147484481" r:id="rId5"/>
    <p:sldLayoutId id="2147484482" r:id="rId6"/>
    <p:sldLayoutId id="2147484483" r:id="rId7"/>
    <p:sldLayoutId id="2147484484" r:id="rId8"/>
    <p:sldLayoutId id="2147484485" r:id="rId9"/>
    <p:sldLayoutId id="2147484486" r:id="rId10"/>
    <p:sldLayoutId id="2147484487" r:id="rId11"/>
    <p:sldLayoutId id="2147484488" r:id="rId12"/>
    <p:sldLayoutId id="2147484489" r:id="rId13"/>
  </p:sldLayoutIdLst>
  <p:transition>
    <p:fade/>
  </p:transition>
  <p:hf hdr="0" dt="0"/>
  <p:txStyles>
    <p:titleStyle>
      <a:lvl1pPr algn="ctr" rtl="0" eaLnBrk="0" fontAlgn="base" hangingPunct="0">
        <a:spcBef>
          <a:spcPct val="0"/>
        </a:spcBef>
        <a:spcAft>
          <a:spcPct val="0"/>
        </a:spcAft>
        <a:defRPr sz="4400" kern="1200">
          <a:solidFill>
            <a:schemeClr val="tx1"/>
          </a:solidFill>
          <a:latin typeface="+mj-lt"/>
          <a:ea typeface="Geneva" charset="-128"/>
          <a:cs typeface="Geneva" charset="0"/>
        </a:defRPr>
      </a:lvl1pPr>
      <a:lvl2pPr algn="ctr" rtl="0" eaLnBrk="0" fontAlgn="base" hangingPunct="0">
        <a:spcBef>
          <a:spcPct val="0"/>
        </a:spcBef>
        <a:spcAft>
          <a:spcPct val="0"/>
        </a:spcAft>
        <a:defRPr sz="4400">
          <a:solidFill>
            <a:schemeClr val="tx1"/>
          </a:solidFill>
          <a:latin typeface="Calibri" pitchFamily="34" charset="0"/>
          <a:ea typeface="Geneva" charset="-128"/>
          <a:cs typeface="Geneva" charset="0"/>
        </a:defRPr>
      </a:lvl2pPr>
      <a:lvl3pPr algn="ctr" rtl="0" eaLnBrk="0" fontAlgn="base" hangingPunct="0">
        <a:spcBef>
          <a:spcPct val="0"/>
        </a:spcBef>
        <a:spcAft>
          <a:spcPct val="0"/>
        </a:spcAft>
        <a:defRPr sz="4400">
          <a:solidFill>
            <a:schemeClr val="tx1"/>
          </a:solidFill>
          <a:latin typeface="Calibri" pitchFamily="34" charset="0"/>
          <a:ea typeface="Geneva" charset="-128"/>
          <a:cs typeface="Geneva" charset="0"/>
        </a:defRPr>
      </a:lvl3pPr>
      <a:lvl4pPr algn="ctr" rtl="0" eaLnBrk="0" fontAlgn="base" hangingPunct="0">
        <a:spcBef>
          <a:spcPct val="0"/>
        </a:spcBef>
        <a:spcAft>
          <a:spcPct val="0"/>
        </a:spcAft>
        <a:defRPr sz="4400">
          <a:solidFill>
            <a:schemeClr val="tx1"/>
          </a:solidFill>
          <a:latin typeface="Calibri" pitchFamily="34" charset="0"/>
          <a:ea typeface="Geneva" charset="-128"/>
          <a:cs typeface="Geneva" charset="0"/>
        </a:defRPr>
      </a:lvl4pPr>
      <a:lvl5pPr algn="ctr" rtl="0" eaLnBrk="0" fontAlgn="base" hangingPunct="0">
        <a:spcBef>
          <a:spcPct val="0"/>
        </a:spcBef>
        <a:spcAft>
          <a:spcPct val="0"/>
        </a:spcAft>
        <a:defRPr sz="4400">
          <a:solidFill>
            <a:schemeClr val="tx1"/>
          </a:solidFill>
          <a:latin typeface="Calibri" pitchFamily="34" charset="0"/>
          <a:ea typeface="Geneva" charset="-128"/>
          <a:cs typeface="Geneva"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Geneva" charset="-128"/>
          <a:cs typeface="Geneva"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Geneva"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Geneva"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Geneva"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Geneva"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3.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4.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3.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335C48C-3768-5F42-8E82-7EB3B8D6465C}"/>
              </a:ext>
            </a:extLst>
          </p:cNvPr>
          <p:cNvPicPr>
            <a:picLocks noChangeAspect="1"/>
          </p:cNvPicPr>
          <p:nvPr/>
        </p:nvPicPr>
        <p:blipFill rotWithShape="1">
          <a:blip r:embed="rId2">
            <a:extLst>
              <a:ext uri="{28A0092B-C50C-407E-A947-70E740481C1C}">
                <a14:useLocalDpi xmlns:a14="http://schemas.microsoft.com/office/drawing/2010/main" val="0"/>
              </a:ext>
            </a:extLst>
          </a:blip>
          <a:srcRect b="9614"/>
          <a:stretch/>
        </p:blipFill>
        <p:spPr>
          <a:xfrm>
            <a:off x="677616" y="1700808"/>
            <a:ext cx="3719971" cy="4555976"/>
          </a:xfrm>
          <a:prstGeom prst="rect">
            <a:avLst/>
          </a:prstGeom>
        </p:spPr>
      </p:pic>
      <p:sp>
        <p:nvSpPr>
          <p:cNvPr id="2" name="Title 1">
            <a:extLst>
              <a:ext uri="{FF2B5EF4-FFF2-40B4-BE49-F238E27FC236}">
                <a16:creationId xmlns:a16="http://schemas.microsoft.com/office/drawing/2014/main" id="{C5DF6937-0B21-5E41-BDEE-82373C7FF3D7}"/>
              </a:ext>
            </a:extLst>
          </p:cNvPr>
          <p:cNvSpPr txBox="1">
            <a:spLocks/>
          </p:cNvSpPr>
          <p:nvPr/>
        </p:nvSpPr>
        <p:spPr>
          <a:xfrm>
            <a:off x="650081" y="679191"/>
            <a:ext cx="7843837" cy="1105682"/>
          </a:xfrm>
          <a:prstGeom prst="rect">
            <a:avLst/>
          </a:prstGeom>
        </p:spPr>
        <p:txBody>
          <a:bodyPr anchor="t"/>
          <a:lstStyle>
            <a:lvl1pPr algn="ctr" rtl="0" eaLnBrk="0" fontAlgn="base" hangingPunct="0">
              <a:spcBef>
                <a:spcPct val="0"/>
              </a:spcBef>
              <a:spcAft>
                <a:spcPct val="0"/>
              </a:spcAft>
              <a:defRPr sz="4400" kern="1200">
                <a:solidFill>
                  <a:schemeClr val="tx1"/>
                </a:solidFill>
                <a:latin typeface="+mj-lt"/>
                <a:ea typeface="Geneva" charset="-128"/>
                <a:cs typeface="Geneva" charset="0"/>
              </a:defRPr>
            </a:lvl1pPr>
            <a:lvl2pPr algn="ctr" rtl="0" eaLnBrk="0" fontAlgn="base" hangingPunct="0">
              <a:spcBef>
                <a:spcPct val="0"/>
              </a:spcBef>
              <a:spcAft>
                <a:spcPct val="0"/>
              </a:spcAft>
              <a:defRPr sz="4400">
                <a:solidFill>
                  <a:schemeClr val="tx1"/>
                </a:solidFill>
                <a:latin typeface="Calibri" pitchFamily="34" charset="0"/>
                <a:ea typeface="Geneva" charset="-128"/>
                <a:cs typeface="Geneva" charset="0"/>
              </a:defRPr>
            </a:lvl2pPr>
            <a:lvl3pPr algn="ctr" rtl="0" eaLnBrk="0" fontAlgn="base" hangingPunct="0">
              <a:spcBef>
                <a:spcPct val="0"/>
              </a:spcBef>
              <a:spcAft>
                <a:spcPct val="0"/>
              </a:spcAft>
              <a:defRPr sz="4400">
                <a:solidFill>
                  <a:schemeClr val="tx1"/>
                </a:solidFill>
                <a:latin typeface="Calibri" pitchFamily="34" charset="0"/>
                <a:ea typeface="Geneva" charset="-128"/>
                <a:cs typeface="Geneva" charset="0"/>
              </a:defRPr>
            </a:lvl3pPr>
            <a:lvl4pPr algn="ctr" rtl="0" eaLnBrk="0" fontAlgn="base" hangingPunct="0">
              <a:spcBef>
                <a:spcPct val="0"/>
              </a:spcBef>
              <a:spcAft>
                <a:spcPct val="0"/>
              </a:spcAft>
              <a:defRPr sz="4400">
                <a:solidFill>
                  <a:schemeClr val="tx1"/>
                </a:solidFill>
                <a:latin typeface="Calibri" pitchFamily="34" charset="0"/>
                <a:ea typeface="Geneva" charset="-128"/>
                <a:cs typeface="Geneva" charset="0"/>
              </a:defRPr>
            </a:lvl4pPr>
            <a:lvl5pPr algn="ctr" rtl="0" eaLnBrk="0" fontAlgn="base" hangingPunct="0">
              <a:spcBef>
                <a:spcPct val="0"/>
              </a:spcBef>
              <a:spcAft>
                <a:spcPct val="0"/>
              </a:spcAft>
              <a:defRPr sz="4400">
                <a:solidFill>
                  <a:schemeClr val="tx1"/>
                </a:solidFill>
                <a:latin typeface="Calibri" pitchFamily="34" charset="0"/>
                <a:ea typeface="Geneva" charset="-128"/>
                <a:cs typeface="Geneva"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z="6000" b="1" dirty="0">
                <a:solidFill>
                  <a:srgbClr val="000000"/>
                </a:solidFill>
                <a:latin typeface="Arial" panose="020B0604020202020204" pitchFamily="34" charset="0"/>
                <a:cs typeface="Arial" panose="020B0604020202020204" pitchFamily="34" charset="0"/>
              </a:rPr>
              <a:t>Welcome</a:t>
            </a:r>
          </a:p>
        </p:txBody>
      </p:sp>
      <p:sp>
        <p:nvSpPr>
          <p:cNvPr id="3" name="Subtitle 2">
            <a:extLst>
              <a:ext uri="{FF2B5EF4-FFF2-40B4-BE49-F238E27FC236}">
                <a16:creationId xmlns:a16="http://schemas.microsoft.com/office/drawing/2014/main" id="{602A553A-487B-EA48-9865-082904E16185}"/>
              </a:ext>
            </a:extLst>
          </p:cNvPr>
          <p:cNvSpPr txBox="1">
            <a:spLocks/>
          </p:cNvSpPr>
          <p:nvPr/>
        </p:nvSpPr>
        <p:spPr>
          <a:xfrm>
            <a:off x="4788024" y="1916832"/>
            <a:ext cx="3384376" cy="4339952"/>
          </a:xfrm>
          <a:prstGeom prst="rect">
            <a:avLst/>
          </a:prstGeom>
        </p:spPr>
        <p:txBody>
          <a:bodyPr anchor="t">
            <a:noAutofit/>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Geneva" charset="-128"/>
                <a:cs typeface="Geneva"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Geneva"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Geneva"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Geneva"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Geneva"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4400" dirty="0">
                <a:solidFill>
                  <a:srgbClr val="000000"/>
                </a:solidFill>
                <a:latin typeface="Arial" panose="020B0604020202020204" pitchFamily="34" charset="0"/>
                <a:ea typeface="Geneva"/>
                <a:cs typeface="Arial" panose="020B0604020202020204" pitchFamily="34" charset="0"/>
              </a:rPr>
              <a:t>Creating Safer Space</a:t>
            </a:r>
          </a:p>
          <a:p>
            <a:pPr marL="0" indent="0" algn="ctr">
              <a:buNone/>
            </a:pPr>
            <a:r>
              <a:rPr lang="en-GB" sz="4400" dirty="0">
                <a:solidFill>
                  <a:srgbClr val="000000"/>
                </a:solidFill>
                <a:latin typeface="Arial" panose="020B0604020202020204" pitchFamily="34" charset="0"/>
                <a:ea typeface="Geneva"/>
                <a:cs typeface="Arial" panose="020B0604020202020204" pitchFamily="34" charset="0"/>
              </a:rPr>
              <a:t>Foundation Module </a:t>
            </a:r>
          </a:p>
          <a:p>
            <a:pPr marL="0" indent="0" algn="ctr">
              <a:buNone/>
            </a:pPr>
            <a:r>
              <a:rPr lang="en-GB" sz="4400" dirty="0">
                <a:solidFill>
                  <a:srgbClr val="000000"/>
                </a:solidFill>
                <a:latin typeface="Arial" panose="020B0604020202020204" pitchFamily="34" charset="0"/>
                <a:ea typeface="Geneva"/>
                <a:cs typeface="Arial" panose="020B0604020202020204" pitchFamily="34" charset="0"/>
              </a:rPr>
              <a:t>2020 Edition</a:t>
            </a:r>
          </a:p>
        </p:txBody>
      </p:sp>
    </p:spTree>
    <p:extLst>
      <p:ext uri="{BB962C8B-B14F-4D97-AF65-F5344CB8AC3E}">
        <p14:creationId xmlns:p14="http://schemas.microsoft.com/office/powerpoint/2010/main" val="195267510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5175" t="25349" r="33779" b="33644"/>
          <a:stretch/>
        </p:blipFill>
        <p:spPr>
          <a:xfrm>
            <a:off x="3477097" y="1738422"/>
            <a:ext cx="2838894" cy="2812313"/>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748" y="-5585"/>
            <a:ext cx="9144000" cy="6858000"/>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748" y="-5585"/>
            <a:ext cx="9144000" cy="6858000"/>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0748" y="5585"/>
            <a:ext cx="9144000" cy="685800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0748" y="0"/>
            <a:ext cx="9144000" cy="6858000"/>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2766" y="0"/>
            <a:ext cx="9144000" cy="6858000"/>
          </a:xfrm>
          <a:prstGeom prst="rect">
            <a:avLst/>
          </a:prstGeom>
        </p:spPr>
      </p:pic>
      <p:sp>
        <p:nvSpPr>
          <p:cNvPr id="6" name="TextBox 5"/>
          <p:cNvSpPr txBox="1"/>
          <p:nvPr/>
        </p:nvSpPr>
        <p:spPr>
          <a:xfrm>
            <a:off x="5043096" y="402901"/>
            <a:ext cx="2397258" cy="892552"/>
          </a:xfrm>
          <a:prstGeom prst="rect">
            <a:avLst/>
          </a:prstGeom>
          <a:noFill/>
        </p:spPr>
        <p:txBody>
          <a:bodyPr wrap="square" rtlCol="0">
            <a:spAutoFit/>
          </a:bodyPr>
          <a:lstStyle/>
          <a:p>
            <a:pPr algn="ctr"/>
            <a:r>
              <a:rPr lang="en-GB" sz="2600" b="1" i="1" dirty="0">
                <a:cs typeface="Arial" panose="020B0604020202020204" pitchFamily="34" charset="0"/>
              </a:rPr>
              <a:t>Children and </a:t>
            </a:r>
            <a:br>
              <a:rPr lang="en-GB" sz="2600" b="1" i="1" dirty="0">
                <a:cs typeface="Arial" panose="020B0604020202020204" pitchFamily="34" charset="0"/>
              </a:rPr>
            </a:br>
            <a:r>
              <a:rPr lang="en-GB" sz="2600" b="1" i="1" dirty="0">
                <a:cs typeface="Arial" panose="020B0604020202020204" pitchFamily="34" charset="0"/>
              </a:rPr>
              <a:t>Young People</a:t>
            </a:r>
          </a:p>
        </p:txBody>
      </p:sp>
      <p:sp>
        <p:nvSpPr>
          <p:cNvPr id="7" name="TextBox 6"/>
          <p:cNvSpPr txBox="1"/>
          <p:nvPr/>
        </p:nvSpPr>
        <p:spPr>
          <a:xfrm>
            <a:off x="6903130" y="1571268"/>
            <a:ext cx="1968498" cy="892552"/>
          </a:xfrm>
          <a:prstGeom prst="rect">
            <a:avLst/>
          </a:prstGeom>
          <a:noFill/>
        </p:spPr>
        <p:txBody>
          <a:bodyPr wrap="square" rtlCol="0">
            <a:spAutoFit/>
          </a:bodyPr>
          <a:lstStyle/>
          <a:p>
            <a:pPr algn="r"/>
            <a:r>
              <a:rPr lang="en-GB" sz="2600" b="1" i="1" dirty="0" err="1">
                <a:ea typeface="Calibri" panose="020F0502020204030204" pitchFamily="34" charset="0"/>
                <a:cs typeface="Arial" panose="020B0604020202020204" pitchFamily="34" charset="0"/>
              </a:rPr>
              <a:t>VulnerableAdults</a:t>
            </a:r>
            <a:endParaRPr lang="en-GB" sz="2600" b="1" i="1" dirty="0">
              <a:effectLst/>
              <a:ea typeface="Calibri" panose="020F0502020204030204" pitchFamily="34" charset="0"/>
              <a:cs typeface="Arial" panose="020B0604020202020204" pitchFamily="34" charset="0"/>
            </a:endParaRPr>
          </a:p>
        </p:txBody>
      </p:sp>
      <p:sp>
        <p:nvSpPr>
          <p:cNvPr id="8" name="TextBox 7"/>
          <p:cNvSpPr txBox="1"/>
          <p:nvPr/>
        </p:nvSpPr>
        <p:spPr>
          <a:xfrm>
            <a:off x="4788024" y="5142474"/>
            <a:ext cx="4083604" cy="892552"/>
          </a:xfrm>
          <a:prstGeom prst="rect">
            <a:avLst/>
          </a:prstGeom>
          <a:noFill/>
        </p:spPr>
        <p:txBody>
          <a:bodyPr wrap="square" rtlCol="0">
            <a:spAutoFit/>
          </a:bodyPr>
          <a:lstStyle/>
          <a:p>
            <a:pPr algn="r"/>
            <a:r>
              <a:rPr lang="en-GB" sz="2600" b="1" i="1">
                <a:effectLst/>
                <a:ea typeface="Calibri" panose="020F0502020204030204" pitchFamily="34" charset="0"/>
                <a:cs typeface="Arial" panose="020B0604020202020204" pitchFamily="34" charset="0"/>
              </a:rPr>
              <a:t>Those who have </a:t>
            </a:r>
            <a:br>
              <a:rPr lang="en-GB" sz="2600" b="1" i="1">
                <a:effectLst/>
                <a:ea typeface="Calibri" panose="020F0502020204030204" pitchFamily="34" charset="0"/>
                <a:cs typeface="Arial" panose="020B0604020202020204" pitchFamily="34" charset="0"/>
              </a:rPr>
            </a:br>
            <a:r>
              <a:rPr lang="en-GB" sz="2600" b="1" i="1">
                <a:effectLst/>
                <a:ea typeface="Calibri" panose="020F0502020204030204" pitchFamily="34" charset="0"/>
                <a:cs typeface="Arial" panose="020B0604020202020204" pitchFamily="34" charset="0"/>
              </a:rPr>
              <a:t>experienced abuse</a:t>
            </a:r>
          </a:p>
        </p:txBody>
      </p:sp>
      <p:sp>
        <p:nvSpPr>
          <p:cNvPr id="9" name="TextBox 8"/>
          <p:cNvSpPr txBox="1"/>
          <p:nvPr/>
        </p:nvSpPr>
        <p:spPr>
          <a:xfrm>
            <a:off x="233010" y="5157192"/>
            <a:ext cx="3114853" cy="892552"/>
          </a:xfrm>
          <a:prstGeom prst="rect">
            <a:avLst/>
          </a:prstGeom>
          <a:noFill/>
        </p:spPr>
        <p:txBody>
          <a:bodyPr wrap="square" rtlCol="0">
            <a:spAutoFit/>
          </a:bodyPr>
          <a:lstStyle/>
          <a:p>
            <a:r>
              <a:rPr lang="en-GB" sz="2600" b="1" i="1" dirty="0">
                <a:effectLst/>
                <a:ea typeface="Calibri" panose="020F0502020204030204" pitchFamily="34" charset="0"/>
                <a:cs typeface="Arial" panose="020B0604020202020204" pitchFamily="34" charset="0"/>
              </a:rPr>
              <a:t>Those who may be a risk to others</a:t>
            </a:r>
            <a:endParaRPr lang="en-GB" sz="2600" b="1" i="1" dirty="0">
              <a:cs typeface="Arial" panose="020B0604020202020204" pitchFamily="34" charset="0"/>
            </a:endParaRPr>
          </a:p>
        </p:txBody>
      </p:sp>
      <p:sp>
        <p:nvSpPr>
          <p:cNvPr id="10" name="TextBox 9"/>
          <p:cNvSpPr txBox="1"/>
          <p:nvPr/>
        </p:nvSpPr>
        <p:spPr>
          <a:xfrm>
            <a:off x="233011" y="2406875"/>
            <a:ext cx="3499438" cy="892552"/>
          </a:xfrm>
          <a:prstGeom prst="rect">
            <a:avLst/>
          </a:prstGeom>
          <a:noFill/>
        </p:spPr>
        <p:txBody>
          <a:bodyPr wrap="square" rtlCol="0">
            <a:spAutoFit/>
          </a:bodyPr>
          <a:lstStyle/>
          <a:p>
            <a:r>
              <a:rPr lang="en-GB" sz="2600" b="1" i="1" dirty="0">
                <a:effectLst/>
                <a:ea typeface="Calibri" panose="020F0502020204030204" pitchFamily="34" charset="0"/>
                <a:cs typeface="Arial" panose="020B0604020202020204" pitchFamily="34" charset="0"/>
              </a:rPr>
              <a:t>Church leaders, </a:t>
            </a:r>
            <a:br>
              <a:rPr lang="en-GB" sz="2600" b="1" i="1" dirty="0">
                <a:effectLst/>
                <a:ea typeface="Calibri" panose="020F0502020204030204" pitchFamily="34" charset="0"/>
                <a:cs typeface="Arial" panose="020B0604020202020204" pitchFamily="34" charset="0"/>
              </a:rPr>
            </a:br>
            <a:r>
              <a:rPr lang="en-GB" sz="2600" b="1" i="1" dirty="0">
                <a:effectLst/>
                <a:ea typeface="Calibri" panose="020F0502020204030204" pitchFamily="34" charset="0"/>
                <a:cs typeface="Arial" panose="020B0604020202020204" pitchFamily="34" charset="0"/>
              </a:rPr>
              <a:t>staff and volunteers</a:t>
            </a:r>
            <a:endParaRPr lang="en-GB" sz="2600" b="1" i="1" dirty="0">
              <a:cs typeface="Arial" panose="020B0604020202020204" pitchFamily="34" charset="0"/>
            </a:endParaRPr>
          </a:p>
        </p:txBody>
      </p:sp>
      <p:sp>
        <p:nvSpPr>
          <p:cNvPr id="12" name="Rectangle 11"/>
          <p:cNvSpPr/>
          <p:nvPr/>
        </p:nvSpPr>
        <p:spPr>
          <a:xfrm>
            <a:off x="300822" y="370800"/>
            <a:ext cx="3826689" cy="1200329"/>
          </a:xfrm>
          <a:prstGeom prst="rect">
            <a:avLst/>
          </a:prstGeom>
          <a:solidFill>
            <a:schemeClr val="tx2">
              <a:lumMod val="75000"/>
            </a:schemeClr>
          </a:solidFill>
        </p:spPr>
        <p:txBody>
          <a:bodyPr wrap="none">
            <a:spAutoFit/>
          </a:bodyPr>
          <a:lstStyle/>
          <a:p>
            <a:pPr algn="ctr"/>
            <a:r>
              <a:rPr lang="en-GB" sz="3600" b="1" dirty="0">
                <a:solidFill>
                  <a:srgbClr val="FFFFFF"/>
                </a:solidFill>
                <a:effectLst/>
                <a:ea typeface="Calibri" panose="020F0502020204030204" pitchFamily="34" charset="0"/>
                <a:cs typeface="Arial" panose="020B0604020202020204" pitchFamily="34" charset="0"/>
              </a:rPr>
              <a:t>What makes the </a:t>
            </a:r>
            <a:br>
              <a:rPr lang="en-GB" sz="3600" b="1" dirty="0">
                <a:solidFill>
                  <a:srgbClr val="FFFFFF"/>
                </a:solidFill>
                <a:effectLst/>
                <a:ea typeface="Calibri" panose="020F0502020204030204" pitchFamily="34" charset="0"/>
                <a:cs typeface="Arial" panose="020B0604020202020204" pitchFamily="34" charset="0"/>
              </a:rPr>
            </a:br>
            <a:r>
              <a:rPr lang="en-GB" sz="3600" b="1" dirty="0">
                <a:solidFill>
                  <a:srgbClr val="FFFFFF"/>
                </a:solidFill>
                <a:effectLst/>
                <a:ea typeface="Calibri" panose="020F0502020204030204" pitchFamily="34" charset="0"/>
                <a:cs typeface="Arial" panose="020B0604020202020204" pitchFamily="34" charset="0"/>
              </a:rPr>
              <a:t>church unique?</a:t>
            </a:r>
            <a:endParaRPr lang="en-GB" sz="3600" b="1" dirty="0">
              <a:solidFill>
                <a:srgbClr val="FFFFFF"/>
              </a:solidFill>
              <a:cs typeface="Arial" panose="020B0604020202020204" pitchFamily="34" charset="0"/>
            </a:endParaRPr>
          </a:p>
        </p:txBody>
      </p:sp>
    </p:spTree>
    <p:extLst>
      <p:ext uri="{BB962C8B-B14F-4D97-AF65-F5344CB8AC3E}">
        <p14:creationId xmlns:p14="http://schemas.microsoft.com/office/powerpoint/2010/main" val="22584625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100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ppt_x"/>
                                          </p:val>
                                        </p:tav>
                                        <p:tav tm="100000">
                                          <p:val>
                                            <p:strVal val="#ppt_x"/>
                                          </p:val>
                                        </p:tav>
                                      </p:tavLst>
                                    </p:anim>
                                    <p:anim calcmode="lin" valueType="num">
                                      <p:cBhvr additive="base">
                                        <p:cTn id="8" dur="1000" fill="hold"/>
                                        <p:tgtEl>
                                          <p:spTgt spid="14"/>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 presetClass="entr" presetSubtype="2" fill="hold" nodeType="afterEffect">
                                  <p:stCondLst>
                                    <p:cond delay="50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1+#ppt_w/2"/>
                                          </p:val>
                                        </p:tav>
                                        <p:tav tm="100000">
                                          <p:val>
                                            <p:strVal val="#ppt_x"/>
                                          </p:val>
                                        </p:tav>
                                      </p:tavLst>
                                    </p:anim>
                                    <p:anim calcmode="lin" valueType="num">
                                      <p:cBhvr additive="base">
                                        <p:cTn id="13" dur="1000" fill="hold"/>
                                        <p:tgtEl>
                                          <p:spTgt spid="15"/>
                                        </p:tgtEl>
                                        <p:attrNameLst>
                                          <p:attrName>ppt_y</p:attrName>
                                        </p:attrNameLst>
                                      </p:cBhvr>
                                      <p:tavLst>
                                        <p:tav tm="0">
                                          <p:val>
                                            <p:strVal val="#ppt_y"/>
                                          </p:val>
                                        </p:tav>
                                        <p:tav tm="100000">
                                          <p:val>
                                            <p:strVal val="#ppt_y"/>
                                          </p:val>
                                        </p:tav>
                                      </p:tavLst>
                                    </p:anim>
                                  </p:childTnLst>
                                </p:cTn>
                              </p:par>
                            </p:childTnLst>
                          </p:cTn>
                        </p:par>
                        <p:par>
                          <p:cTn id="14" fill="hold">
                            <p:stCondLst>
                              <p:cond delay="3500"/>
                            </p:stCondLst>
                            <p:childTnLst>
                              <p:par>
                                <p:cTn id="15" presetID="2" presetClass="entr" presetSubtype="6" fill="hold" nodeType="afterEffect">
                                  <p:stCondLst>
                                    <p:cond delay="50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1000" fill="hold"/>
                                        <p:tgtEl>
                                          <p:spTgt spid="16"/>
                                        </p:tgtEl>
                                        <p:attrNameLst>
                                          <p:attrName>ppt_x</p:attrName>
                                        </p:attrNameLst>
                                      </p:cBhvr>
                                      <p:tavLst>
                                        <p:tav tm="0">
                                          <p:val>
                                            <p:strVal val="1+#ppt_w/2"/>
                                          </p:val>
                                        </p:tav>
                                        <p:tav tm="100000">
                                          <p:val>
                                            <p:strVal val="#ppt_x"/>
                                          </p:val>
                                        </p:tav>
                                      </p:tavLst>
                                    </p:anim>
                                    <p:anim calcmode="lin" valueType="num">
                                      <p:cBhvr additive="base">
                                        <p:cTn id="18" dur="1000" fill="hold"/>
                                        <p:tgtEl>
                                          <p:spTgt spid="16"/>
                                        </p:tgtEl>
                                        <p:attrNameLst>
                                          <p:attrName>ppt_y</p:attrName>
                                        </p:attrNameLst>
                                      </p:cBhvr>
                                      <p:tavLst>
                                        <p:tav tm="0">
                                          <p:val>
                                            <p:strVal val="1+#ppt_h/2"/>
                                          </p:val>
                                        </p:tav>
                                        <p:tav tm="100000">
                                          <p:val>
                                            <p:strVal val="#ppt_y"/>
                                          </p:val>
                                        </p:tav>
                                      </p:tavLst>
                                    </p:anim>
                                  </p:childTnLst>
                                </p:cTn>
                              </p:par>
                            </p:childTnLst>
                          </p:cTn>
                        </p:par>
                        <p:par>
                          <p:cTn id="19" fill="hold">
                            <p:stCondLst>
                              <p:cond delay="5000"/>
                            </p:stCondLst>
                            <p:childTnLst>
                              <p:par>
                                <p:cTn id="20" presetID="2" presetClass="entr" presetSubtype="12" fill="hold" nodeType="afterEffect">
                                  <p:stCondLst>
                                    <p:cond delay="50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1000" fill="hold"/>
                                        <p:tgtEl>
                                          <p:spTgt spid="17"/>
                                        </p:tgtEl>
                                        <p:attrNameLst>
                                          <p:attrName>ppt_x</p:attrName>
                                        </p:attrNameLst>
                                      </p:cBhvr>
                                      <p:tavLst>
                                        <p:tav tm="0">
                                          <p:val>
                                            <p:strVal val="0-#ppt_w/2"/>
                                          </p:val>
                                        </p:tav>
                                        <p:tav tm="100000">
                                          <p:val>
                                            <p:strVal val="#ppt_x"/>
                                          </p:val>
                                        </p:tav>
                                      </p:tavLst>
                                    </p:anim>
                                    <p:anim calcmode="lin" valueType="num">
                                      <p:cBhvr additive="base">
                                        <p:cTn id="23" dur="1000" fill="hold"/>
                                        <p:tgtEl>
                                          <p:spTgt spid="17"/>
                                        </p:tgtEl>
                                        <p:attrNameLst>
                                          <p:attrName>ppt_y</p:attrName>
                                        </p:attrNameLst>
                                      </p:cBhvr>
                                      <p:tavLst>
                                        <p:tav tm="0">
                                          <p:val>
                                            <p:strVal val="1+#ppt_h/2"/>
                                          </p:val>
                                        </p:tav>
                                        <p:tav tm="100000">
                                          <p:val>
                                            <p:strVal val="#ppt_y"/>
                                          </p:val>
                                        </p:tav>
                                      </p:tavLst>
                                    </p:anim>
                                  </p:childTnLst>
                                </p:cTn>
                              </p:par>
                            </p:childTnLst>
                          </p:cTn>
                        </p:par>
                        <p:par>
                          <p:cTn id="24" fill="hold">
                            <p:stCondLst>
                              <p:cond delay="6500"/>
                            </p:stCondLst>
                            <p:childTnLst>
                              <p:par>
                                <p:cTn id="25" presetID="2" presetClass="entr" presetSubtype="8" fill="hold" nodeType="afterEffect">
                                  <p:stCondLst>
                                    <p:cond delay="50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1000" fill="hold"/>
                                        <p:tgtEl>
                                          <p:spTgt spid="18"/>
                                        </p:tgtEl>
                                        <p:attrNameLst>
                                          <p:attrName>ppt_x</p:attrName>
                                        </p:attrNameLst>
                                      </p:cBhvr>
                                      <p:tavLst>
                                        <p:tav tm="0">
                                          <p:val>
                                            <p:strVal val="0-#ppt_w/2"/>
                                          </p:val>
                                        </p:tav>
                                        <p:tav tm="100000">
                                          <p:val>
                                            <p:strVal val="#ppt_x"/>
                                          </p:val>
                                        </p:tav>
                                      </p:tavLst>
                                    </p:anim>
                                    <p:anim calcmode="lin" valueType="num">
                                      <p:cBhvr additive="base">
                                        <p:cTn id="28" dur="1000" fill="hold"/>
                                        <p:tgtEl>
                                          <p:spTgt spid="18"/>
                                        </p:tgtEl>
                                        <p:attrNameLst>
                                          <p:attrName>ppt_y</p:attrName>
                                        </p:attrNameLst>
                                      </p:cBhvr>
                                      <p:tavLst>
                                        <p:tav tm="0">
                                          <p:val>
                                            <p:strVal val="#ppt_y"/>
                                          </p:val>
                                        </p:tav>
                                        <p:tav tm="100000">
                                          <p:val>
                                            <p:strVal val="#ppt_y"/>
                                          </p:val>
                                        </p:tav>
                                      </p:tavLst>
                                    </p:anim>
                                  </p:childTnLst>
                                </p:cTn>
                              </p:par>
                            </p:childTnLst>
                          </p:cTn>
                        </p:par>
                        <p:par>
                          <p:cTn id="29" fill="hold">
                            <p:stCondLst>
                              <p:cond delay="8000"/>
                            </p:stCondLst>
                            <p:childTnLst>
                              <p:par>
                                <p:cTn id="30" presetID="10" presetClass="entr" presetSubtype="0" fill="hold" grpId="0" nodeType="afterEffect">
                                  <p:stCondLst>
                                    <p:cond delay="20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childTnLst>
                                </p:cTn>
                              </p:par>
                            </p:childTnLst>
                          </p:cTn>
                        </p:par>
                        <p:par>
                          <p:cTn id="33" fill="hold">
                            <p:stCondLst>
                              <p:cond delay="9200"/>
                            </p:stCondLst>
                            <p:childTnLst>
                              <p:par>
                                <p:cTn id="34" presetID="10" presetClass="entr" presetSubtype="0" fill="hold" grpId="0" nodeType="afterEffect">
                                  <p:stCondLst>
                                    <p:cond delay="20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childTnLst>
                                </p:cTn>
                              </p:par>
                            </p:childTnLst>
                          </p:cTn>
                        </p:par>
                        <p:par>
                          <p:cTn id="37" fill="hold">
                            <p:stCondLst>
                              <p:cond delay="10400"/>
                            </p:stCondLst>
                            <p:childTnLst>
                              <p:par>
                                <p:cTn id="38" presetID="10" presetClass="entr" presetSubtype="0" fill="hold" grpId="0" nodeType="afterEffect">
                                  <p:stCondLst>
                                    <p:cond delay="20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childTnLst>
                                </p:cTn>
                              </p:par>
                            </p:childTnLst>
                          </p:cTn>
                        </p:par>
                        <p:par>
                          <p:cTn id="41" fill="hold">
                            <p:stCondLst>
                              <p:cond delay="11600"/>
                            </p:stCondLst>
                            <p:childTnLst>
                              <p:par>
                                <p:cTn id="42" presetID="10" presetClass="entr" presetSubtype="0" fill="hold" grpId="0" nodeType="afterEffect">
                                  <p:stCondLst>
                                    <p:cond delay="20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1000"/>
                                        <p:tgtEl>
                                          <p:spTgt spid="9"/>
                                        </p:tgtEl>
                                      </p:cBhvr>
                                    </p:animEffect>
                                  </p:childTnLst>
                                </p:cTn>
                              </p:par>
                            </p:childTnLst>
                          </p:cTn>
                        </p:par>
                        <p:par>
                          <p:cTn id="45" fill="hold">
                            <p:stCondLst>
                              <p:cond delay="12800"/>
                            </p:stCondLst>
                            <p:childTnLst>
                              <p:par>
                                <p:cTn id="46" presetID="10" presetClass="entr" presetSubtype="0" fill="hold" grpId="0" nodeType="afterEffect">
                                  <p:stCondLst>
                                    <p:cond delay="20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3131840" y="836712"/>
            <a:ext cx="3710305" cy="3639129"/>
            <a:chOff x="3214255" y="291343"/>
            <a:chExt cx="4390503" cy="4373022"/>
          </a:xfrm>
        </p:grpSpPr>
        <p:grpSp>
          <p:nvGrpSpPr>
            <p:cNvPr id="9" name="Group 8"/>
            <p:cNvGrpSpPr/>
            <p:nvPr/>
          </p:nvGrpSpPr>
          <p:grpSpPr>
            <a:xfrm>
              <a:off x="3214255" y="415636"/>
              <a:ext cx="2872510" cy="4248729"/>
              <a:chOff x="3214255" y="415636"/>
              <a:chExt cx="2872510" cy="4248729"/>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35152" t="23434" r="33434" b="31987"/>
              <a:stretch/>
            </p:blipFill>
            <p:spPr>
              <a:xfrm>
                <a:off x="3214255" y="1607127"/>
                <a:ext cx="2872510" cy="3057238"/>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45252" t="6061" r="45354" b="65252"/>
              <a:stretch/>
            </p:blipFill>
            <p:spPr>
              <a:xfrm>
                <a:off x="4137890" y="415636"/>
                <a:ext cx="858983" cy="1967346"/>
              </a:xfrm>
              <a:prstGeom prst="rect">
                <a:avLst/>
              </a:prstGeom>
            </p:spPr>
          </p:pic>
        </p:grpSp>
        <p:sp>
          <p:nvSpPr>
            <p:cNvPr id="13" name="TextBox 12"/>
            <p:cNvSpPr txBox="1"/>
            <p:nvPr/>
          </p:nvSpPr>
          <p:spPr>
            <a:xfrm>
              <a:off x="4768017" y="291343"/>
              <a:ext cx="2836741" cy="1072550"/>
            </a:xfrm>
            <a:prstGeom prst="rect">
              <a:avLst/>
            </a:prstGeom>
            <a:noFill/>
          </p:spPr>
          <p:txBody>
            <a:bodyPr wrap="none" rtlCol="0">
              <a:spAutoFit/>
            </a:bodyPr>
            <a:lstStyle/>
            <a:p>
              <a:pPr algn="ctr"/>
              <a:r>
                <a:rPr lang="en-GB" sz="2600" b="1" i="1" dirty="0">
                  <a:cs typeface="Arial" panose="020B0604020202020204" pitchFamily="34" charset="0"/>
                </a:rPr>
                <a:t>Children and </a:t>
              </a:r>
              <a:br>
                <a:rPr lang="en-GB" sz="2600" b="1" i="1" dirty="0">
                  <a:cs typeface="Arial" panose="020B0604020202020204" pitchFamily="34" charset="0"/>
                </a:rPr>
              </a:br>
              <a:r>
                <a:rPr lang="en-GB" sz="2600" b="1" i="1" dirty="0">
                  <a:cs typeface="Arial" panose="020B0604020202020204" pitchFamily="34" charset="0"/>
                </a:rPr>
                <a:t>Young People</a:t>
              </a:r>
            </a:p>
          </p:txBody>
        </p:sp>
      </p:grpSp>
      <p:grpSp>
        <p:nvGrpSpPr>
          <p:cNvPr id="16" name="Group 15"/>
          <p:cNvGrpSpPr/>
          <p:nvPr/>
        </p:nvGrpSpPr>
        <p:grpSpPr>
          <a:xfrm rot="345342">
            <a:off x="1474173" y="3363619"/>
            <a:ext cx="7844296" cy="3236851"/>
            <a:chOff x="4603637" y="-40216"/>
            <a:chExt cx="5979177" cy="2570289"/>
          </a:xfrm>
        </p:grpSpPr>
        <p:pic>
          <p:nvPicPr>
            <p:cNvPr id="1026" name="Picture 2" descr="356be80d-0faa-45c9-9176-567b31b9ec3b@GBRP123"/>
            <p:cNvPicPr>
              <a:picLocks noChangeAspect="1" noChangeArrowheads="1"/>
            </p:cNvPicPr>
            <p:nvPr/>
          </p:nvPicPr>
          <p:blipFill rotWithShape="1">
            <a:blip r:embed="rId4">
              <a:extLst>
                <a:ext uri="{28A0092B-C50C-407E-A947-70E740481C1C}">
                  <a14:useLocalDpi xmlns:a14="http://schemas.microsoft.com/office/drawing/2010/main" val="0"/>
                </a:ext>
              </a:extLst>
            </a:blip>
            <a:srcRect l="19231" t="18186" r="8846" b="36685"/>
            <a:stretch/>
          </p:blipFill>
          <p:spPr bwMode="auto">
            <a:xfrm rot="399624">
              <a:off x="4603637" y="-40216"/>
              <a:ext cx="5979177" cy="25702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Rectangle 2"/>
            <p:cNvSpPr/>
            <p:nvPr/>
          </p:nvSpPr>
          <p:spPr>
            <a:xfrm rot="74658">
              <a:off x="5126637" y="602140"/>
              <a:ext cx="4349455" cy="1099784"/>
            </a:xfrm>
            <a:prstGeom prst="rect">
              <a:avLst/>
            </a:prstGeom>
            <a:noFill/>
          </p:spPr>
          <p:txBody>
            <a:bodyPr wrap="square">
              <a:spAutoFit/>
            </a:bodyPr>
            <a:lstStyle/>
            <a:p>
              <a:pPr algn="ctr">
                <a:spcAft>
                  <a:spcPts val="0"/>
                </a:spcAft>
              </a:pPr>
              <a:r>
                <a:rPr lang="en-GB" sz="2800" b="1" dirty="0">
                  <a:effectLst/>
                  <a:ea typeface="Calibri" panose="020F0502020204030204" pitchFamily="34" charset="0"/>
                  <a:cs typeface="Arial" panose="020B0604020202020204" pitchFamily="34" charset="0"/>
                </a:rPr>
                <a:t>Anyone who has not </a:t>
              </a:r>
              <a:br>
                <a:rPr lang="en-GB" sz="2800" b="1" dirty="0">
                  <a:effectLst/>
                  <a:ea typeface="Calibri" panose="020F0502020204030204" pitchFamily="34" charset="0"/>
                  <a:cs typeface="Arial" panose="020B0604020202020204" pitchFamily="34" charset="0"/>
                </a:rPr>
              </a:br>
              <a:r>
                <a:rPr lang="en-GB" sz="2800" b="1" dirty="0">
                  <a:effectLst/>
                  <a:ea typeface="Calibri" panose="020F0502020204030204" pitchFamily="34" charset="0"/>
                  <a:cs typeface="Arial" panose="020B0604020202020204" pitchFamily="34" charset="0"/>
                </a:rPr>
                <a:t>yet reached </a:t>
              </a:r>
              <a:r>
                <a:rPr lang="en-GB" sz="2800" b="1" dirty="0">
                  <a:ea typeface="Calibri" panose="020F0502020204030204" pitchFamily="34" charset="0"/>
                  <a:cs typeface="Arial" panose="020B0604020202020204" pitchFamily="34" charset="0"/>
                </a:rPr>
                <a:t>18 years or </a:t>
              </a:r>
            </a:p>
            <a:p>
              <a:pPr algn="ctr">
                <a:spcAft>
                  <a:spcPts val="0"/>
                </a:spcAft>
              </a:pPr>
              <a:r>
                <a:rPr lang="en-GB" sz="2800" b="1" dirty="0">
                  <a:ea typeface="Calibri" panose="020F0502020204030204" pitchFamily="34" charset="0"/>
                  <a:cs typeface="Arial" panose="020B0604020202020204" pitchFamily="34" charset="0"/>
                </a:rPr>
                <a:t>16 years in Scotland. </a:t>
              </a:r>
              <a:endParaRPr lang="en-GB" sz="2800" b="1" dirty="0">
                <a:effectLst/>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11944922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1000"/>
                                  </p:stCondLst>
                                  <p:childTnLst>
                                    <p:animMotion origin="layout" path="M -2.22222E-6 -2.22222E-6 L -0.31805 -0.04514 " pathEditMode="relative" rAng="0" ptsTypes="AA">
                                      <p:cBhvr>
                                        <p:cTn id="6" dur="2000" fill="hold"/>
                                        <p:tgtEl>
                                          <p:spTgt spid="14"/>
                                        </p:tgtEl>
                                        <p:attrNameLst>
                                          <p:attrName>ppt_x</p:attrName>
                                          <p:attrName>ppt_y</p:attrName>
                                        </p:attrNameLst>
                                      </p:cBhvr>
                                      <p:rCtr x="-16007" y="-2454"/>
                                    </p:animMotion>
                                  </p:childTnLst>
                                </p:cTn>
                              </p:par>
                            </p:childTnLst>
                          </p:cTn>
                        </p:par>
                        <p:par>
                          <p:cTn id="7" fill="hold">
                            <p:stCondLst>
                              <p:cond delay="3000"/>
                            </p:stCondLst>
                            <p:childTnLst>
                              <p:par>
                                <p:cTn id="8" presetID="10" presetClass="entr" presetSubtype="0" fill="hold" nodeType="afterEffect">
                                  <p:stCondLst>
                                    <p:cond delay="150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755816" y="2230692"/>
            <a:ext cx="6064656" cy="4154535"/>
          </a:xfrm>
          <a:prstGeom prst="rect">
            <a:avLst/>
          </a:prstGeom>
          <a:noFill/>
        </p:spPr>
        <p:txBody>
          <a:bodyPr wrap="square" lIns="0" rIns="0">
            <a:spAutoFit/>
          </a:bodyPr>
          <a:lstStyle/>
          <a:p>
            <a:pPr marL="342900" lvl="0" indent="-342900">
              <a:lnSpc>
                <a:spcPct val="105000"/>
              </a:lnSpc>
              <a:buFont typeface="Arial" panose="020B0604020202020204" pitchFamily="34" charset="0"/>
              <a:buChar char="•"/>
            </a:pPr>
            <a:r>
              <a:rPr lang="en-GB" sz="2300" dirty="0"/>
              <a:t>promote a safeguarding culture</a:t>
            </a:r>
          </a:p>
          <a:p>
            <a:pPr marL="342900" lvl="0" indent="-342900">
              <a:lnSpc>
                <a:spcPct val="105000"/>
              </a:lnSpc>
              <a:buFont typeface="Arial" panose="020B0604020202020204" pitchFamily="34" charset="0"/>
              <a:buChar char="•"/>
            </a:pPr>
            <a:r>
              <a:rPr lang="en-GB" sz="2300" dirty="0"/>
              <a:t>understand and follow policy and procedures</a:t>
            </a:r>
          </a:p>
          <a:p>
            <a:pPr marL="342900" lvl="0" indent="-342900">
              <a:lnSpc>
                <a:spcPct val="105000"/>
              </a:lnSpc>
              <a:buFont typeface="Arial" panose="020B0604020202020204" pitchFamily="34" charset="0"/>
              <a:buChar char="•"/>
            </a:pPr>
            <a:r>
              <a:rPr lang="en-GB" sz="2300" dirty="0"/>
              <a:t>be vigilant to risk and protect children and young people from harm and promote their welfare</a:t>
            </a:r>
          </a:p>
          <a:p>
            <a:pPr marL="342900" lvl="0" indent="-342900">
              <a:lnSpc>
                <a:spcPct val="105000"/>
              </a:lnSpc>
              <a:buFont typeface="Arial" panose="020B0604020202020204" pitchFamily="34" charset="0"/>
              <a:buChar char="•"/>
            </a:pPr>
            <a:r>
              <a:rPr lang="en-GB" sz="2300" dirty="0"/>
              <a:t>take action if we are concerned</a:t>
            </a:r>
          </a:p>
          <a:p>
            <a:pPr marL="342900" lvl="0" indent="-342900">
              <a:lnSpc>
                <a:spcPct val="105000"/>
              </a:lnSpc>
              <a:buFont typeface="Arial" panose="020B0604020202020204" pitchFamily="34" charset="0"/>
              <a:buChar char="•"/>
            </a:pPr>
            <a:r>
              <a:rPr lang="en-GB" sz="2300" dirty="0"/>
              <a:t>make sure church premises are safe</a:t>
            </a:r>
          </a:p>
          <a:p>
            <a:pPr marL="342900" lvl="0" indent="-342900">
              <a:lnSpc>
                <a:spcPct val="105000"/>
              </a:lnSpc>
              <a:buFont typeface="Arial" panose="020B0604020202020204" pitchFamily="34" charset="0"/>
              <a:buChar char="•"/>
            </a:pPr>
            <a:r>
              <a:rPr lang="en-GB" sz="2300" dirty="0"/>
              <a:t>check we know who to ask for guidance about safeguarding when we are unsure about what to do.</a:t>
            </a:r>
          </a:p>
        </p:txBody>
      </p:sp>
      <p:grpSp>
        <p:nvGrpSpPr>
          <p:cNvPr id="14" name="Group 13"/>
          <p:cNvGrpSpPr/>
          <p:nvPr/>
        </p:nvGrpSpPr>
        <p:grpSpPr>
          <a:xfrm>
            <a:off x="288659" y="437574"/>
            <a:ext cx="6152365" cy="4214571"/>
            <a:chOff x="3258203" y="-474124"/>
            <a:chExt cx="7280261" cy="5064512"/>
          </a:xfrm>
        </p:grpSpPr>
        <p:grpSp>
          <p:nvGrpSpPr>
            <p:cNvPr id="9" name="Group 8"/>
            <p:cNvGrpSpPr/>
            <p:nvPr/>
          </p:nvGrpSpPr>
          <p:grpSpPr>
            <a:xfrm>
              <a:off x="3258203" y="-58336"/>
              <a:ext cx="4579750" cy="4648724"/>
              <a:chOff x="3258203" y="-58336"/>
              <a:chExt cx="4579750" cy="4648724"/>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35152" t="23434" r="33434" b="31987"/>
              <a:stretch/>
            </p:blipFill>
            <p:spPr>
              <a:xfrm>
                <a:off x="3258203" y="1533150"/>
                <a:ext cx="2767950" cy="3057238"/>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45252" t="6061" r="45354" b="65252"/>
              <a:stretch/>
            </p:blipFill>
            <p:spPr>
              <a:xfrm rot="3151710">
                <a:off x="5369482" y="-1343702"/>
                <a:ext cx="1183105" cy="3753837"/>
              </a:xfrm>
              <a:prstGeom prst="rect">
                <a:avLst/>
              </a:prstGeom>
            </p:spPr>
          </p:pic>
        </p:grpSp>
        <p:sp>
          <p:nvSpPr>
            <p:cNvPr id="13" name="TextBox 12"/>
            <p:cNvSpPr txBox="1"/>
            <p:nvPr/>
          </p:nvSpPr>
          <p:spPr>
            <a:xfrm>
              <a:off x="6789267" y="-474124"/>
              <a:ext cx="3749197" cy="1220489"/>
            </a:xfrm>
            <a:prstGeom prst="rect">
              <a:avLst/>
            </a:prstGeom>
            <a:noFill/>
          </p:spPr>
          <p:txBody>
            <a:bodyPr wrap="square" rtlCol="0">
              <a:spAutoFit/>
            </a:bodyPr>
            <a:lstStyle/>
            <a:p>
              <a:pPr algn="ctr"/>
              <a:r>
                <a:rPr lang="en-GB" sz="3000" b="1" i="1" dirty="0">
                  <a:cs typeface="Arial" panose="020B0604020202020204" pitchFamily="34" charset="0"/>
                </a:rPr>
                <a:t>Children and </a:t>
              </a:r>
              <a:br>
                <a:rPr lang="en-GB" sz="3000" b="1" i="1" dirty="0">
                  <a:cs typeface="Arial" panose="020B0604020202020204" pitchFamily="34" charset="0"/>
                </a:rPr>
              </a:br>
              <a:r>
                <a:rPr lang="en-GB" sz="3000" b="1" i="1" dirty="0">
                  <a:cs typeface="Arial" panose="020B0604020202020204" pitchFamily="34" charset="0"/>
                </a:rPr>
                <a:t>Young People</a:t>
              </a:r>
            </a:p>
          </p:txBody>
        </p:sp>
      </p:grpSp>
      <p:sp>
        <p:nvSpPr>
          <p:cNvPr id="4" name="TextBox 3">
            <a:extLst>
              <a:ext uri="{FF2B5EF4-FFF2-40B4-BE49-F238E27FC236}">
                <a16:creationId xmlns:a16="http://schemas.microsoft.com/office/drawing/2014/main" id="{9E171AF4-DCCD-4319-933D-FEA0778652C6}"/>
              </a:ext>
            </a:extLst>
          </p:cNvPr>
          <p:cNvSpPr txBox="1"/>
          <p:nvPr/>
        </p:nvSpPr>
        <p:spPr>
          <a:xfrm>
            <a:off x="2755816" y="1700808"/>
            <a:ext cx="6064656" cy="523220"/>
          </a:xfrm>
          <a:prstGeom prst="rect">
            <a:avLst/>
          </a:prstGeom>
          <a:solidFill>
            <a:srgbClr val="39CC46">
              <a:alpha val="34902"/>
            </a:srgbClr>
          </a:solidFill>
        </p:spPr>
        <p:txBody>
          <a:bodyPr wrap="square" rtlCol="0">
            <a:spAutoFit/>
          </a:bodyPr>
          <a:lstStyle/>
          <a:p>
            <a:r>
              <a:rPr lang="en-GB" sz="2800" b="1" dirty="0">
                <a:ea typeface="Calibri" panose="020F0502020204030204" pitchFamily="34" charset="0"/>
                <a:cs typeface="Arial" panose="020B0604020202020204" pitchFamily="34" charset="0"/>
              </a:rPr>
              <a:t>Good Practice: How we safeguard</a:t>
            </a:r>
            <a:endParaRPr lang="en-GB" dirty="0"/>
          </a:p>
        </p:txBody>
      </p:sp>
    </p:spTree>
    <p:extLst>
      <p:ext uri="{BB962C8B-B14F-4D97-AF65-F5344CB8AC3E}">
        <p14:creationId xmlns:p14="http://schemas.microsoft.com/office/powerpoint/2010/main" val="11252130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fade">
                                      <p:cBhvr>
                                        <p:cTn id="11" dur="1000"/>
                                        <p:tgtEl>
                                          <p:spTgt spid="12">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Effect transition="in" filter="fade">
                                      <p:cBhvr>
                                        <p:cTn id="15" dur="1000"/>
                                        <p:tgtEl>
                                          <p:spTgt spid="12">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animEffect transition="in" filter="fade">
                                      <p:cBhvr>
                                        <p:cTn id="19" dur="1000"/>
                                        <p:tgtEl>
                                          <p:spTgt spid="12">
                                            <p:txEl>
                                              <p:pRg st="3" end="3"/>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animEffect transition="in" filter="fade">
                                      <p:cBhvr>
                                        <p:cTn id="23" dur="1000"/>
                                        <p:tgtEl>
                                          <p:spTgt spid="12">
                                            <p:txEl>
                                              <p:pRg st="4" end="4"/>
                                            </p:txEl>
                                          </p:spTgt>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animEffect transition="in" filter="fade">
                                      <p:cBhvr>
                                        <p:cTn id="27" dur="10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dvAuto="100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411759" y="980728"/>
            <a:ext cx="4899213" cy="2069691"/>
            <a:chOff x="3235654" y="1645282"/>
            <a:chExt cx="5366645" cy="2998410"/>
          </a:xfrm>
          <a:noFill/>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35152" t="23434" r="33434" b="31987"/>
            <a:stretch/>
          </p:blipFill>
          <p:spPr>
            <a:xfrm>
              <a:off x="3235654" y="1749602"/>
              <a:ext cx="2129714" cy="2894090"/>
            </a:xfrm>
            <a:prstGeom prst="rect">
              <a:avLst/>
            </a:prstGeom>
            <a:grpFill/>
            <a:ln>
              <a:noFill/>
            </a:ln>
          </p:spPr>
        </p:pic>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58430" t="25127" r="20174" b="54391"/>
            <a:stretch/>
          </p:blipFill>
          <p:spPr>
            <a:xfrm>
              <a:off x="4912241" y="1989056"/>
              <a:ext cx="1956391" cy="1404593"/>
            </a:xfrm>
            <a:prstGeom prst="rect">
              <a:avLst/>
            </a:prstGeom>
            <a:grpFill/>
          </p:spPr>
        </p:pic>
        <p:sp>
          <p:nvSpPr>
            <p:cNvPr id="15" name="TextBox 14"/>
            <p:cNvSpPr txBox="1"/>
            <p:nvPr/>
          </p:nvSpPr>
          <p:spPr>
            <a:xfrm>
              <a:off x="5609732" y="1645282"/>
              <a:ext cx="2992567" cy="1293061"/>
            </a:xfrm>
            <a:prstGeom prst="rect">
              <a:avLst/>
            </a:prstGeom>
            <a:grpFill/>
          </p:spPr>
          <p:txBody>
            <a:bodyPr wrap="square" rtlCol="0">
              <a:spAutoFit/>
            </a:bodyPr>
            <a:lstStyle/>
            <a:p>
              <a:pPr algn="r"/>
              <a:r>
                <a:rPr lang="en-GB" sz="2600" b="1" i="1" dirty="0">
                  <a:ea typeface="Calibri" panose="020F0502020204030204" pitchFamily="34" charset="0"/>
                  <a:cs typeface="Arial" panose="020B0604020202020204" pitchFamily="34" charset="0"/>
                </a:rPr>
                <a:t>Vulnerable Adults</a:t>
              </a:r>
              <a:endParaRPr lang="en-GB" sz="2600" b="1" i="1" dirty="0">
                <a:effectLst/>
                <a:ea typeface="Calibri" panose="020F0502020204030204" pitchFamily="34" charset="0"/>
                <a:cs typeface="Arial" panose="020B0604020202020204" pitchFamily="34" charset="0"/>
              </a:endParaRPr>
            </a:p>
          </p:txBody>
        </p:sp>
      </p:grpSp>
      <p:sp>
        <p:nvSpPr>
          <p:cNvPr id="19" name="Rectangle 18">
            <a:extLst>
              <a:ext uri="{FF2B5EF4-FFF2-40B4-BE49-F238E27FC236}">
                <a16:creationId xmlns:a16="http://schemas.microsoft.com/office/drawing/2014/main" id="{3131805B-5D85-4673-875B-87AB6EC47A22}"/>
              </a:ext>
            </a:extLst>
          </p:cNvPr>
          <p:cNvSpPr/>
          <p:nvPr/>
        </p:nvSpPr>
        <p:spPr>
          <a:xfrm>
            <a:off x="791580" y="3050419"/>
            <a:ext cx="7560840" cy="3271024"/>
          </a:xfrm>
          <a:prstGeom prst="rect">
            <a:avLst/>
          </a:prstGeom>
          <a:noFill/>
        </p:spPr>
        <p:txBody>
          <a:bodyPr wrap="square">
            <a:spAutoFit/>
          </a:bodyPr>
          <a:lstStyle/>
          <a:p>
            <a:pPr algn="ctr">
              <a:lnSpc>
                <a:spcPct val="125000"/>
              </a:lnSpc>
              <a:spcAft>
                <a:spcPts val="0"/>
              </a:spcAft>
            </a:pPr>
            <a:r>
              <a:rPr lang="en-US" sz="2700" dirty="0">
                <a:ea typeface="Calibri" panose="020F0502020204030204" pitchFamily="34" charset="0"/>
                <a:cs typeface="Arial" panose="020B0604020202020204" pitchFamily="34" charset="0"/>
              </a:rPr>
              <a:t>Any adult aged 18+ (16+ in Scotland) who, due to disability, mental function, age or illness or traumatic circumstances, may not be able to take care or protect themselves against the risk of significant harm, abuse, bullying, harassment, mistreatment or exploitation. </a:t>
            </a:r>
            <a:endParaRPr lang="en-GB" sz="2700" dirty="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92930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417 -0.00625 L -0.21268 -0.03542 " pathEditMode="relative" rAng="0" ptsTypes="AA">
                                      <p:cBhvr>
                                        <p:cTn id="6" dur="2000" fill="hold"/>
                                        <p:tgtEl>
                                          <p:spTgt spid="6"/>
                                        </p:tgtEl>
                                        <p:attrNameLst>
                                          <p:attrName>ppt_x</p:attrName>
                                          <p:attrName>ppt_y</p:attrName>
                                        </p:attrNameLst>
                                      </p:cBhvr>
                                      <p:rCtr x="-10434" y="-1458"/>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4333744" y="476672"/>
            <a:ext cx="4574282" cy="1054680"/>
          </a:xfrm>
          <a:prstGeom prst="roundRect">
            <a:avLst/>
          </a:prstGeom>
          <a:solidFill>
            <a:srgbClr val="9BD7EB"/>
          </a:solidFill>
          <a:ln w="57150">
            <a:solidFill>
              <a:srgbClr val="53C2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Arial" panose="020B0604020202020204" pitchFamily="34" charset="0"/>
                <a:cs typeface="Arial" panose="020B0604020202020204" pitchFamily="34" charset="0"/>
              </a:rPr>
              <a:t>What can make an adult vulnerable to harm?</a:t>
            </a:r>
          </a:p>
        </p:txBody>
      </p:sp>
      <p:sp>
        <p:nvSpPr>
          <p:cNvPr id="21" name="Rectangle 20">
            <a:extLst>
              <a:ext uri="{FF2B5EF4-FFF2-40B4-BE49-F238E27FC236}">
                <a16:creationId xmlns:a16="http://schemas.microsoft.com/office/drawing/2014/main" id="{FC343B7D-B973-4AE6-A0DF-B47D5AC09ACF}"/>
              </a:ext>
            </a:extLst>
          </p:cNvPr>
          <p:cNvSpPr/>
          <p:nvPr/>
        </p:nvSpPr>
        <p:spPr>
          <a:xfrm>
            <a:off x="3700290" y="3232484"/>
            <a:ext cx="2920595" cy="1200329"/>
          </a:xfrm>
          <a:prstGeom prst="rect">
            <a:avLst/>
          </a:prstGeom>
          <a:noFill/>
          <a:ln w="57150">
            <a:solidFill>
              <a:srgbClr val="00B050"/>
            </a:solidFill>
          </a:ln>
        </p:spPr>
        <p:txBody>
          <a:bodyPr wrap="square">
            <a:spAutoFit/>
          </a:bodyPr>
          <a:lstStyle/>
          <a:p>
            <a:pPr lvl="0" algn="ctr"/>
            <a:r>
              <a:rPr lang="en-GB" b="1" i="1">
                <a:cs typeface="Arial" panose="020B0604020202020204" pitchFamily="34" charset="0"/>
              </a:rPr>
              <a:t>A sensory or physical disability or impairment</a:t>
            </a:r>
          </a:p>
        </p:txBody>
      </p:sp>
      <p:sp>
        <p:nvSpPr>
          <p:cNvPr id="25" name="Rectangle 24">
            <a:extLst>
              <a:ext uri="{FF2B5EF4-FFF2-40B4-BE49-F238E27FC236}">
                <a16:creationId xmlns:a16="http://schemas.microsoft.com/office/drawing/2014/main" id="{EE55992E-0CFF-4B8D-9F06-4CA51D9FC978}"/>
              </a:ext>
            </a:extLst>
          </p:cNvPr>
          <p:cNvSpPr/>
          <p:nvPr/>
        </p:nvSpPr>
        <p:spPr>
          <a:xfrm>
            <a:off x="6794904" y="1860460"/>
            <a:ext cx="2113121" cy="830997"/>
          </a:xfrm>
          <a:prstGeom prst="rect">
            <a:avLst/>
          </a:prstGeom>
          <a:noFill/>
          <a:ln w="57150">
            <a:solidFill>
              <a:srgbClr val="00B050"/>
            </a:solidFill>
          </a:ln>
        </p:spPr>
        <p:txBody>
          <a:bodyPr wrap="square">
            <a:spAutoFit/>
          </a:bodyPr>
          <a:lstStyle/>
          <a:p>
            <a:pPr lvl="0" algn="ctr"/>
            <a:r>
              <a:rPr lang="en-GB" b="1" i="1">
                <a:cs typeface="Arial" panose="020B0604020202020204" pitchFamily="34" charset="0"/>
              </a:rPr>
              <a:t>Physical illness</a:t>
            </a:r>
          </a:p>
        </p:txBody>
      </p:sp>
      <p:sp>
        <p:nvSpPr>
          <p:cNvPr id="26" name="Rectangle 25">
            <a:extLst>
              <a:ext uri="{FF2B5EF4-FFF2-40B4-BE49-F238E27FC236}">
                <a16:creationId xmlns:a16="http://schemas.microsoft.com/office/drawing/2014/main" id="{6BC66F74-A5E9-4FFC-839F-B8B7446E9387}"/>
              </a:ext>
            </a:extLst>
          </p:cNvPr>
          <p:cNvSpPr/>
          <p:nvPr/>
        </p:nvSpPr>
        <p:spPr>
          <a:xfrm>
            <a:off x="314792" y="4667652"/>
            <a:ext cx="6306093" cy="1569660"/>
          </a:xfrm>
          <a:prstGeom prst="rect">
            <a:avLst/>
          </a:prstGeom>
          <a:noFill/>
          <a:ln w="57150">
            <a:solidFill>
              <a:srgbClr val="00B050"/>
            </a:solidFill>
          </a:ln>
        </p:spPr>
        <p:txBody>
          <a:bodyPr wrap="square">
            <a:spAutoFit/>
          </a:bodyPr>
          <a:lstStyle/>
          <a:p>
            <a:pPr lvl="0" algn="ctr"/>
            <a:r>
              <a:rPr lang="en-GB" b="1" i="1" dirty="0">
                <a:cs typeface="Arial" panose="020B0604020202020204" pitchFamily="34" charset="0"/>
              </a:rPr>
              <a:t>A permanent or temporary reduction in physical, mental or emotional capacity brought about by life events, </a:t>
            </a:r>
            <a:r>
              <a:rPr lang="en-GB" b="1" i="1" dirty="0" err="1">
                <a:cs typeface="Arial" panose="020B0604020202020204" pitchFamily="34" charset="0"/>
              </a:rPr>
              <a:t>eg</a:t>
            </a:r>
            <a:r>
              <a:rPr lang="en-GB" b="1" i="1" dirty="0">
                <a:cs typeface="Arial" panose="020B0604020202020204" pitchFamily="34" charset="0"/>
              </a:rPr>
              <a:t> bereavement or previous abuse of trauma</a:t>
            </a:r>
          </a:p>
        </p:txBody>
      </p:sp>
      <p:sp>
        <p:nvSpPr>
          <p:cNvPr id="27" name="Rectangle 26">
            <a:extLst>
              <a:ext uri="{FF2B5EF4-FFF2-40B4-BE49-F238E27FC236}">
                <a16:creationId xmlns:a16="http://schemas.microsoft.com/office/drawing/2014/main" id="{4D5BFBFB-9B6E-4278-BB35-1205D0F2DD67}"/>
              </a:ext>
            </a:extLst>
          </p:cNvPr>
          <p:cNvSpPr/>
          <p:nvPr/>
        </p:nvSpPr>
        <p:spPr>
          <a:xfrm>
            <a:off x="3713582" y="1846760"/>
            <a:ext cx="2907303" cy="461665"/>
          </a:xfrm>
          <a:prstGeom prst="rect">
            <a:avLst/>
          </a:prstGeom>
          <a:noFill/>
          <a:ln w="57150">
            <a:solidFill>
              <a:srgbClr val="00B050"/>
            </a:solidFill>
          </a:ln>
        </p:spPr>
        <p:txBody>
          <a:bodyPr wrap="square">
            <a:spAutoFit/>
          </a:bodyPr>
          <a:lstStyle/>
          <a:p>
            <a:pPr lvl="0" algn="ctr"/>
            <a:r>
              <a:rPr lang="en-GB" b="1" i="1">
                <a:cs typeface="Arial" panose="020B0604020202020204" pitchFamily="34" charset="0"/>
              </a:rPr>
              <a:t>Age-related frailty</a:t>
            </a:r>
          </a:p>
        </p:txBody>
      </p:sp>
      <p:sp>
        <p:nvSpPr>
          <p:cNvPr id="28" name="Rectangle 27">
            <a:extLst>
              <a:ext uri="{FF2B5EF4-FFF2-40B4-BE49-F238E27FC236}">
                <a16:creationId xmlns:a16="http://schemas.microsoft.com/office/drawing/2014/main" id="{675F5EE8-17D7-4BBB-96E6-423EC41666E3}"/>
              </a:ext>
            </a:extLst>
          </p:cNvPr>
          <p:cNvSpPr/>
          <p:nvPr/>
        </p:nvSpPr>
        <p:spPr>
          <a:xfrm>
            <a:off x="6791734" y="2943603"/>
            <a:ext cx="2116291" cy="2308324"/>
          </a:xfrm>
          <a:prstGeom prst="rect">
            <a:avLst/>
          </a:prstGeom>
          <a:noFill/>
          <a:ln w="57150">
            <a:solidFill>
              <a:srgbClr val="00B050"/>
            </a:solidFill>
          </a:ln>
        </p:spPr>
        <p:txBody>
          <a:bodyPr wrap="square">
            <a:spAutoFit/>
          </a:bodyPr>
          <a:lstStyle/>
          <a:p>
            <a:pPr lvl="0" algn="ctr"/>
            <a:r>
              <a:rPr lang="en-GB" b="1" i="1">
                <a:cs typeface="Arial" panose="020B0604020202020204" pitchFamily="34" charset="0"/>
              </a:rPr>
              <a:t>Mental ill </a:t>
            </a:r>
            <a:br>
              <a:rPr lang="en-GB" b="1" i="1">
                <a:cs typeface="Arial" panose="020B0604020202020204" pitchFamily="34" charset="0"/>
              </a:rPr>
            </a:br>
            <a:r>
              <a:rPr lang="en-GB" b="1" i="1">
                <a:cs typeface="Arial" panose="020B0604020202020204" pitchFamily="34" charset="0"/>
              </a:rPr>
              <a:t>health (including dementia), chronic or acute</a:t>
            </a:r>
          </a:p>
        </p:txBody>
      </p:sp>
      <p:sp>
        <p:nvSpPr>
          <p:cNvPr id="31" name="Rectangle 30">
            <a:extLst>
              <a:ext uri="{FF2B5EF4-FFF2-40B4-BE49-F238E27FC236}">
                <a16:creationId xmlns:a16="http://schemas.microsoft.com/office/drawing/2014/main" id="{0DDE2B9D-931D-418C-A4C1-A5AAADFB849D}"/>
              </a:ext>
            </a:extLst>
          </p:cNvPr>
          <p:cNvSpPr/>
          <p:nvPr/>
        </p:nvSpPr>
        <p:spPr>
          <a:xfrm>
            <a:off x="314792" y="3606115"/>
            <a:ext cx="3188733" cy="830997"/>
          </a:xfrm>
          <a:prstGeom prst="rect">
            <a:avLst/>
          </a:prstGeom>
          <a:noFill/>
          <a:ln w="57150">
            <a:solidFill>
              <a:srgbClr val="00B050"/>
            </a:solidFill>
          </a:ln>
        </p:spPr>
        <p:txBody>
          <a:bodyPr wrap="square">
            <a:spAutoFit/>
          </a:bodyPr>
          <a:lstStyle/>
          <a:p>
            <a:pPr lvl="0" algn="ctr"/>
            <a:r>
              <a:rPr lang="en-GB" b="1" i="1">
                <a:cs typeface="Arial" panose="020B0604020202020204" pitchFamily="34" charset="0"/>
              </a:rPr>
              <a:t>Addiction to alcohol, or drugs</a:t>
            </a:r>
          </a:p>
        </p:txBody>
      </p:sp>
      <p:grpSp>
        <p:nvGrpSpPr>
          <p:cNvPr id="19" name="Group 18">
            <a:extLst>
              <a:ext uri="{FF2B5EF4-FFF2-40B4-BE49-F238E27FC236}">
                <a16:creationId xmlns:a16="http://schemas.microsoft.com/office/drawing/2014/main" id="{232D785C-E2ED-4D84-B9EE-D4CA3B843B0F}"/>
              </a:ext>
            </a:extLst>
          </p:cNvPr>
          <p:cNvGrpSpPr/>
          <p:nvPr/>
        </p:nvGrpSpPr>
        <p:grpSpPr>
          <a:xfrm>
            <a:off x="582693" y="733073"/>
            <a:ext cx="3711856" cy="2654637"/>
            <a:chOff x="3156776" y="1989056"/>
            <a:chExt cx="3711856" cy="2654637"/>
          </a:xfrm>
          <a:noFill/>
        </p:grpSpPr>
        <p:pic>
          <p:nvPicPr>
            <p:cNvPr id="33" name="Picture 32">
              <a:extLst>
                <a:ext uri="{FF2B5EF4-FFF2-40B4-BE49-F238E27FC236}">
                  <a16:creationId xmlns:a16="http://schemas.microsoft.com/office/drawing/2014/main" id="{5E65D59D-2808-4A77-898E-9B081B2DE58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5152" t="23434" r="33434" b="31987"/>
            <a:stretch/>
          </p:blipFill>
          <p:spPr>
            <a:xfrm>
              <a:off x="3156776" y="2099530"/>
              <a:ext cx="2427486" cy="2544163"/>
            </a:xfrm>
            <a:prstGeom prst="rect">
              <a:avLst/>
            </a:prstGeom>
            <a:grpFill/>
            <a:ln>
              <a:noFill/>
            </a:ln>
          </p:spPr>
        </p:pic>
        <p:pic>
          <p:nvPicPr>
            <p:cNvPr id="32" name="Picture 31">
              <a:extLst>
                <a:ext uri="{FF2B5EF4-FFF2-40B4-BE49-F238E27FC236}">
                  <a16:creationId xmlns:a16="http://schemas.microsoft.com/office/drawing/2014/main" id="{1F92875E-13E1-4345-96B0-5406CCD4A7C3}"/>
                </a:ext>
              </a:extLst>
            </p:cNvPr>
            <p:cNvPicPr>
              <a:picLocks noChangeAspect="1"/>
            </p:cNvPicPr>
            <p:nvPr/>
          </p:nvPicPr>
          <p:blipFill rotWithShape="1">
            <a:blip r:embed="rId3">
              <a:extLst>
                <a:ext uri="{28A0092B-C50C-407E-A947-70E740481C1C}">
                  <a14:useLocalDpi xmlns:a14="http://schemas.microsoft.com/office/drawing/2010/main" val="0"/>
                </a:ext>
              </a:extLst>
            </a:blip>
            <a:srcRect l="58430" t="25127" r="20174" b="54391"/>
            <a:stretch/>
          </p:blipFill>
          <p:spPr>
            <a:xfrm>
              <a:off x="4912241" y="1989056"/>
              <a:ext cx="1956391" cy="1404593"/>
            </a:xfrm>
            <a:prstGeom prst="rect">
              <a:avLst/>
            </a:prstGeom>
            <a:grpFill/>
          </p:spPr>
        </p:pic>
      </p:grpSp>
      <p:sp>
        <p:nvSpPr>
          <p:cNvPr id="35" name="Rectangle 34">
            <a:extLst>
              <a:ext uri="{FF2B5EF4-FFF2-40B4-BE49-F238E27FC236}">
                <a16:creationId xmlns:a16="http://schemas.microsoft.com/office/drawing/2014/main" id="{3F898E74-9D30-40D4-A603-574DA5863134}"/>
              </a:ext>
            </a:extLst>
          </p:cNvPr>
          <p:cNvSpPr/>
          <p:nvPr/>
        </p:nvSpPr>
        <p:spPr>
          <a:xfrm>
            <a:off x="3686850" y="2540741"/>
            <a:ext cx="2925001" cy="430887"/>
          </a:xfrm>
          <a:prstGeom prst="rect">
            <a:avLst/>
          </a:prstGeom>
          <a:noFill/>
          <a:ln w="57150">
            <a:solidFill>
              <a:srgbClr val="00B050"/>
            </a:solidFill>
          </a:ln>
        </p:spPr>
        <p:txBody>
          <a:bodyPr wrap="square">
            <a:spAutoFit/>
          </a:bodyPr>
          <a:lstStyle/>
          <a:p>
            <a:pPr lvl="0" algn="ctr"/>
            <a:r>
              <a:rPr lang="en-GB" sz="2200" b="1" i="1">
                <a:cs typeface="Arial" panose="020B0604020202020204" pitchFamily="34" charset="0"/>
              </a:rPr>
              <a:t>A learning disability</a:t>
            </a:r>
          </a:p>
        </p:txBody>
      </p:sp>
      <p:grpSp>
        <p:nvGrpSpPr>
          <p:cNvPr id="36" name="Group 35">
            <a:extLst>
              <a:ext uri="{FF2B5EF4-FFF2-40B4-BE49-F238E27FC236}">
                <a16:creationId xmlns:a16="http://schemas.microsoft.com/office/drawing/2014/main" id="{F2A160ED-B21F-4C05-BB43-79C236EF9564}"/>
              </a:ext>
            </a:extLst>
          </p:cNvPr>
          <p:cNvGrpSpPr/>
          <p:nvPr/>
        </p:nvGrpSpPr>
        <p:grpSpPr>
          <a:xfrm>
            <a:off x="7822127" y="5589240"/>
            <a:ext cx="781052" cy="830403"/>
            <a:chOff x="6427033" y="575770"/>
            <a:chExt cx="1192965" cy="1268343"/>
          </a:xfrm>
        </p:grpSpPr>
        <p:pic>
          <p:nvPicPr>
            <p:cNvPr id="37" name="Picture 36">
              <a:extLst>
                <a:ext uri="{FF2B5EF4-FFF2-40B4-BE49-F238E27FC236}">
                  <a16:creationId xmlns:a16="http://schemas.microsoft.com/office/drawing/2014/main" id="{E9C3FA33-9E0E-4D58-BEC5-8AAF5050074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427033" y="575770"/>
              <a:ext cx="1105881" cy="1268343"/>
            </a:xfrm>
            <a:prstGeom prst="rect">
              <a:avLst/>
            </a:prstGeom>
            <a:ln w="57150">
              <a:noFill/>
            </a:ln>
          </p:spPr>
        </p:pic>
        <p:sp>
          <p:nvSpPr>
            <p:cNvPr id="38" name="TextBox 37">
              <a:extLst>
                <a:ext uri="{FF2B5EF4-FFF2-40B4-BE49-F238E27FC236}">
                  <a16:creationId xmlns:a16="http://schemas.microsoft.com/office/drawing/2014/main" id="{EDDD4607-25D4-4037-87EB-3A0CDDD83BEB}"/>
                </a:ext>
              </a:extLst>
            </p:cNvPr>
            <p:cNvSpPr txBox="1"/>
            <p:nvPr/>
          </p:nvSpPr>
          <p:spPr>
            <a:xfrm>
              <a:off x="6635930" y="787338"/>
              <a:ext cx="984068" cy="387827"/>
            </a:xfrm>
            <a:prstGeom prst="rect">
              <a:avLst/>
            </a:prstGeom>
            <a:noFill/>
            <a:ln w="57150">
              <a:noFill/>
            </a:ln>
          </p:spPr>
          <p:txBody>
            <a:bodyPr wrap="square" rtlCol="0">
              <a:spAutoFit/>
            </a:bodyPr>
            <a:lstStyle/>
            <a:p>
              <a:r>
                <a:rPr lang="en-GB" sz="1000" b="1" i="1">
                  <a:latin typeface="Ink Free" panose="03080402000500000000" pitchFamily="66" charset="0"/>
                  <a:ea typeface="3Dumb" pitchFamily="2" charset="0"/>
                </a:rPr>
                <a:t>Activity</a:t>
              </a:r>
              <a:endParaRPr lang="en-GB" sz="1200" b="1" i="1">
                <a:latin typeface="Ink Free" panose="03080402000500000000" pitchFamily="66" charset="0"/>
                <a:ea typeface="3Dumb" pitchFamily="2" charset="0"/>
              </a:endParaRPr>
            </a:p>
          </p:txBody>
        </p:sp>
      </p:grpSp>
    </p:spTree>
    <p:extLst>
      <p:ext uri="{BB962C8B-B14F-4D97-AF65-F5344CB8AC3E}">
        <p14:creationId xmlns:p14="http://schemas.microsoft.com/office/powerpoint/2010/main" val="5949039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par>
                                <p:cTn id="8" presetID="10" presetClass="entr" presetSubtype="0" fill="hold" nodeType="withEffect">
                                  <p:stCondLst>
                                    <p:cond delay="100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1000"/>
                                        <p:tgtEl>
                                          <p:spTgt spid="21"/>
                                        </p:tgtEl>
                                      </p:cBhvr>
                                    </p:animEffect>
                                  </p:childTnLst>
                                </p:cTn>
                              </p:par>
                              <p:par>
                                <p:cTn id="16" presetID="10" presetClass="exit" presetSubtype="0" fill="hold" nodeType="withEffect">
                                  <p:stCondLst>
                                    <p:cond delay="0"/>
                                  </p:stCondLst>
                                  <p:childTnLst>
                                    <p:animEffect transition="out" filter="fade">
                                      <p:cBhvr>
                                        <p:cTn id="17" dur="500"/>
                                        <p:tgtEl>
                                          <p:spTgt spid="36"/>
                                        </p:tgtEl>
                                      </p:cBhvr>
                                    </p:animEffect>
                                    <p:set>
                                      <p:cBhvr>
                                        <p:cTn id="18" dur="1" fill="hold">
                                          <p:stCondLst>
                                            <p:cond delay="499"/>
                                          </p:stCondLst>
                                        </p:cTn>
                                        <p:tgtEl>
                                          <p:spTgt spid="36"/>
                                        </p:tgtEl>
                                        <p:attrNameLst>
                                          <p:attrName>style.visibility</p:attrName>
                                        </p:attrNameLst>
                                      </p:cBhvr>
                                      <p:to>
                                        <p:strVal val="hidden"/>
                                      </p:to>
                                    </p:set>
                                  </p:childTnLst>
                                </p:cTn>
                              </p:par>
                            </p:childTnLst>
                          </p:cTn>
                        </p:par>
                        <p:par>
                          <p:cTn id="19" fill="hold">
                            <p:stCondLst>
                              <p:cond delay="1000"/>
                            </p:stCondLst>
                            <p:childTnLst>
                              <p:par>
                                <p:cTn id="20" presetID="10" presetClass="entr" presetSubtype="0" fill="hold" grpId="0" nodeType="afterEffect">
                                  <p:stCondLst>
                                    <p:cond delay="100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par>
                          <p:cTn id="23" fill="hold">
                            <p:stCondLst>
                              <p:cond delay="2500"/>
                            </p:stCondLst>
                            <p:childTnLst>
                              <p:par>
                                <p:cTn id="24" presetID="10" presetClass="entr" presetSubtype="0" fill="hold" grpId="0" nodeType="afterEffect">
                                  <p:stCondLst>
                                    <p:cond delay="200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par>
                          <p:cTn id="27" fill="hold">
                            <p:stCondLst>
                              <p:cond delay="5000"/>
                            </p:stCondLst>
                            <p:childTnLst>
                              <p:par>
                                <p:cTn id="28" presetID="10" presetClass="entr" presetSubtype="0" fill="hold" grpId="0" nodeType="afterEffect">
                                  <p:stCondLst>
                                    <p:cond delay="100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childTnLst>
                          </p:cTn>
                        </p:par>
                        <p:par>
                          <p:cTn id="31" fill="hold">
                            <p:stCondLst>
                              <p:cond delay="6500"/>
                            </p:stCondLst>
                            <p:childTnLst>
                              <p:par>
                                <p:cTn id="32" presetID="10" presetClass="entr" presetSubtype="0" fill="hold" grpId="0" nodeType="afterEffect">
                                  <p:stCondLst>
                                    <p:cond delay="100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childTnLst>
                          </p:cTn>
                        </p:par>
                        <p:par>
                          <p:cTn id="35" fill="hold">
                            <p:stCondLst>
                              <p:cond delay="8000"/>
                            </p:stCondLst>
                            <p:childTnLst>
                              <p:par>
                                <p:cTn id="36" presetID="10" presetClass="entr" presetSubtype="0" fill="hold" grpId="0" nodeType="afterEffect">
                                  <p:stCondLst>
                                    <p:cond delay="100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500"/>
                                        <p:tgtEl>
                                          <p:spTgt spid="31"/>
                                        </p:tgtEl>
                                      </p:cBhvr>
                                    </p:animEffect>
                                  </p:childTnLst>
                                </p:cTn>
                              </p:par>
                            </p:childTnLst>
                          </p:cTn>
                        </p:par>
                        <p:par>
                          <p:cTn id="39" fill="hold">
                            <p:stCondLst>
                              <p:cond delay="9500"/>
                            </p:stCondLst>
                            <p:childTnLst>
                              <p:par>
                                <p:cTn id="40" presetID="10" presetClass="entr" presetSubtype="0" fill="hold" grpId="0" nodeType="afterEffect">
                                  <p:stCondLst>
                                    <p:cond delay="100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1" grpId="0" animBg="1"/>
      <p:bldP spid="25" grpId="0" animBg="1"/>
      <p:bldP spid="26" grpId="0" animBg="1"/>
      <p:bldP spid="27" grpId="0" animBg="1"/>
      <p:bldP spid="28" grpId="0" animBg="1"/>
      <p:bldP spid="31" grpId="0" animBg="1"/>
      <p:bldP spid="3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115616" y="363599"/>
            <a:ext cx="6768752" cy="2201305"/>
            <a:chOff x="3156776" y="2099530"/>
            <a:chExt cx="7519012" cy="2544163"/>
          </a:xfrm>
          <a:noFill/>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58430" t="25127" r="20174" b="54391"/>
            <a:stretch/>
          </p:blipFill>
          <p:spPr>
            <a:xfrm rot="401831">
              <a:off x="5381072" y="2615933"/>
              <a:ext cx="3212655" cy="1404593"/>
            </a:xfrm>
            <a:prstGeom prst="rect">
              <a:avLst/>
            </a:prstGeom>
            <a:grpFill/>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35152" t="23434" r="33434" b="31987"/>
            <a:stretch/>
          </p:blipFill>
          <p:spPr>
            <a:xfrm>
              <a:off x="3156776" y="2099530"/>
              <a:ext cx="2427486" cy="2544163"/>
            </a:xfrm>
            <a:prstGeom prst="rect">
              <a:avLst/>
            </a:prstGeom>
            <a:grpFill/>
            <a:ln>
              <a:noFill/>
            </a:ln>
          </p:spPr>
        </p:pic>
        <p:sp>
          <p:nvSpPr>
            <p:cNvPr id="15" name="TextBox 14"/>
            <p:cNvSpPr txBox="1"/>
            <p:nvPr/>
          </p:nvSpPr>
          <p:spPr>
            <a:xfrm>
              <a:off x="7601677" y="2479885"/>
              <a:ext cx="3074111" cy="1316139"/>
            </a:xfrm>
            <a:prstGeom prst="rect">
              <a:avLst/>
            </a:prstGeom>
            <a:grpFill/>
          </p:spPr>
          <p:txBody>
            <a:bodyPr wrap="square" rtlCol="0">
              <a:spAutoFit/>
            </a:bodyPr>
            <a:lstStyle/>
            <a:p>
              <a:pPr algn="r"/>
              <a:r>
                <a:rPr lang="en-GB" sz="3400" b="1" i="1" dirty="0">
                  <a:effectLst/>
                  <a:latin typeface="Franklin Gothic Demi" panose="020B0603020102020204" pitchFamily="34" charset="0"/>
                  <a:ea typeface="Calibri" panose="020F0502020204030204" pitchFamily="34" charset="0"/>
                  <a:cs typeface="Times New Roman" panose="02020603050405020304" pitchFamily="18" charset="0"/>
                </a:rPr>
                <a:t>Vulnerable </a:t>
              </a:r>
            </a:p>
            <a:p>
              <a:pPr algn="r"/>
              <a:r>
                <a:rPr lang="en-GB" sz="3400" b="1" i="1" dirty="0">
                  <a:latin typeface="Franklin Gothic Demi" panose="020B0603020102020204" pitchFamily="34" charset="0"/>
                  <a:ea typeface="Calibri" panose="020F0502020204030204" pitchFamily="34" charset="0"/>
                  <a:cs typeface="Times New Roman" panose="02020603050405020304" pitchFamily="18" charset="0"/>
                </a:rPr>
                <a:t>Adults</a:t>
              </a:r>
              <a:endParaRPr lang="en-GB" sz="3400" b="1" i="1" dirty="0">
                <a:effectLst/>
                <a:latin typeface="Franklin Gothic Demi" panose="020B0603020102020204" pitchFamily="34" charset="0"/>
                <a:ea typeface="Calibri" panose="020F0502020204030204" pitchFamily="34" charset="0"/>
                <a:cs typeface="Times New Roman" panose="02020603050405020304" pitchFamily="18" charset="0"/>
              </a:endParaRPr>
            </a:p>
          </p:txBody>
        </p:sp>
      </p:grpSp>
      <p:sp>
        <p:nvSpPr>
          <p:cNvPr id="4" name="Rectangle 3"/>
          <p:cNvSpPr/>
          <p:nvPr/>
        </p:nvSpPr>
        <p:spPr>
          <a:xfrm>
            <a:off x="582053" y="3099732"/>
            <a:ext cx="7878379" cy="3286605"/>
          </a:xfrm>
          <a:prstGeom prst="rect">
            <a:avLst/>
          </a:prstGeom>
          <a:noFill/>
        </p:spPr>
        <p:txBody>
          <a:bodyPr wrap="square" lIns="0" rIns="0">
            <a:spAutoFit/>
          </a:bodyPr>
          <a:lstStyle/>
          <a:p>
            <a:pPr marL="376238" indent="-376238">
              <a:lnSpc>
                <a:spcPct val="114000"/>
              </a:lnSpc>
              <a:spcAft>
                <a:spcPts val="0"/>
              </a:spcAft>
              <a:buFont typeface="Arial" panose="020B0604020202020204" pitchFamily="34" charset="0"/>
              <a:buChar char="•"/>
            </a:pPr>
            <a:r>
              <a:rPr lang="en-GB" sz="2300" dirty="0">
                <a:ea typeface="Calibri" panose="020F0502020204030204" pitchFamily="34" charset="0"/>
                <a:cs typeface="Arial" panose="020B0604020202020204" pitchFamily="34" charset="0"/>
              </a:rPr>
              <a:t>Assume the adult has mental capacity and the right to make their own choices – even ones that we may disagree with</a:t>
            </a:r>
          </a:p>
          <a:p>
            <a:pPr marL="376238" indent="-376238">
              <a:lnSpc>
                <a:spcPct val="114000"/>
              </a:lnSpc>
              <a:spcAft>
                <a:spcPts val="0"/>
              </a:spcAft>
              <a:buFont typeface="Arial" panose="020B0604020202020204" pitchFamily="34" charset="0"/>
              <a:buChar char="•"/>
            </a:pPr>
            <a:r>
              <a:rPr lang="en-GB" sz="2300" dirty="0">
                <a:ea typeface="Calibri" panose="020F0502020204030204" pitchFamily="34" charset="0"/>
                <a:cs typeface="Arial" panose="020B0604020202020204" pitchFamily="34" charset="0"/>
              </a:rPr>
              <a:t>Ensure they know where to get appropriate help and support if needed</a:t>
            </a:r>
          </a:p>
          <a:p>
            <a:pPr marL="376238" indent="-376238">
              <a:lnSpc>
                <a:spcPct val="114000"/>
              </a:lnSpc>
              <a:spcAft>
                <a:spcPts val="0"/>
              </a:spcAft>
              <a:buFont typeface="Arial" panose="020B0604020202020204" pitchFamily="34" charset="0"/>
              <a:buChar char="•"/>
            </a:pPr>
            <a:r>
              <a:rPr lang="en-GB" sz="2300" dirty="0">
                <a:ea typeface="Calibri" panose="020F0502020204030204" pitchFamily="34" charset="0"/>
                <a:cs typeface="Arial" panose="020B0604020202020204" pitchFamily="34" charset="0"/>
              </a:rPr>
              <a:t>Follow safeguarding policy and procedures</a:t>
            </a:r>
          </a:p>
          <a:p>
            <a:pPr marL="376238" indent="-376238">
              <a:lnSpc>
                <a:spcPct val="114000"/>
              </a:lnSpc>
              <a:spcAft>
                <a:spcPts val="0"/>
              </a:spcAft>
              <a:buFont typeface="Arial" panose="020B0604020202020204" pitchFamily="34" charset="0"/>
              <a:buChar char="•"/>
            </a:pPr>
            <a:r>
              <a:rPr lang="en-GB" sz="2300" dirty="0">
                <a:ea typeface="Calibri" panose="020F0502020204030204" pitchFamily="34" charset="0"/>
                <a:cs typeface="Arial" panose="020B0604020202020204" pitchFamily="34" charset="0"/>
              </a:rPr>
              <a:t>Ensure the premises are safe</a:t>
            </a:r>
          </a:p>
          <a:p>
            <a:pPr marL="376238" indent="-376238">
              <a:lnSpc>
                <a:spcPct val="114000"/>
              </a:lnSpc>
              <a:spcAft>
                <a:spcPts val="0"/>
              </a:spcAft>
              <a:buFont typeface="Arial" panose="020B0604020202020204" pitchFamily="34" charset="0"/>
              <a:buChar char="•"/>
            </a:pPr>
            <a:r>
              <a:rPr lang="en-GB" sz="2300" dirty="0">
                <a:ea typeface="Calibri" panose="020F0502020204030204" pitchFamily="34" charset="0"/>
                <a:cs typeface="Arial" panose="020B0604020202020204" pitchFamily="34" charset="0"/>
              </a:rPr>
              <a:t>Know who to ask for guidance if you are not sure</a:t>
            </a:r>
          </a:p>
        </p:txBody>
      </p:sp>
      <p:sp>
        <p:nvSpPr>
          <p:cNvPr id="8" name="TextBox 7">
            <a:extLst>
              <a:ext uri="{FF2B5EF4-FFF2-40B4-BE49-F238E27FC236}">
                <a16:creationId xmlns:a16="http://schemas.microsoft.com/office/drawing/2014/main" id="{9E171AF4-DCCD-4319-933D-FEA0778652C6}"/>
              </a:ext>
            </a:extLst>
          </p:cNvPr>
          <p:cNvSpPr txBox="1"/>
          <p:nvPr/>
        </p:nvSpPr>
        <p:spPr>
          <a:xfrm>
            <a:off x="582053" y="2545740"/>
            <a:ext cx="6278146" cy="523220"/>
          </a:xfrm>
          <a:prstGeom prst="rect">
            <a:avLst/>
          </a:prstGeom>
          <a:solidFill>
            <a:srgbClr val="39CC46">
              <a:alpha val="34902"/>
            </a:srgbClr>
          </a:solidFill>
        </p:spPr>
        <p:txBody>
          <a:bodyPr wrap="square" rtlCol="0">
            <a:spAutoFit/>
          </a:bodyPr>
          <a:lstStyle/>
          <a:p>
            <a:r>
              <a:rPr lang="en-GB" sz="2800" b="1">
                <a:ea typeface="Calibri" panose="020F0502020204030204" pitchFamily="34" charset="0"/>
                <a:cs typeface="Arial" panose="020B0604020202020204" pitchFamily="34" charset="0"/>
              </a:rPr>
              <a:t>Good Practice: How we safeguard</a:t>
            </a:r>
            <a:endParaRPr lang="en-GB"/>
          </a:p>
        </p:txBody>
      </p:sp>
    </p:spTree>
    <p:extLst>
      <p:ext uri="{BB962C8B-B14F-4D97-AF65-F5344CB8AC3E}">
        <p14:creationId xmlns:p14="http://schemas.microsoft.com/office/powerpoint/2010/main" val="36072368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par>
                          <p:cTn id="8" fill="hold">
                            <p:stCondLst>
                              <p:cond delay="3000"/>
                            </p:stCondLst>
                            <p:childTnLst>
                              <p:par>
                                <p:cTn id="9" presetID="10" presetClass="entr" presetSubtype="0" fill="hold" grpId="0" nodeType="afterEffect">
                                  <p:stCondLst>
                                    <p:cond delay="100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2000"/>
                                        <p:tgtEl>
                                          <p:spTgt spid="4">
                                            <p:txEl>
                                              <p:pRg st="1" end="1"/>
                                            </p:txEl>
                                          </p:spTgt>
                                        </p:tgtEl>
                                      </p:cBhvr>
                                    </p:animEffect>
                                  </p:childTnLst>
                                </p:cTn>
                              </p:par>
                            </p:childTnLst>
                          </p:cTn>
                        </p:par>
                        <p:par>
                          <p:cTn id="12" fill="hold">
                            <p:stCondLst>
                              <p:cond delay="6000"/>
                            </p:stCondLst>
                            <p:childTnLst>
                              <p:par>
                                <p:cTn id="13" presetID="10" presetClass="entr" presetSubtype="0" fill="hold" grpId="0" nodeType="afterEffect">
                                  <p:stCondLst>
                                    <p:cond delay="200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2000"/>
                                        <p:tgtEl>
                                          <p:spTgt spid="4">
                                            <p:txEl>
                                              <p:pRg st="2" end="2"/>
                                            </p:txEl>
                                          </p:spTgt>
                                        </p:tgtEl>
                                      </p:cBhvr>
                                    </p:animEffect>
                                  </p:childTnLst>
                                </p:cTn>
                              </p:par>
                            </p:childTnLst>
                          </p:cTn>
                        </p:par>
                        <p:par>
                          <p:cTn id="16" fill="hold">
                            <p:stCondLst>
                              <p:cond delay="10000"/>
                            </p:stCondLst>
                            <p:childTnLst>
                              <p:par>
                                <p:cTn id="17" presetID="10" presetClass="entr" presetSubtype="0" fill="hold" grpId="0" nodeType="afterEffect">
                                  <p:stCondLst>
                                    <p:cond delay="300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2000"/>
                                        <p:tgtEl>
                                          <p:spTgt spid="4">
                                            <p:txEl>
                                              <p:pRg st="3" end="3"/>
                                            </p:txEl>
                                          </p:spTgt>
                                        </p:tgtEl>
                                      </p:cBhvr>
                                    </p:animEffect>
                                  </p:childTnLst>
                                </p:cTn>
                              </p:par>
                            </p:childTnLst>
                          </p:cTn>
                        </p:par>
                        <p:par>
                          <p:cTn id="20" fill="hold">
                            <p:stCondLst>
                              <p:cond delay="15000"/>
                            </p:stCondLst>
                            <p:childTnLst>
                              <p:par>
                                <p:cTn id="21" presetID="10" presetClass="entr" presetSubtype="0" fill="hold" grpId="0" nodeType="afterEffect">
                                  <p:stCondLst>
                                    <p:cond delay="200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dvAuto="100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987824" y="1484784"/>
            <a:ext cx="4254380" cy="3392484"/>
            <a:chOff x="3156776" y="2099530"/>
            <a:chExt cx="4723140" cy="3766277"/>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35152" t="23434" r="33434" b="31987"/>
            <a:stretch/>
          </p:blipFill>
          <p:spPr>
            <a:xfrm>
              <a:off x="3156776" y="2099530"/>
              <a:ext cx="2427486" cy="2544163"/>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56249" t="47972" r="18700" b="21375"/>
            <a:stretch/>
          </p:blipFill>
          <p:spPr>
            <a:xfrm>
              <a:off x="4779391" y="3528145"/>
              <a:ext cx="1970202" cy="1808046"/>
            </a:xfrm>
            <a:prstGeom prst="rect">
              <a:avLst/>
            </a:prstGeom>
          </p:spPr>
        </p:pic>
        <p:sp>
          <p:nvSpPr>
            <p:cNvPr id="9" name="TextBox 8"/>
            <p:cNvSpPr txBox="1"/>
            <p:nvPr/>
          </p:nvSpPr>
          <p:spPr>
            <a:xfrm>
              <a:off x="3796312" y="4806574"/>
              <a:ext cx="4083604" cy="1059233"/>
            </a:xfrm>
            <a:prstGeom prst="rect">
              <a:avLst/>
            </a:prstGeom>
            <a:noFill/>
          </p:spPr>
          <p:txBody>
            <a:bodyPr wrap="square" rtlCol="0">
              <a:spAutoFit/>
            </a:bodyPr>
            <a:lstStyle/>
            <a:p>
              <a:pPr algn="r"/>
              <a:r>
                <a:rPr lang="en-GB" sz="2800" b="1" i="1" dirty="0">
                  <a:effectLst/>
                  <a:ea typeface="Calibri" panose="020F0502020204030204" pitchFamily="34" charset="0"/>
                  <a:cs typeface="Times New Roman" panose="02020603050405020304" pitchFamily="18" charset="0"/>
                </a:rPr>
                <a:t>Those who have </a:t>
              </a:r>
              <a:br>
                <a:rPr lang="en-GB" sz="2800" b="1" i="1" dirty="0">
                  <a:effectLst/>
                  <a:ea typeface="Calibri" panose="020F0502020204030204" pitchFamily="34" charset="0"/>
                  <a:cs typeface="Times New Roman" panose="02020603050405020304" pitchFamily="18" charset="0"/>
                </a:rPr>
              </a:br>
              <a:r>
                <a:rPr lang="en-GB" sz="2800" b="1" i="1" dirty="0">
                  <a:effectLst/>
                  <a:ea typeface="Calibri" panose="020F0502020204030204" pitchFamily="34" charset="0"/>
                  <a:cs typeface="Times New Roman" panose="02020603050405020304" pitchFamily="18" charset="0"/>
                </a:rPr>
                <a:t>experienced abuse</a:t>
              </a:r>
            </a:p>
          </p:txBody>
        </p:sp>
      </p:grpSp>
      <p:sp>
        <p:nvSpPr>
          <p:cNvPr id="8" name="Rectangle 7"/>
          <p:cNvSpPr/>
          <p:nvPr/>
        </p:nvSpPr>
        <p:spPr>
          <a:xfrm>
            <a:off x="323946" y="620688"/>
            <a:ext cx="6624318" cy="5472396"/>
          </a:xfrm>
          <a:prstGeom prst="rect">
            <a:avLst/>
          </a:prstGeom>
        </p:spPr>
        <p:txBody>
          <a:bodyPr wrap="square">
            <a:spAutoFit/>
          </a:bodyPr>
          <a:lstStyle/>
          <a:p>
            <a:pPr>
              <a:lnSpc>
                <a:spcPct val="110000"/>
              </a:lnSpc>
            </a:pPr>
            <a:r>
              <a:rPr lang="en-GB" sz="2800" dirty="0">
                <a:cs typeface="Arial" panose="020B0604020202020204" pitchFamily="34" charset="0"/>
              </a:rPr>
              <a:t>Labels such as ‘victim’ </a:t>
            </a:r>
            <a:br>
              <a:rPr lang="en-GB" sz="2800" dirty="0">
                <a:cs typeface="Arial" panose="020B0604020202020204" pitchFamily="34" charset="0"/>
              </a:rPr>
            </a:br>
            <a:r>
              <a:rPr lang="en-GB" sz="2800" dirty="0">
                <a:cs typeface="Arial" panose="020B0604020202020204" pitchFamily="34" charset="0"/>
              </a:rPr>
              <a:t>and ‘survivor’ may be </a:t>
            </a:r>
            <a:br>
              <a:rPr lang="en-GB" sz="2800" dirty="0">
                <a:cs typeface="Arial" panose="020B0604020202020204" pitchFamily="34" charset="0"/>
              </a:rPr>
            </a:br>
            <a:r>
              <a:rPr lang="en-GB" sz="2800" dirty="0">
                <a:cs typeface="Arial" panose="020B0604020202020204" pitchFamily="34" charset="0"/>
              </a:rPr>
              <a:t>unhelpful</a:t>
            </a:r>
          </a:p>
          <a:p>
            <a:pPr>
              <a:lnSpc>
                <a:spcPct val="110000"/>
              </a:lnSpc>
            </a:pPr>
            <a:endParaRPr lang="en-GB" sz="2800" dirty="0">
              <a:cs typeface="Arial" panose="020B0604020202020204" pitchFamily="34" charset="0"/>
            </a:endParaRPr>
          </a:p>
          <a:p>
            <a:pPr>
              <a:lnSpc>
                <a:spcPct val="110000"/>
              </a:lnSpc>
            </a:pPr>
            <a:endParaRPr lang="en-GB" dirty="0">
              <a:cs typeface="Arial" panose="020B0604020202020204" pitchFamily="34" charset="0"/>
            </a:endParaRPr>
          </a:p>
          <a:p>
            <a:pPr>
              <a:lnSpc>
                <a:spcPct val="110000"/>
              </a:lnSpc>
            </a:pPr>
            <a:endParaRPr lang="en-GB" dirty="0">
              <a:cs typeface="Arial" panose="020B0604020202020204" pitchFamily="34" charset="0"/>
            </a:endParaRPr>
          </a:p>
          <a:p>
            <a:pPr>
              <a:lnSpc>
                <a:spcPct val="110000"/>
              </a:lnSpc>
            </a:pPr>
            <a:endParaRPr lang="en-GB" dirty="0">
              <a:cs typeface="Arial" panose="020B0604020202020204" pitchFamily="34" charset="0"/>
            </a:endParaRPr>
          </a:p>
          <a:p>
            <a:pPr>
              <a:lnSpc>
                <a:spcPct val="110000"/>
              </a:lnSpc>
            </a:pPr>
            <a:endParaRPr lang="en-GB" dirty="0">
              <a:cs typeface="Arial" panose="020B0604020202020204" pitchFamily="34" charset="0"/>
            </a:endParaRPr>
          </a:p>
          <a:p>
            <a:pPr>
              <a:lnSpc>
                <a:spcPct val="110000"/>
              </a:lnSpc>
            </a:pPr>
            <a:r>
              <a:rPr lang="en-GB" sz="2800" dirty="0">
                <a:cs typeface="Arial" panose="020B0604020202020204" pitchFamily="34" charset="0"/>
              </a:rPr>
              <a:t>Abuse includes:</a:t>
            </a:r>
          </a:p>
          <a:p>
            <a:pPr marL="376238" indent="-376238">
              <a:lnSpc>
                <a:spcPct val="110000"/>
              </a:lnSpc>
              <a:buFont typeface="Arial" panose="020B0604020202020204" pitchFamily="34" charset="0"/>
              <a:buChar char="•"/>
            </a:pPr>
            <a:r>
              <a:rPr lang="en-GB" sz="2800" dirty="0">
                <a:cs typeface="Arial" panose="020B0604020202020204" pitchFamily="34" charset="0"/>
              </a:rPr>
              <a:t>any form of abuse suffered</a:t>
            </a:r>
          </a:p>
          <a:p>
            <a:pPr marL="376238" indent="-376238">
              <a:lnSpc>
                <a:spcPct val="110000"/>
              </a:lnSpc>
              <a:buFont typeface="Arial" panose="020B0604020202020204" pitchFamily="34" charset="0"/>
              <a:buChar char="•"/>
            </a:pPr>
            <a:r>
              <a:rPr lang="en-GB" sz="2800" dirty="0">
                <a:cs typeface="Arial" panose="020B0604020202020204" pitchFamily="34" charset="0"/>
              </a:rPr>
              <a:t>abuse suffered as a child or an adult</a:t>
            </a:r>
          </a:p>
          <a:p>
            <a:pPr marL="376238" indent="-376238">
              <a:lnSpc>
                <a:spcPct val="110000"/>
              </a:lnSpc>
              <a:buFont typeface="Arial" panose="020B0604020202020204" pitchFamily="34" charset="0"/>
              <a:buChar char="•"/>
            </a:pPr>
            <a:r>
              <a:rPr lang="en-GB" sz="2800" dirty="0">
                <a:cs typeface="Arial" panose="020B0604020202020204" pitchFamily="34" charset="0"/>
              </a:rPr>
              <a:t>one-off or prolonged abuse</a:t>
            </a:r>
          </a:p>
        </p:txBody>
      </p:sp>
    </p:spTree>
    <p:extLst>
      <p:ext uri="{BB962C8B-B14F-4D97-AF65-F5344CB8AC3E}">
        <p14:creationId xmlns:p14="http://schemas.microsoft.com/office/powerpoint/2010/main" val="11573583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500"/>
                                  </p:stCondLst>
                                  <p:childTnLst>
                                    <p:animMotion origin="layout" path="M 5E-6 2.59259E-6 L 0.17744 -0.10023 " pathEditMode="relative" rAng="0" ptsTypes="AA">
                                      <p:cBhvr>
                                        <p:cTn id="6" dur="2000" fill="hold"/>
                                        <p:tgtEl>
                                          <p:spTgt spid="4"/>
                                        </p:tgtEl>
                                        <p:attrNameLst>
                                          <p:attrName>ppt_x</p:attrName>
                                          <p:attrName>ppt_y</p:attrName>
                                        </p:attrNameLst>
                                      </p:cBhvr>
                                      <p:rCtr x="8872" y="-5023"/>
                                    </p:animMotion>
                                  </p:childTnLst>
                                </p:cTn>
                              </p:par>
                            </p:childTnLst>
                          </p:cTn>
                        </p:par>
                        <p:par>
                          <p:cTn id="7" fill="hold">
                            <p:stCondLst>
                              <p:cond delay="2500"/>
                            </p:stCondLst>
                            <p:childTnLst>
                              <p:par>
                                <p:cTn id="8" presetID="10" presetClass="entr" presetSubtype="0" fill="hold" grpId="0" nodeType="afterEffect">
                                  <p:stCondLst>
                                    <p:cond delay="10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2000"/>
                                        <p:tgtEl>
                                          <p:spTgt spid="8">
                                            <p:txEl>
                                              <p:pRg st="0" end="0"/>
                                            </p:txEl>
                                          </p:spTgt>
                                        </p:tgtEl>
                                      </p:cBhvr>
                                    </p:animEffect>
                                  </p:childTnLst>
                                </p:cTn>
                              </p:par>
                            </p:childTnLst>
                          </p:cTn>
                        </p:par>
                        <p:par>
                          <p:cTn id="11" fill="hold">
                            <p:stCondLst>
                              <p:cond delay="5500"/>
                            </p:stCondLst>
                            <p:childTnLst>
                              <p:par>
                                <p:cTn id="12" presetID="10" presetClass="entr" presetSubtype="0" fill="hold" grpId="0" nodeType="afterEffect">
                                  <p:stCondLst>
                                    <p:cond delay="0"/>
                                  </p:stCondLst>
                                  <p:childTnLst>
                                    <p:set>
                                      <p:cBhvr>
                                        <p:cTn id="13" dur="1" fill="hold">
                                          <p:stCondLst>
                                            <p:cond delay="0"/>
                                          </p:stCondLst>
                                        </p:cTn>
                                        <p:tgtEl>
                                          <p:spTgt spid="8">
                                            <p:txEl>
                                              <p:pRg st="6" end="6"/>
                                            </p:txEl>
                                          </p:spTgt>
                                        </p:tgtEl>
                                        <p:attrNameLst>
                                          <p:attrName>style.visibility</p:attrName>
                                        </p:attrNameLst>
                                      </p:cBhvr>
                                      <p:to>
                                        <p:strVal val="visible"/>
                                      </p:to>
                                    </p:set>
                                    <p:animEffect transition="in" filter="fade">
                                      <p:cBhvr>
                                        <p:cTn id="14" dur="1000"/>
                                        <p:tgtEl>
                                          <p:spTgt spid="8">
                                            <p:txEl>
                                              <p:pRg st="6" end="6"/>
                                            </p:txEl>
                                          </p:spTgt>
                                        </p:tgtEl>
                                      </p:cBhvr>
                                    </p:animEffect>
                                  </p:childTnLst>
                                </p:cTn>
                              </p:par>
                            </p:childTnLst>
                          </p:cTn>
                        </p:par>
                        <p:par>
                          <p:cTn id="15" fill="hold">
                            <p:stCondLst>
                              <p:cond delay="6500"/>
                            </p:stCondLst>
                            <p:childTnLst>
                              <p:par>
                                <p:cTn id="16" presetID="10" presetClass="entr" presetSubtype="0" fill="hold" grpId="0" nodeType="afterEffect">
                                  <p:stCondLst>
                                    <p:cond delay="0"/>
                                  </p:stCondLst>
                                  <p:childTnLst>
                                    <p:set>
                                      <p:cBhvr>
                                        <p:cTn id="17" dur="1" fill="hold">
                                          <p:stCondLst>
                                            <p:cond delay="0"/>
                                          </p:stCondLst>
                                        </p:cTn>
                                        <p:tgtEl>
                                          <p:spTgt spid="8">
                                            <p:txEl>
                                              <p:pRg st="7" end="7"/>
                                            </p:txEl>
                                          </p:spTgt>
                                        </p:tgtEl>
                                        <p:attrNameLst>
                                          <p:attrName>style.visibility</p:attrName>
                                        </p:attrNameLst>
                                      </p:cBhvr>
                                      <p:to>
                                        <p:strVal val="visible"/>
                                      </p:to>
                                    </p:set>
                                    <p:animEffect transition="in" filter="fade">
                                      <p:cBhvr>
                                        <p:cTn id="18" dur="1000"/>
                                        <p:tgtEl>
                                          <p:spTgt spid="8">
                                            <p:txEl>
                                              <p:pRg st="7" end="7"/>
                                            </p:txEl>
                                          </p:spTgt>
                                        </p:tgtEl>
                                      </p:cBhvr>
                                    </p:animEffect>
                                  </p:childTnLst>
                                </p:cTn>
                              </p:par>
                            </p:childTnLst>
                          </p:cTn>
                        </p:par>
                        <p:par>
                          <p:cTn id="19" fill="hold">
                            <p:stCondLst>
                              <p:cond delay="7500"/>
                            </p:stCondLst>
                            <p:childTnLst>
                              <p:par>
                                <p:cTn id="20" presetID="10" presetClass="entr" presetSubtype="0" fill="hold" grpId="0" nodeType="afterEffect">
                                  <p:stCondLst>
                                    <p:cond delay="0"/>
                                  </p:stCondLst>
                                  <p:childTnLst>
                                    <p:set>
                                      <p:cBhvr>
                                        <p:cTn id="21" dur="1" fill="hold">
                                          <p:stCondLst>
                                            <p:cond delay="0"/>
                                          </p:stCondLst>
                                        </p:cTn>
                                        <p:tgtEl>
                                          <p:spTgt spid="8">
                                            <p:txEl>
                                              <p:pRg st="8" end="8"/>
                                            </p:txEl>
                                          </p:spTgt>
                                        </p:tgtEl>
                                        <p:attrNameLst>
                                          <p:attrName>style.visibility</p:attrName>
                                        </p:attrNameLst>
                                      </p:cBhvr>
                                      <p:to>
                                        <p:strVal val="visible"/>
                                      </p:to>
                                    </p:set>
                                    <p:animEffect transition="in" filter="fade">
                                      <p:cBhvr>
                                        <p:cTn id="22" dur="1000"/>
                                        <p:tgtEl>
                                          <p:spTgt spid="8">
                                            <p:txEl>
                                              <p:pRg st="8" end="8"/>
                                            </p:txEl>
                                          </p:spTgt>
                                        </p:tgtEl>
                                      </p:cBhvr>
                                    </p:animEffect>
                                  </p:childTnLst>
                                </p:cTn>
                              </p:par>
                            </p:childTnLst>
                          </p:cTn>
                        </p:par>
                        <p:par>
                          <p:cTn id="23" fill="hold">
                            <p:stCondLst>
                              <p:cond delay="8500"/>
                            </p:stCondLst>
                            <p:childTnLst>
                              <p:par>
                                <p:cTn id="24" presetID="10" presetClass="entr" presetSubtype="0" fill="hold" grpId="0" nodeType="afterEffect">
                                  <p:stCondLst>
                                    <p:cond delay="0"/>
                                  </p:stCondLst>
                                  <p:childTnLst>
                                    <p:set>
                                      <p:cBhvr>
                                        <p:cTn id="25" dur="1" fill="hold">
                                          <p:stCondLst>
                                            <p:cond delay="0"/>
                                          </p:stCondLst>
                                        </p:cTn>
                                        <p:tgtEl>
                                          <p:spTgt spid="8">
                                            <p:txEl>
                                              <p:pRg st="9" end="9"/>
                                            </p:txEl>
                                          </p:spTgt>
                                        </p:tgtEl>
                                        <p:attrNameLst>
                                          <p:attrName>style.visibility</p:attrName>
                                        </p:attrNameLst>
                                      </p:cBhvr>
                                      <p:to>
                                        <p:strVal val="visible"/>
                                      </p:to>
                                    </p:set>
                                    <p:animEffect transition="in" filter="fade">
                                      <p:cBhvr>
                                        <p:cTn id="26" dur="10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dvAuto="100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27886" y="184043"/>
            <a:ext cx="7123797" cy="1927095"/>
            <a:chOff x="3884928" y="2115175"/>
            <a:chExt cx="7908718" cy="2139428"/>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35152" t="23434" r="33434" b="31987"/>
            <a:stretch/>
          </p:blipFill>
          <p:spPr>
            <a:xfrm>
              <a:off x="3884928" y="2254456"/>
              <a:ext cx="1908419" cy="2000147"/>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56249" t="47972" r="18700" b="21375"/>
            <a:stretch/>
          </p:blipFill>
          <p:spPr>
            <a:xfrm rot="19036541">
              <a:off x="5997644" y="2115175"/>
              <a:ext cx="2145428" cy="1968849"/>
            </a:xfrm>
            <a:prstGeom prst="rect">
              <a:avLst/>
            </a:prstGeom>
          </p:spPr>
        </p:pic>
        <p:sp>
          <p:nvSpPr>
            <p:cNvPr id="9" name="TextBox 8"/>
            <p:cNvSpPr txBox="1"/>
            <p:nvPr/>
          </p:nvSpPr>
          <p:spPr>
            <a:xfrm>
              <a:off x="7912772" y="2569986"/>
              <a:ext cx="3880874" cy="1059233"/>
            </a:xfrm>
            <a:prstGeom prst="rect">
              <a:avLst/>
            </a:prstGeom>
            <a:noFill/>
          </p:spPr>
          <p:txBody>
            <a:bodyPr wrap="square" rtlCol="0">
              <a:spAutoFit/>
            </a:bodyPr>
            <a:lstStyle/>
            <a:p>
              <a:r>
                <a:rPr lang="en-GB" sz="2800" b="1" i="1">
                  <a:effectLst/>
                  <a:ea typeface="Calibri" panose="020F0502020204030204" pitchFamily="34" charset="0"/>
                  <a:cs typeface="Times New Roman" panose="02020603050405020304" pitchFamily="18" charset="0"/>
                </a:rPr>
                <a:t>Those who have </a:t>
              </a:r>
              <a:br>
                <a:rPr lang="en-GB" sz="2800" b="1" i="1">
                  <a:effectLst/>
                  <a:ea typeface="Calibri" panose="020F0502020204030204" pitchFamily="34" charset="0"/>
                  <a:cs typeface="Times New Roman" panose="02020603050405020304" pitchFamily="18" charset="0"/>
                </a:rPr>
              </a:br>
              <a:r>
                <a:rPr lang="en-GB" sz="2800" b="1" i="1">
                  <a:effectLst/>
                  <a:ea typeface="Calibri" panose="020F0502020204030204" pitchFamily="34" charset="0"/>
                  <a:cs typeface="Times New Roman" panose="02020603050405020304" pitchFamily="18" charset="0"/>
                </a:rPr>
                <a:t>experienced abuse</a:t>
              </a:r>
            </a:p>
          </p:txBody>
        </p:sp>
      </p:grpSp>
      <p:sp>
        <p:nvSpPr>
          <p:cNvPr id="10" name="Rectangle 9"/>
          <p:cNvSpPr/>
          <p:nvPr/>
        </p:nvSpPr>
        <p:spPr>
          <a:xfrm>
            <a:off x="539551" y="2698809"/>
            <a:ext cx="7920881" cy="3547959"/>
          </a:xfrm>
          <a:prstGeom prst="rect">
            <a:avLst/>
          </a:prstGeom>
          <a:noFill/>
        </p:spPr>
        <p:txBody>
          <a:bodyPr wrap="square" lIns="0" tIns="46800" rIns="0">
            <a:spAutoFit/>
          </a:bodyPr>
          <a:lstStyle/>
          <a:p>
            <a:pPr marL="376238" indent="-376238">
              <a:lnSpc>
                <a:spcPct val="120000"/>
              </a:lnSpc>
              <a:spcAft>
                <a:spcPts val="0"/>
              </a:spcAft>
              <a:buFont typeface="Arial" panose="020B0604020202020204" pitchFamily="34" charset="0"/>
              <a:buChar char="•"/>
            </a:pPr>
            <a:r>
              <a:rPr lang="en-US" sz="2100" dirty="0">
                <a:ea typeface="Calibri" panose="020F0502020204030204" pitchFamily="34" charset="0"/>
                <a:cs typeface="Arial" panose="020B0604020202020204" pitchFamily="34" charset="0"/>
              </a:rPr>
              <a:t>We ensure the Church is a safe space, where those who wish to disclose abuse can feel supported to do so.</a:t>
            </a:r>
          </a:p>
          <a:p>
            <a:pPr marL="376238" indent="-376238">
              <a:lnSpc>
                <a:spcPct val="120000"/>
              </a:lnSpc>
              <a:spcAft>
                <a:spcPts val="0"/>
              </a:spcAft>
              <a:buFont typeface="Arial" panose="020B0604020202020204" pitchFamily="34" charset="0"/>
              <a:buChar char="•"/>
            </a:pPr>
            <a:r>
              <a:rPr lang="en-US" sz="2100" dirty="0">
                <a:ea typeface="Calibri" panose="020F0502020204030204" pitchFamily="34" charset="0"/>
                <a:cs typeface="Arial" panose="020B0604020202020204" pitchFamily="34" charset="0"/>
              </a:rPr>
              <a:t>We create a space where those who have experienced abuse feel welcomed.</a:t>
            </a:r>
          </a:p>
          <a:p>
            <a:pPr marL="376238" indent="-376238">
              <a:lnSpc>
                <a:spcPct val="120000"/>
              </a:lnSpc>
              <a:spcAft>
                <a:spcPts val="0"/>
              </a:spcAft>
              <a:buFont typeface="Arial" panose="020B0604020202020204" pitchFamily="34" charset="0"/>
              <a:buChar char="•"/>
            </a:pPr>
            <a:r>
              <a:rPr lang="en-US" sz="2100" dirty="0">
                <a:ea typeface="Calibri" panose="020F0502020204030204" pitchFamily="34" charset="0"/>
                <a:cs typeface="Arial" panose="020B0604020202020204" pitchFamily="34" charset="0"/>
              </a:rPr>
              <a:t>We hold in mind the power and impact that our words and actions can have on those who have experienced abuse. </a:t>
            </a:r>
          </a:p>
          <a:p>
            <a:pPr marL="376238" indent="-376238">
              <a:lnSpc>
                <a:spcPct val="120000"/>
              </a:lnSpc>
              <a:spcAft>
                <a:spcPts val="0"/>
              </a:spcAft>
              <a:buFont typeface="Arial" panose="020B0604020202020204" pitchFamily="34" charset="0"/>
              <a:buChar char="•"/>
            </a:pPr>
            <a:r>
              <a:rPr lang="en-GB" sz="2100" dirty="0">
                <a:ea typeface="Calibri" panose="020F0502020204030204" pitchFamily="34" charset="0"/>
                <a:cs typeface="Arial" panose="020B0604020202020204" pitchFamily="34" charset="0"/>
              </a:rPr>
              <a:t>We follow safeguarding policy and procedures.</a:t>
            </a:r>
          </a:p>
          <a:p>
            <a:pPr marL="376238" indent="-376238">
              <a:lnSpc>
                <a:spcPct val="120000"/>
              </a:lnSpc>
              <a:spcAft>
                <a:spcPts val="0"/>
              </a:spcAft>
              <a:buFont typeface="Arial" panose="020B0604020202020204" pitchFamily="34" charset="0"/>
              <a:buChar char="•"/>
            </a:pPr>
            <a:r>
              <a:rPr lang="en-GB" sz="2100" dirty="0">
                <a:ea typeface="Calibri" panose="020F0502020204030204" pitchFamily="34" charset="0"/>
                <a:cs typeface="Arial" panose="020B0604020202020204" pitchFamily="34" charset="0"/>
              </a:rPr>
              <a:t>We ensure the premises are safe.</a:t>
            </a:r>
          </a:p>
          <a:p>
            <a:pPr marL="376238" indent="-376238">
              <a:lnSpc>
                <a:spcPct val="120000"/>
              </a:lnSpc>
              <a:spcAft>
                <a:spcPts val="0"/>
              </a:spcAft>
              <a:buFont typeface="Arial" panose="020B0604020202020204" pitchFamily="34" charset="0"/>
              <a:buChar char="•"/>
            </a:pPr>
            <a:r>
              <a:rPr lang="en-GB" sz="2100" dirty="0">
                <a:ea typeface="Calibri" panose="020F0502020204030204" pitchFamily="34" charset="0"/>
                <a:cs typeface="Arial" panose="020B0604020202020204" pitchFamily="34" charset="0"/>
              </a:rPr>
              <a:t>We know who to ask for guidance if we are not sure.</a:t>
            </a:r>
          </a:p>
        </p:txBody>
      </p:sp>
      <p:sp>
        <p:nvSpPr>
          <p:cNvPr id="11" name="TextBox 10">
            <a:extLst>
              <a:ext uri="{FF2B5EF4-FFF2-40B4-BE49-F238E27FC236}">
                <a16:creationId xmlns:a16="http://schemas.microsoft.com/office/drawing/2014/main" id="{9E171AF4-DCCD-4319-933D-FEA0778652C6}"/>
              </a:ext>
            </a:extLst>
          </p:cNvPr>
          <p:cNvSpPr txBox="1"/>
          <p:nvPr/>
        </p:nvSpPr>
        <p:spPr>
          <a:xfrm>
            <a:off x="539551" y="2145637"/>
            <a:ext cx="6278146" cy="523220"/>
          </a:xfrm>
          <a:prstGeom prst="rect">
            <a:avLst/>
          </a:prstGeom>
          <a:solidFill>
            <a:srgbClr val="39CC46">
              <a:alpha val="34902"/>
            </a:srgbClr>
          </a:solidFill>
        </p:spPr>
        <p:txBody>
          <a:bodyPr wrap="square" rtlCol="0">
            <a:spAutoFit/>
          </a:bodyPr>
          <a:lstStyle/>
          <a:p>
            <a:r>
              <a:rPr lang="en-GB" sz="2800" b="1">
                <a:ea typeface="Calibri" panose="020F0502020204030204" pitchFamily="34" charset="0"/>
                <a:cs typeface="Arial" panose="020B0604020202020204" pitchFamily="34" charset="0"/>
              </a:rPr>
              <a:t>Good Practice: How we safeguard</a:t>
            </a:r>
            <a:endParaRPr lang="en-GB"/>
          </a:p>
        </p:txBody>
      </p:sp>
    </p:spTree>
    <p:extLst>
      <p:ext uri="{BB962C8B-B14F-4D97-AF65-F5344CB8AC3E}">
        <p14:creationId xmlns:p14="http://schemas.microsoft.com/office/powerpoint/2010/main" val="35619132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par>
                          <p:cTn id="8" fill="hold">
                            <p:stCondLst>
                              <p:cond delay="4000"/>
                            </p:stCondLst>
                            <p:childTnLst>
                              <p:par>
                                <p:cTn id="9" presetID="10" presetClass="entr" presetSubtype="0" fill="hold" grpId="0" nodeType="afterEffect">
                                  <p:stCondLst>
                                    <p:cond delay="200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2000"/>
                                        <p:tgtEl>
                                          <p:spTgt spid="10">
                                            <p:txEl>
                                              <p:pRg st="1" end="1"/>
                                            </p:txEl>
                                          </p:spTgt>
                                        </p:tgtEl>
                                      </p:cBhvr>
                                    </p:animEffect>
                                  </p:childTnLst>
                                </p:cTn>
                              </p:par>
                            </p:childTnLst>
                          </p:cTn>
                        </p:par>
                        <p:par>
                          <p:cTn id="12" fill="hold">
                            <p:stCondLst>
                              <p:cond delay="8000"/>
                            </p:stCondLst>
                            <p:childTnLst>
                              <p:par>
                                <p:cTn id="13" presetID="10" presetClass="entr" presetSubtype="0" fill="hold" grpId="0" nodeType="afterEffect">
                                  <p:stCondLst>
                                    <p:cond delay="200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2000"/>
                                        <p:tgtEl>
                                          <p:spTgt spid="10">
                                            <p:txEl>
                                              <p:pRg st="2" end="2"/>
                                            </p:txEl>
                                          </p:spTgt>
                                        </p:tgtEl>
                                      </p:cBhvr>
                                    </p:animEffect>
                                  </p:childTnLst>
                                </p:cTn>
                              </p:par>
                            </p:childTnLst>
                          </p:cTn>
                        </p:par>
                        <p:par>
                          <p:cTn id="16" fill="hold">
                            <p:stCondLst>
                              <p:cond delay="12000"/>
                            </p:stCondLst>
                            <p:childTnLst>
                              <p:par>
                                <p:cTn id="17" presetID="10" presetClass="entr" presetSubtype="0" fill="hold" grpId="0" nodeType="afterEffect">
                                  <p:stCondLst>
                                    <p:cond delay="200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fade">
                                      <p:cBhvr>
                                        <p:cTn id="19" dur="2000"/>
                                        <p:tgtEl>
                                          <p:spTgt spid="10">
                                            <p:txEl>
                                              <p:pRg st="3" end="3"/>
                                            </p:txEl>
                                          </p:spTgt>
                                        </p:tgtEl>
                                      </p:cBhvr>
                                    </p:animEffect>
                                  </p:childTnLst>
                                </p:cTn>
                              </p:par>
                            </p:childTnLst>
                          </p:cTn>
                        </p:par>
                        <p:par>
                          <p:cTn id="20" fill="hold">
                            <p:stCondLst>
                              <p:cond delay="16000"/>
                            </p:stCondLst>
                            <p:childTnLst>
                              <p:par>
                                <p:cTn id="21" presetID="10" presetClass="entr" presetSubtype="0" fill="hold" grpId="0" nodeType="afterEffect">
                                  <p:stCondLst>
                                    <p:cond delay="300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2000"/>
                                        <p:tgtEl>
                                          <p:spTgt spid="10">
                                            <p:txEl>
                                              <p:pRg st="4" end="4"/>
                                            </p:txEl>
                                          </p:spTgt>
                                        </p:tgtEl>
                                      </p:cBhvr>
                                    </p:animEffect>
                                  </p:childTnLst>
                                </p:cTn>
                              </p:par>
                            </p:childTnLst>
                          </p:cTn>
                        </p:par>
                        <p:par>
                          <p:cTn id="24" fill="hold">
                            <p:stCondLst>
                              <p:cond delay="21000"/>
                            </p:stCondLst>
                            <p:childTnLst>
                              <p:par>
                                <p:cTn id="25" presetID="10" presetClass="entr" presetSubtype="0" fill="hold" grpId="0" nodeType="afterEffect">
                                  <p:stCondLst>
                                    <p:cond delay="200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fade">
                                      <p:cBhvr>
                                        <p:cTn id="27" dur="20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dvAuto="100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FB73A50B-A51C-44E0-82B1-9B3404DD64A6}"/>
              </a:ext>
            </a:extLst>
          </p:cNvPr>
          <p:cNvGrpSpPr/>
          <p:nvPr/>
        </p:nvGrpSpPr>
        <p:grpSpPr>
          <a:xfrm>
            <a:off x="2987824" y="2636912"/>
            <a:ext cx="4019225" cy="3750146"/>
            <a:chOff x="1628915" y="2216728"/>
            <a:chExt cx="4019225" cy="3750146"/>
          </a:xfrm>
        </p:grpSpPr>
        <p:pic>
          <p:nvPicPr>
            <p:cNvPr id="12" name="Picture 11">
              <a:extLst>
                <a:ext uri="{FF2B5EF4-FFF2-40B4-BE49-F238E27FC236}">
                  <a16:creationId xmlns:a16="http://schemas.microsoft.com/office/drawing/2014/main" id="{B5032B54-73BA-40DB-8AD0-96D5D201AE2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5152" t="23434" r="33434" b="31987"/>
            <a:stretch/>
          </p:blipFill>
          <p:spPr>
            <a:xfrm>
              <a:off x="3461576" y="2216728"/>
              <a:ext cx="2186564" cy="2291662"/>
            </a:xfrm>
            <a:prstGeom prst="rect">
              <a:avLst/>
            </a:prstGeom>
          </p:spPr>
        </p:pic>
        <p:sp>
          <p:nvSpPr>
            <p:cNvPr id="13" name="TextBox 12">
              <a:extLst>
                <a:ext uri="{FF2B5EF4-FFF2-40B4-BE49-F238E27FC236}">
                  <a16:creationId xmlns:a16="http://schemas.microsoft.com/office/drawing/2014/main" id="{6CDB73F4-A001-4FA1-995F-24639CBD109C}"/>
                </a:ext>
              </a:extLst>
            </p:cNvPr>
            <p:cNvSpPr txBox="1"/>
            <p:nvPr/>
          </p:nvSpPr>
          <p:spPr>
            <a:xfrm>
              <a:off x="1628915" y="5012767"/>
              <a:ext cx="3255606" cy="954107"/>
            </a:xfrm>
            <a:prstGeom prst="rect">
              <a:avLst/>
            </a:prstGeom>
            <a:noFill/>
          </p:spPr>
          <p:txBody>
            <a:bodyPr wrap="square" rtlCol="0">
              <a:spAutoFit/>
            </a:bodyPr>
            <a:lstStyle/>
            <a:p>
              <a:r>
                <a:rPr lang="en-GB" sz="2800" b="1" i="1">
                  <a:effectLst/>
                  <a:ea typeface="Calibri" panose="020F0502020204030204" pitchFamily="34" charset="0"/>
                  <a:cs typeface="Times New Roman" panose="02020603050405020304" pitchFamily="18" charset="0"/>
                </a:rPr>
                <a:t>Those who may be a risk to others</a:t>
              </a:r>
            </a:p>
          </p:txBody>
        </p:sp>
        <p:pic>
          <p:nvPicPr>
            <p:cNvPr id="15" name="Picture 14">
              <a:extLst>
                <a:ext uri="{FF2B5EF4-FFF2-40B4-BE49-F238E27FC236}">
                  <a16:creationId xmlns:a16="http://schemas.microsoft.com/office/drawing/2014/main" id="{44413369-D080-420F-8CF2-9AC321D9D323}"/>
                </a:ext>
              </a:extLst>
            </p:cNvPr>
            <p:cNvPicPr>
              <a:picLocks noChangeAspect="1"/>
            </p:cNvPicPr>
            <p:nvPr/>
          </p:nvPicPr>
          <p:blipFill rotWithShape="1">
            <a:blip r:embed="rId3">
              <a:extLst>
                <a:ext uri="{28A0092B-C50C-407E-A947-70E740481C1C}">
                  <a14:useLocalDpi xmlns:a14="http://schemas.microsoft.com/office/drawing/2010/main" val="0"/>
                </a:ext>
              </a:extLst>
            </a:blip>
            <a:srcRect l="20355" t="48017" r="55115" b="23313"/>
            <a:stretch/>
          </p:blipFill>
          <p:spPr>
            <a:xfrm>
              <a:off x="1939383" y="3202129"/>
              <a:ext cx="2170545" cy="1902691"/>
            </a:xfrm>
            <a:prstGeom prst="rect">
              <a:avLst/>
            </a:prstGeom>
          </p:spPr>
        </p:pic>
      </p:grpSp>
      <p:sp>
        <p:nvSpPr>
          <p:cNvPr id="6" name="Rectangle 5"/>
          <p:cNvSpPr/>
          <p:nvPr/>
        </p:nvSpPr>
        <p:spPr>
          <a:xfrm>
            <a:off x="499290" y="578740"/>
            <a:ext cx="6238644" cy="2677656"/>
          </a:xfrm>
          <a:prstGeom prst="rect">
            <a:avLst/>
          </a:prstGeom>
        </p:spPr>
        <p:txBody>
          <a:bodyPr wrap="square">
            <a:spAutoFit/>
          </a:bodyPr>
          <a:lstStyle/>
          <a:p>
            <a:pPr>
              <a:spcAft>
                <a:spcPts val="0"/>
              </a:spcAft>
            </a:pPr>
            <a:r>
              <a:rPr lang="en-GB" sz="2800" b="1">
                <a:ea typeface="Calibri" panose="020F0502020204030204" pitchFamily="34" charset="0"/>
                <a:cs typeface="Arial" panose="020B0604020202020204" pitchFamily="34" charset="0"/>
              </a:rPr>
              <a:t>Those who may be a risk include people who:</a:t>
            </a:r>
          </a:p>
          <a:p>
            <a:pPr marL="376238" indent="-376238">
              <a:spcAft>
                <a:spcPts val="0"/>
              </a:spcAft>
              <a:buFont typeface="Arial" panose="020B0604020202020204" pitchFamily="34" charset="0"/>
              <a:buChar char="•"/>
            </a:pPr>
            <a:r>
              <a:rPr lang="en-GB" sz="2800">
                <a:ea typeface="Calibri" panose="020F0502020204030204" pitchFamily="34" charset="0"/>
                <a:cs typeface="Arial" panose="020B0604020202020204" pitchFamily="34" charset="0"/>
              </a:rPr>
              <a:t>are known to have abused </a:t>
            </a:r>
          </a:p>
          <a:p>
            <a:pPr marL="376238" indent="-376238">
              <a:spcAft>
                <a:spcPts val="0"/>
              </a:spcAft>
              <a:buFont typeface="Arial" panose="020B0604020202020204" pitchFamily="34" charset="0"/>
              <a:buChar char="•"/>
            </a:pPr>
            <a:r>
              <a:rPr lang="en-GB" sz="2800">
                <a:ea typeface="Calibri" panose="020F0502020204030204" pitchFamily="34" charset="0"/>
                <a:cs typeface="Arial" panose="020B0604020202020204" pitchFamily="34" charset="0"/>
              </a:rPr>
              <a:t>demonstrate concerning behaviour</a:t>
            </a:r>
          </a:p>
          <a:p>
            <a:pPr marL="376238" indent="-376238">
              <a:spcAft>
                <a:spcPts val="0"/>
              </a:spcAft>
              <a:buFont typeface="Arial" panose="020B0604020202020204" pitchFamily="34" charset="0"/>
              <a:buChar char="•"/>
            </a:pPr>
            <a:r>
              <a:rPr lang="en-GB" sz="2800">
                <a:ea typeface="Calibri" panose="020F0502020204030204" pitchFamily="34" charset="0"/>
                <a:cs typeface="Arial" panose="020B0604020202020204" pitchFamily="34" charset="0"/>
              </a:rPr>
              <a:t>have previous convictions</a:t>
            </a:r>
          </a:p>
          <a:p>
            <a:pPr marL="376238" indent="-376238">
              <a:spcAft>
                <a:spcPts val="0"/>
              </a:spcAft>
              <a:buFont typeface="Arial" panose="020B0604020202020204" pitchFamily="34" charset="0"/>
              <a:buChar char="•"/>
            </a:pPr>
            <a:r>
              <a:rPr lang="en-GB" sz="2800">
                <a:ea typeface="Calibri" panose="020F0502020204030204" pitchFamily="34" charset="0"/>
                <a:cs typeface="Arial" panose="020B0604020202020204" pitchFamily="34" charset="0"/>
              </a:rPr>
              <a:t>are under investigation</a:t>
            </a:r>
            <a:r>
              <a:rPr lang="en-GB">
                <a:latin typeface="Leelawadee"/>
                <a:ea typeface="Calibri" panose="020F0502020204030204" pitchFamily="34" charset="0"/>
                <a:cs typeface="Times New Roman" panose="02020603050405020304" pitchFamily="18" charset="0"/>
              </a:rPr>
              <a:t>.</a:t>
            </a:r>
            <a:endParaRPr lang="en-GB">
              <a:latin typeface="Calibri" panose="020F0502020204030204" pitchFamily="34" charset="0"/>
              <a:ea typeface="Calibri" panose="020F0502020204030204" pitchFamily="34" charset="0"/>
              <a:cs typeface="Times New Roman" panose="02020603050405020304" pitchFamily="18" charset="0"/>
            </a:endParaRPr>
          </a:p>
        </p:txBody>
      </p:sp>
      <p:grpSp>
        <p:nvGrpSpPr>
          <p:cNvPr id="16" name="Group 15"/>
          <p:cNvGrpSpPr/>
          <p:nvPr/>
        </p:nvGrpSpPr>
        <p:grpSpPr>
          <a:xfrm>
            <a:off x="303589" y="3068960"/>
            <a:ext cx="3695209" cy="3575405"/>
            <a:chOff x="5380019" y="199537"/>
            <a:chExt cx="3695209" cy="3575405"/>
          </a:xfrm>
        </p:grpSpPr>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l="44513" t="11998" r="14090" b="32316"/>
            <a:stretch/>
          </p:blipFill>
          <p:spPr>
            <a:xfrm rot="1763955">
              <a:off x="5380019" y="199537"/>
              <a:ext cx="3695209" cy="3575405"/>
            </a:xfrm>
            <a:prstGeom prst="rect">
              <a:avLst/>
            </a:prstGeom>
          </p:spPr>
        </p:pic>
        <p:sp>
          <p:nvSpPr>
            <p:cNvPr id="10" name="Rectangle 9"/>
            <p:cNvSpPr/>
            <p:nvPr/>
          </p:nvSpPr>
          <p:spPr>
            <a:xfrm>
              <a:off x="5575720" y="1166769"/>
              <a:ext cx="3303806" cy="1616533"/>
            </a:xfrm>
            <a:prstGeom prst="rect">
              <a:avLst/>
            </a:prstGeom>
          </p:spPr>
          <p:txBody>
            <a:bodyPr wrap="square">
              <a:spAutoFit/>
            </a:bodyPr>
            <a:lstStyle/>
            <a:p>
              <a:pPr algn="ctr">
                <a:lnSpc>
                  <a:spcPct val="115000"/>
                </a:lnSpc>
                <a:spcAft>
                  <a:spcPts val="0"/>
                </a:spcAft>
              </a:pPr>
              <a:r>
                <a:rPr lang="en-GB" sz="2200" b="1" i="1">
                  <a:ea typeface="Calibri" panose="020F0502020204030204" pitchFamily="34" charset="0"/>
                  <a:cs typeface="Arial" panose="020B0604020202020204" pitchFamily="34" charset="0"/>
                </a:rPr>
                <a:t>All are welcome in </a:t>
              </a:r>
              <a:br>
                <a:rPr lang="en-GB" sz="2200" b="1" i="1">
                  <a:ea typeface="Calibri" panose="020F0502020204030204" pitchFamily="34" charset="0"/>
                  <a:cs typeface="Arial" panose="020B0604020202020204" pitchFamily="34" charset="0"/>
                </a:rPr>
              </a:br>
              <a:r>
                <a:rPr lang="en-GB" sz="2200" b="1" i="1">
                  <a:ea typeface="Calibri" panose="020F0502020204030204" pitchFamily="34" charset="0"/>
                  <a:cs typeface="Arial" panose="020B0604020202020204" pitchFamily="34" charset="0"/>
                </a:rPr>
                <a:t>the Methodist Church, but that welcome must be extended safely.</a:t>
              </a:r>
            </a:p>
          </p:txBody>
        </p:sp>
      </p:grpSp>
    </p:spTree>
    <p:extLst>
      <p:ext uri="{BB962C8B-B14F-4D97-AF65-F5344CB8AC3E}">
        <p14:creationId xmlns:p14="http://schemas.microsoft.com/office/powerpoint/2010/main" val="12030069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1000"/>
                                  </p:stCondLst>
                                  <p:childTnLst>
                                    <p:animMotion origin="layout" path="M 2.22222E-6 -3.7037E-7 L 0.21979 -3.7037E-7 " pathEditMode="relative" rAng="0" ptsTypes="AA">
                                      <p:cBhvr>
                                        <p:cTn id="6" dur="2000" fill="hold"/>
                                        <p:tgtEl>
                                          <p:spTgt spid="11"/>
                                        </p:tgtEl>
                                        <p:attrNameLst>
                                          <p:attrName>ppt_x</p:attrName>
                                          <p:attrName>ppt_y</p:attrName>
                                        </p:attrNameLst>
                                      </p:cBhvr>
                                      <p:rCtr x="10990" y="0"/>
                                    </p:animMotion>
                                  </p:childTnLst>
                                </p:cTn>
                              </p:par>
                            </p:childTnLst>
                          </p:cTn>
                        </p:par>
                        <p:par>
                          <p:cTn id="7" fill="hold">
                            <p:stCondLst>
                              <p:cond delay="3000"/>
                            </p:stCondLst>
                            <p:childTnLst>
                              <p:par>
                                <p:cTn id="8" presetID="10" presetClass="entr" presetSubtype="0" fill="hold" grpId="0" nodeType="afterEffect">
                                  <p:stCondLst>
                                    <p:cond delay="100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par>
                          <p:cTn id="11" fill="hold">
                            <p:stCondLst>
                              <p:cond delay="4500"/>
                            </p:stCondLst>
                            <p:childTnLst>
                              <p:par>
                                <p:cTn id="12" presetID="10" presetClass="entr" presetSubtype="0" fill="hold" grpId="0" nodeType="afterEffect">
                                  <p:stCondLst>
                                    <p:cond delay="200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500"/>
                                        <p:tgtEl>
                                          <p:spTgt spid="6">
                                            <p:txEl>
                                              <p:pRg st="1" end="1"/>
                                            </p:txEl>
                                          </p:spTgt>
                                        </p:tgtEl>
                                      </p:cBhvr>
                                    </p:animEffect>
                                  </p:childTnLst>
                                </p:cTn>
                              </p:par>
                            </p:childTnLst>
                          </p:cTn>
                        </p:par>
                        <p:par>
                          <p:cTn id="15" fill="hold">
                            <p:stCondLst>
                              <p:cond delay="7000"/>
                            </p:stCondLst>
                            <p:childTnLst>
                              <p:par>
                                <p:cTn id="16" presetID="10" presetClass="entr" presetSubtype="0" fill="hold" grpId="0" nodeType="afterEffect">
                                  <p:stCondLst>
                                    <p:cond delay="300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fade">
                                      <p:cBhvr>
                                        <p:cTn id="18" dur="500"/>
                                        <p:tgtEl>
                                          <p:spTgt spid="6">
                                            <p:txEl>
                                              <p:pRg st="2" end="2"/>
                                            </p:txEl>
                                          </p:spTgt>
                                        </p:tgtEl>
                                      </p:cBhvr>
                                    </p:animEffect>
                                  </p:childTnLst>
                                </p:cTn>
                              </p:par>
                            </p:childTnLst>
                          </p:cTn>
                        </p:par>
                        <p:par>
                          <p:cTn id="19" fill="hold">
                            <p:stCondLst>
                              <p:cond delay="10500"/>
                            </p:stCondLst>
                            <p:childTnLst>
                              <p:par>
                                <p:cTn id="20" presetID="10" presetClass="entr" presetSubtype="0" fill="hold" grpId="0" nodeType="afterEffect">
                                  <p:stCondLst>
                                    <p:cond delay="200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par>
                          <p:cTn id="23" fill="hold">
                            <p:stCondLst>
                              <p:cond delay="13000"/>
                            </p:stCondLst>
                            <p:childTnLst>
                              <p:par>
                                <p:cTn id="24" presetID="10" presetClass="entr" presetSubtype="0" fill="hold" grpId="0" nodeType="afterEffect">
                                  <p:stCondLst>
                                    <p:cond delay="2000"/>
                                  </p:stCondLst>
                                  <p:childTnLst>
                                    <p:set>
                                      <p:cBhvr>
                                        <p:cTn id="25" dur="1" fill="hold">
                                          <p:stCondLst>
                                            <p:cond delay="0"/>
                                          </p:stCondLst>
                                        </p:cTn>
                                        <p:tgtEl>
                                          <p:spTgt spid="6">
                                            <p:txEl>
                                              <p:pRg st="4" end="4"/>
                                            </p:txEl>
                                          </p:spTgt>
                                        </p:tgtEl>
                                        <p:attrNameLst>
                                          <p:attrName>style.visibility</p:attrName>
                                        </p:attrNameLst>
                                      </p:cBhvr>
                                      <p:to>
                                        <p:strVal val="visible"/>
                                      </p:to>
                                    </p:set>
                                    <p:animEffect transition="in" filter="fade">
                                      <p:cBhvr>
                                        <p:cTn id="26" dur="500"/>
                                        <p:tgtEl>
                                          <p:spTgt spid="6">
                                            <p:txEl>
                                              <p:pRg st="4" end="4"/>
                                            </p:txEl>
                                          </p:spTgt>
                                        </p:tgtEl>
                                      </p:cBhvr>
                                    </p:animEffect>
                                  </p:childTnLst>
                                </p:cTn>
                              </p:par>
                            </p:childTnLst>
                          </p:cTn>
                        </p:par>
                        <p:par>
                          <p:cTn id="27" fill="hold">
                            <p:stCondLst>
                              <p:cond delay="15500"/>
                            </p:stCondLst>
                            <p:childTnLst>
                              <p:par>
                                <p:cTn id="28" presetID="10" presetClass="entr" presetSubtype="0" fill="hold" nodeType="afterEffect">
                                  <p:stCondLst>
                                    <p:cond delay="600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dvAuto="100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E7B0BE2-D540-4BD3-B87B-60ECEDD5D654}"/>
              </a:ext>
            </a:extLst>
          </p:cNvPr>
          <p:cNvSpPr/>
          <p:nvPr/>
        </p:nvSpPr>
        <p:spPr>
          <a:xfrm>
            <a:off x="317231" y="3992049"/>
            <a:ext cx="8143202" cy="2267544"/>
          </a:xfrm>
          <a:prstGeom prst="rect">
            <a:avLst/>
          </a:prstGeom>
        </p:spPr>
        <p:txBody>
          <a:bodyPr wrap="square">
            <a:spAutoFit/>
          </a:bodyPr>
          <a:lstStyle/>
          <a:p>
            <a:pPr marL="376238" indent="-376238">
              <a:lnSpc>
                <a:spcPct val="120000"/>
              </a:lnSpc>
              <a:spcAft>
                <a:spcPts val="0"/>
              </a:spcAft>
              <a:buFont typeface="Arial" panose="020B0604020202020204" pitchFamily="34" charset="0"/>
              <a:buChar char="•"/>
            </a:pPr>
            <a:r>
              <a:rPr lang="en-GB" dirty="0">
                <a:cs typeface="Arial" panose="020B0604020202020204" pitchFamily="34" charset="0"/>
              </a:rPr>
              <a:t>Safeguarding contracts</a:t>
            </a:r>
          </a:p>
          <a:p>
            <a:pPr marL="376238" indent="-376238">
              <a:lnSpc>
                <a:spcPct val="120000"/>
              </a:lnSpc>
              <a:spcAft>
                <a:spcPts val="0"/>
              </a:spcAft>
              <a:buFont typeface="Arial" panose="020B0604020202020204" pitchFamily="34" charset="0"/>
              <a:buChar char="•"/>
            </a:pPr>
            <a:r>
              <a:rPr lang="en-GB" dirty="0">
                <a:cs typeface="Arial" panose="020B0604020202020204" pitchFamily="34" charset="0"/>
              </a:rPr>
              <a:t>Continued care and vigilance</a:t>
            </a:r>
          </a:p>
          <a:p>
            <a:pPr marL="376238" indent="-376238">
              <a:lnSpc>
                <a:spcPct val="120000"/>
              </a:lnSpc>
              <a:spcAft>
                <a:spcPts val="0"/>
              </a:spcAft>
              <a:buFont typeface="Arial" panose="020B0604020202020204" pitchFamily="34" charset="0"/>
              <a:buChar char="•"/>
            </a:pPr>
            <a:r>
              <a:rPr lang="en-GB" dirty="0">
                <a:ea typeface="Calibri" panose="020F0502020204030204" pitchFamily="34" charset="0"/>
                <a:cs typeface="Arial" panose="020B0604020202020204" pitchFamily="34" charset="0"/>
              </a:rPr>
              <a:t>Follow safeguarding policy and procedures</a:t>
            </a:r>
          </a:p>
          <a:p>
            <a:pPr marL="376238" indent="-376238">
              <a:lnSpc>
                <a:spcPct val="120000"/>
              </a:lnSpc>
              <a:spcAft>
                <a:spcPts val="0"/>
              </a:spcAft>
              <a:buFont typeface="Arial" panose="020B0604020202020204" pitchFamily="34" charset="0"/>
              <a:buChar char="•"/>
            </a:pPr>
            <a:r>
              <a:rPr lang="en-GB" dirty="0">
                <a:ea typeface="Calibri" panose="020F0502020204030204" pitchFamily="34" charset="0"/>
                <a:cs typeface="Arial" panose="020B0604020202020204" pitchFamily="34" charset="0"/>
              </a:rPr>
              <a:t>Ensure the premises are safe</a:t>
            </a:r>
          </a:p>
          <a:p>
            <a:pPr marL="376238" indent="-376238">
              <a:lnSpc>
                <a:spcPct val="120000"/>
              </a:lnSpc>
              <a:spcAft>
                <a:spcPts val="0"/>
              </a:spcAft>
              <a:buFont typeface="Arial" panose="020B0604020202020204" pitchFamily="34" charset="0"/>
              <a:buChar char="•"/>
            </a:pPr>
            <a:r>
              <a:rPr lang="en-GB" dirty="0">
                <a:ea typeface="Calibri" panose="020F0502020204030204" pitchFamily="34" charset="0"/>
                <a:cs typeface="Arial" panose="020B0604020202020204" pitchFamily="34" charset="0"/>
              </a:rPr>
              <a:t>Know who to ask for guidance when you are not sure</a:t>
            </a:r>
          </a:p>
        </p:txBody>
      </p:sp>
      <p:grpSp>
        <p:nvGrpSpPr>
          <p:cNvPr id="15" name="Group 14">
            <a:extLst>
              <a:ext uri="{FF2B5EF4-FFF2-40B4-BE49-F238E27FC236}">
                <a16:creationId xmlns:a16="http://schemas.microsoft.com/office/drawing/2014/main" id="{C501D4CD-292C-41E3-8EFB-D0D2756064EE}"/>
              </a:ext>
            </a:extLst>
          </p:cNvPr>
          <p:cNvGrpSpPr/>
          <p:nvPr/>
        </p:nvGrpSpPr>
        <p:grpSpPr>
          <a:xfrm>
            <a:off x="336722" y="585880"/>
            <a:ext cx="5347888" cy="2518086"/>
            <a:chOff x="3468178" y="2272547"/>
            <a:chExt cx="5347888" cy="2518086"/>
          </a:xfrm>
        </p:grpSpPr>
        <p:pic>
          <p:nvPicPr>
            <p:cNvPr id="16" name="Picture 15">
              <a:extLst>
                <a:ext uri="{FF2B5EF4-FFF2-40B4-BE49-F238E27FC236}">
                  <a16:creationId xmlns:a16="http://schemas.microsoft.com/office/drawing/2014/main" id="{FCE9BB47-CF17-46C3-B364-B09532D779E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5152" t="23434" r="33434" b="31987"/>
            <a:stretch/>
          </p:blipFill>
          <p:spPr>
            <a:xfrm>
              <a:off x="3468178" y="2361702"/>
              <a:ext cx="2186564" cy="2291662"/>
            </a:xfrm>
            <a:prstGeom prst="rect">
              <a:avLst/>
            </a:prstGeom>
          </p:spPr>
        </p:pic>
        <p:sp>
          <p:nvSpPr>
            <p:cNvPr id="17" name="TextBox 16">
              <a:extLst>
                <a:ext uri="{FF2B5EF4-FFF2-40B4-BE49-F238E27FC236}">
                  <a16:creationId xmlns:a16="http://schemas.microsoft.com/office/drawing/2014/main" id="{A93A1CB2-46F5-4ED8-AE0D-3BA07FCF70D4}"/>
                </a:ext>
              </a:extLst>
            </p:cNvPr>
            <p:cNvSpPr txBox="1"/>
            <p:nvPr/>
          </p:nvSpPr>
          <p:spPr>
            <a:xfrm>
              <a:off x="5399200" y="2272547"/>
              <a:ext cx="3416866" cy="954107"/>
            </a:xfrm>
            <a:prstGeom prst="rect">
              <a:avLst/>
            </a:prstGeom>
            <a:noFill/>
          </p:spPr>
          <p:txBody>
            <a:bodyPr wrap="square" rtlCol="0">
              <a:spAutoFit/>
            </a:bodyPr>
            <a:lstStyle/>
            <a:p>
              <a:r>
                <a:rPr lang="en-GB" sz="2800" b="1" i="1">
                  <a:effectLst/>
                  <a:ea typeface="Calibri" panose="020F0502020204030204" pitchFamily="34" charset="0"/>
                  <a:cs typeface="Times New Roman" panose="02020603050405020304" pitchFamily="18" charset="0"/>
                </a:rPr>
                <a:t>Those who may be a risk to others</a:t>
              </a:r>
            </a:p>
          </p:txBody>
        </p:sp>
        <p:pic>
          <p:nvPicPr>
            <p:cNvPr id="18" name="Picture 17">
              <a:extLst>
                <a:ext uri="{FF2B5EF4-FFF2-40B4-BE49-F238E27FC236}">
                  <a16:creationId xmlns:a16="http://schemas.microsoft.com/office/drawing/2014/main" id="{3DF7663E-5495-4E89-9138-A27E054F858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355" t="48017" r="55115" b="23313"/>
            <a:stretch/>
          </p:blipFill>
          <p:spPr>
            <a:xfrm rot="11845634">
              <a:off x="5797409" y="3136144"/>
              <a:ext cx="1887402" cy="1654489"/>
            </a:xfrm>
            <a:prstGeom prst="rect">
              <a:avLst/>
            </a:prstGeom>
          </p:spPr>
        </p:pic>
      </p:grpSp>
      <p:sp>
        <p:nvSpPr>
          <p:cNvPr id="13" name="TextBox 12">
            <a:extLst>
              <a:ext uri="{FF2B5EF4-FFF2-40B4-BE49-F238E27FC236}">
                <a16:creationId xmlns:a16="http://schemas.microsoft.com/office/drawing/2014/main" id="{9E171AF4-DCCD-4319-933D-FEA0778652C6}"/>
              </a:ext>
            </a:extLst>
          </p:cNvPr>
          <p:cNvSpPr txBox="1"/>
          <p:nvPr/>
        </p:nvSpPr>
        <p:spPr>
          <a:xfrm>
            <a:off x="402043" y="3444343"/>
            <a:ext cx="6278146" cy="523220"/>
          </a:xfrm>
          <a:prstGeom prst="rect">
            <a:avLst/>
          </a:prstGeom>
          <a:solidFill>
            <a:srgbClr val="39CC46">
              <a:alpha val="34902"/>
            </a:srgbClr>
          </a:solidFill>
        </p:spPr>
        <p:txBody>
          <a:bodyPr wrap="square" rtlCol="0">
            <a:spAutoFit/>
          </a:bodyPr>
          <a:lstStyle/>
          <a:p>
            <a:r>
              <a:rPr lang="en-GB" sz="2800" b="1">
                <a:ea typeface="Calibri" panose="020F0502020204030204" pitchFamily="34" charset="0"/>
                <a:cs typeface="Arial" panose="020B0604020202020204" pitchFamily="34" charset="0"/>
              </a:rPr>
              <a:t>Good Practice: How we safeguard</a:t>
            </a:r>
            <a:endParaRPr lang="en-GB"/>
          </a:p>
        </p:txBody>
      </p:sp>
      <p:grpSp>
        <p:nvGrpSpPr>
          <p:cNvPr id="3" name="Group 2"/>
          <p:cNvGrpSpPr/>
          <p:nvPr/>
        </p:nvGrpSpPr>
        <p:grpSpPr>
          <a:xfrm>
            <a:off x="5436096" y="345900"/>
            <a:ext cx="3470993" cy="3443140"/>
            <a:chOff x="9806931" y="-2565226"/>
            <a:chExt cx="3470993" cy="3443140"/>
          </a:xfrm>
        </p:grpSpPr>
        <p:sp>
          <p:nvSpPr>
            <p:cNvPr id="12" name="Rectangle 11"/>
            <p:cNvSpPr/>
            <p:nvPr/>
          </p:nvSpPr>
          <p:spPr>
            <a:xfrm>
              <a:off x="10112138" y="-1751597"/>
              <a:ext cx="2863145" cy="1692771"/>
            </a:xfrm>
            <a:prstGeom prst="rect">
              <a:avLst/>
            </a:prstGeom>
          </p:spPr>
          <p:txBody>
            <a:bodyPr wrap="square">
              <a:spAutoFit/>
            </a:bodyPr>
            <a:lstStyle/>
            <a:p>
              <a:pPr algn="ctr">
                <a:spcAft>
                  <a:spcPts val="0"/>
                </a:spcAft>
              </a:pPr>
              <a:r>
                <a:rPr lang="en-GB" sz="2600" b="1">
                  <a:ea typeface="Calibri" panose="020F0502020204030204" pitchFamily="34" charset="0"/>
                  <a:cs typeface="Arial" panose="020B0604020202020204" pitchFamily="34" charset="0"/>
                </a:rPr>
                <a:t>The welcome </a:t>
              </a:r>
              <a:br>
                <a:rPr lang="en-GB" sz="2600" b="1">
                  <a:ea typeface="Calibri" panose="020F0502020204030204" pitchFamily="34" charset="0"/>
                  <a:cs typeface="Arial" panose="020B0604020202020204" pitchFamily="34" charset="0"/>
                </a:rPr>
              </a:br>
              <a:r>
                <a:rPr lang="en-GB" sz="2600" b="1">
                  <a:ea typeface="Calibri" panose="020F0502020204030204" pitchFamily="34" charset="0"/>
                  <a:cs typeface="Arial" panose="020B0604020202020204" pitchFamily="34" charset="0"/>
                </a:rPr>
                <a:t>is for those who want to repent and move on </a:t>
              </a:r>
              <a:endParaRPr lang="en-GB" sz="2600" b="1">
                <a:effectLst/>
                <a:ea typeface="Calibri" panose="020F0502020204030204" pitchFamily="34" charset="0"/>
                <a:cs typeface="Arial" panose="020B0604020202020204" pitchFamily="34" charset="0"/>
              </a:endParaRPr>
            </a:p>
          </p:txBody>
        </p:sp>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l="44513" t="11998" r="14090" b="32316"/>
            <a:stretch/>
          </p:blipFill>
          <p:spPr>
            <a:xfrm rot="1763955">
              <a:off x="9806931" y="-2565226"/>
              <a:ext cx="3470993" cy="3443140"/>
            </a:xfrm>
            <a:prstGeom prst="rect">
              <a:avLst/>
            </a:prstGeom>
          </p:spPr>
        </p:pic>
      </p:grpSp>
    </p:spTree>
    <p:extLst>
      <p:ext uri="{BB962C8B-B14F-4D97-AF65-F5344CB8AC3E}">
        <p14:creationId xmlns:p14="http://schemas.microsoft.com/office/powerpoint/2010/main" val="24686012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100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fade">
                                      <p:cBhvr>
                                        <p:cTn id="11" dur="500"/>
                                        <p:tgtEl>
                                          <p:spTgt spid="11">
                                            <p:txEl>
                                              <p:pRg st="1" end="1"/>
                                            </p:txEl>
                                          </p:spTgt>
                                        </p:tgtEl>
                                      </p:cBhvr>
                                    </p:animEffect>
                                  </p:childTnLst>
                                </p:cTn>
                              </p:par>
                            </p:childTnLst>
                          </p:cTn>
                        </p:par>
                        <p:par>
                          <p:cTn id="12" fill="hold">
                            <p:stCondLst>
                              <p:cond delay="3000"/>
                            </p:stCondLst>
                            <p:childTnLst>
                              <p:par>
                                <p:cTn id="13" presetID="10" presetClass="entr" presetSubtype="0" fill="hold" grpId="0" nodeType="afterEffect">
                                  <p:stCondLst>
                                    <p:cond delay="200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fade">
                                      <p:cBhvr>
                                        <p:cTn id="15" dur="500"/>
                                        <p:tgtEl>
                                          <p:spTgt spid="11">
                                            <p:txEl>
                                              <p:pRg st="2" end="2"/>
                                            </p:txEl>
                                          </p:spTgt>
                                        </p:tgtEl>
                                      </p:cBhvr>
                                    </p:animEffect>
                                  </p:childTnLst>
                                </p:cTn>
                              </p:par>
                            </p:childTnLst>
                          </p:cTn>
                        </p:par>
                        <p:par>
                          <p:cTn id="16" fill="hold">
                            <p:stCondLst>
                              <p:cond delay="5500"/>
                            </p:stCondLst>
                            <p:childTnLst>
                              <p:par>
                                <p:cTn id="17" presetID="10" presetClass="entr" presetSubtype="0" fill="hold" grpId="0" nodeType="afterEffect">
                                  <p:stCondLst>
                                    <p:cond delay="200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fade">
                                      <p:cBhvr>
                                        <p:cTn id="19" dur="500"/>
                                        <p:tgtEl>
                                          <p:spTgt spid="11">
                                            <p:txEl>
                                              <p:pRg st="3" end="3"/>
                                            </p:txEl>
                                          </p:spTgt>
                                        </p:tgtEl>
                                      </p:cBhvr>
                                    </p:animEffect>
                                  </p:childTnLst>
                                </p:cTn>
                              </p:par>
                            </p:childTnLst>
                          </p:cTn>
                        </p:par>
                        <p:par>
                          <p:cTn id="20" fill="hold">
                            <p:stCondLst>
                              <p:cond delay="8000"/>
                            </p:stCondLst>
                            <p:childTnLst>
                              <p:par>
                                <p:cTn id="21" presetID="10" presetClass="entr" presetSubtype="0" fill="hold" grpId="0" nodeType="afterEffect">
                                  <p:stCondLst>
                                    <p:cond delay="200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fade">
                                      <p:cBhvr>
                                        <p:cTn id="23" dur="500"/>
                                        <p:tgtEl>
                                          <p:spTgt spid="11">
                                            <p:txEl>
                                              <p:pRg st="4" end="4"/>
                                            </p:txEl>
                                          </p:spTgt>
                                        </p:tgtEl>
                                      </p:cBhvr>
                                    </p:animEffect>
                                  </p:childTnLst>
                                </p:cTn>
                              </p:par>
                            </p:childTnLst>
                          </p:cTn>
                        </p:par>
                        <p:par>
                          <p:cTn id="24" fill="hold">
                            <p:stCondLst>
                              <p:cond delay="10500"/>
                            </p:stCondLst>
                            <p:childTnLst>
                              <p:par>
                                <p:cTn id="25" presetID="10" presetClass="entr" presetSubtype="0" fill="hold" nodeType="afterEffect">
                                  <p:stCondLst>
                                    <p:cond delay="200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advAuto="100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67A16A-E0CC-EF4C-BC3F-F0FE04D98C6A}"/>
              </a:ext>
            </a:extLst>
          </p:cNvPr>
          <p:cNvSpPr txBox="1">
            <a:spLocks noChangeArrowheads="1"/>
          </p:cNvSpPr>
          <p:nvPr/>
        </p:nvSpPr>
        <p:spPr bwMode="auto">
          <a:xfrm>
            <a:off x="539552" y="692696"/>
            <a:ext cx="6120234" cy="830262"/>
          </a:xfrm>
          <a:prstGeom prst="rect">
            <a:avLst/>
          </a:prstGeom>
          <a:noFill/>
          <a:ln w="9525">
            <a:noFill/>
            <a:miter lim="800000"/>
            <a:headEnd/>
            <a:tailEnd/>
          </a:ln>
        </p:spPr>
        <p:txBody>
          <a:bodyPr wrap="square">
            <a:spAutoFit/>
          </a:bodyPr>
          <a:lstStyle/>
          <a:p>
            <a:pPr eaLnBrk="1" hangingPunct="1">
              <a:defRPr/>
            </a:pPr>
            <a:r>
              <a:rPr lang="en-GB" sz="4800" dirty="0">
                <a:ea typeface="+mn-ea"/>
                <a:cs typeface="Arial" panose="020B0604020202020204" pitchFamily="34" charset="0"/>
              </a:rPr>
              <a:t>Trainers:</a:t>
            </a:r>
          </a:p>
        </p:txBody>
      </p:sp>
      <p:sp>
        <p:nvSpPr>
          <p:cNvPr id="3" name="TextBox 2">
            <a:extLst>
              <a:ext uri="{FF2B5EF4-FFF2-40B4-BE49-F238E27FC236}">
                <a16:creationId xmlns:a16="http://schemas.microsoft.com/office/drawing/2014/main" id="{6944D43D-CA56-BD47-A8E9-CEFCF029CCDE}"/>
              </a:ext>
            </a:extLst>
          </p:cNvPr>
          <p:cNvSpPr txBox="1">
            <a:spLocks noChangeArrowheads="1"/>
          </p:cNvSpPr>
          <p:nvPr/>
        </p:nvSpPr>
        <p:spPr bwMode="auto">
          <a:xfrm>
            <a:off x="0" y="1628800"/>
            <a:ext cx="9144000" cy="3046988"/>
          </a:xfrm>
          <a:prstGeom prst="rect">
            <a:avLst/>
          </a:prstGeom>
          <a:noFill/>
          <a:ln w="9525">
            <a:noFill/>
            <a:miter lim="800000"/>
            <a:headEnd/>
            <a:tailEnd/>
          </a:ln>
        </p:spPr>
        <p:txBody>
          <a:bodyPr wrap="square">
            <a:spAutoFit/>
          </a:bodyPr>
          <a:lstStyle/>
          <a:p>
            <a:pPr algn="ctr" eaLnBrk="1" hangingPunct="1"/>
            <a:r>
              <a:rPr lang="en-GB" sz="5400" b="1" dirty="0">
                <a:solidFill>
                  <a:srgbClr val="002060"/>
                </a:solidFill>
                <a:cs typeface="Arial" panose="020B0604020202020204" pitchFamily="34" charset="0"/>
              </a:rPr>
              <a:t>Name</a:t>
            </a:r>
          </a:p>
          <a:p>
            <a:pPr algn="ctr" eaLnBrk="1" hangingPunct="1"/>
            <a:r>
              <a:rPr lang="en-GB" sz="2800" i="1" dirty="0">
                <a:cs typeface="Arial" panose="020B0604020202020204" pitchFamily="34" charset="0"/>
              </a:rPr>
              <a:t>Role</a:t>
            </a:r>
          </a:p>
          <a:p>
            <a:pPr algn="ctr" eaLnBrk="1" hangingPunct="1"/>
            <a:endParaRPr lang="en-GB" sz="2800" i="1" dirty="0">
              <a:cs typeface="Arial" panose="020B0604020202020204" pitchFamily="34" charset="0"/>
            </a:endParaRPr>
          </a:p>
          <a:p>
            <a:pPr algn="ctr" eaLnBrk="1" hangingPunct="1"/>
            <a:r>
              <a:rPr lang="en-GB" sz="5400" b="1" dirty="0">
                <a:solidFill>
                  <a:srgbClr val="002060"/>
                </a:solidFill>
                <a:cs typeface="Arial" panose="020B0604020202020204" pitchFamily="34" charset="0"/>
              </a:rPr>
              <a:t>Name</a:t>
            </a:r>
          </a:p>
          <a:p>
            <a:pPr algn="ctr" eaLnBrk="1" hangingPunct="1"/>
            <a:r>
              <a:rPr lang="en-GB" sz="2800" i="1" dirty="0">
                <a:cs typeface="Arial" panose="020B0604020202020204" pitchFamily="34" charset="0"/>
              </a:rPr>
              <a:t>Role</a:t>
            </a:r>
          </a:p>
        </p:txBody>
      </p:sp>
    </p:spTree>
    <p:extLst>
      <p:ext uri="{BB962C8B-B14F-4D97-AF65-F5344CB8AC3E}">
        <p14:creationId xmlns:p14="http://schemas.microsoft.com/office/powerpoint/2010/main" val="33575935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23528" y="666118"/>
            <a:ext cx="5210900" cy="2291662"/>
            <a:chOff x="1138198" y="2109761"/>
            <a:chExt cx="5210900" cy="2291662"/>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35152" t="23434" r="33434" b="31987"/>
            <a:stretch/>
          </p:blipFill>
          <p:spPr>
            <a:xfrm>
              <a:off x="4162534" y="2109761"/>
              <a:ext cx="2186564" cy="2291662"/>
            </a:xfrm>
            <a:prstGeom prst="rect">
              <a:avLst/>
            </a:prstGeom>
          </p:spPr>
        </p:pic>
        <p:sp>
          <p:nvSpPr>
            <p:cNvPr id="9" name="TextBox 8"/>
            <p:cNvSpPr txBox="1"/>
            <p:nvPr/>
          </p:nvSpPr>
          <p:spPr>
            <a:xfrm>
              <a:off x="1138198" y="2109761"/>
              <a:ext cx="2340688" cy="1815882"/>
            </a:xfrm>
            <a:prstGeom prst="rect">
              <a:avLst/>
            </a:prstGeom>
            <a:noFill/>
          </p:spPr>
          <p:txBody>
            <a:bodyPr wrap="square" rtlCol="0">
              <a:spAutoFit/>
            </a:bodyPr>
            <a:lstStyle/>
            <a:p>
              <a:r>
                <a:rPr lang="en-GB" sz="2800" b="1" i="1">
                  <a:effectLst/>
                  <a:ea typeface="Calibri" panose="020F0502020204030204" pitchFamily="34" charset="0"/>
                  <a:cs typeface="Times New Roman" panose="02020603050405020304" pitchFamily="18" charset="0"/>
                </a:rPr>
                <a:t>Church leaders, </a:t>
              </a:r>
              <a:br>
                <a:rPr lang="en-GB" sz="2800" b="1" i="1">
                  <a:effectLst/>
                  <a:ea typeface="Calibri" panose="020F0502020204030204" pitchFamily="34" charset="0"/>
                  <a:cs typeface="Times New Roman" panose="02020603050405020304" pitchFamily="18" charset="0"/>
                </a:rPr>
              </a:br>
              <a:r>
                <a:rPr lang="en-GB" sz="2800" b="1" i="1">
                  <a:effectLst/>
                  <a:ea typeface="Calibri" panose="020F0502020204030204" pitchFamily="34" charset="0"/>
                  <a:cs typeface="Times New Roman" panose="02020603050405020304" pitchFamily="18" charset="0"/>
                </a:rPr>
                <a:t>staff and volunteers</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5571" t="25429" r="57500" b="55143"/>
            <a:stretch/>
          </p:blipFill>
          <p:spPr>
            <a:xfrm>
              <a:off x="2362334" y="2136339"/>
              <a:ext cx="2462349" cy="1332412"/>
            </a:xfrm>
            <a:prstGeom prst="rect">
              <a:avLst/>
            </a:prstGeom>
          </p:spPr>
        </p:pic>
      </p:grpSp>
      <p:sp>
        <p:nvSpPr>
          <p:cNvPr id="14" name="Rectangle 13"/>
          <p:cNvSpPr/>
          <p:nvPr/>
        </p:nvSpPr>
        <p:spPr>
          <a:xfrm>
            <a:off x="1043608" y="3251328"/>
            <a:ext cx="6696744" cy="2576346"/>
          </a:xfrm>
          <a:prstGeom prst="rect">
            <a:avLst/>
          </a:prstGeom>
        </p:spPr>
        <p:txBody>
          <a:bodyPr wrap="square">
            <a:spAutoFit/>
          </a:bodyPr>
          <a:lstStyle/>
          <a:p>
            <a:pPr algn="ctr">
              <a:lnSpc>
                <a:spcPct val="125000"/>
              </a:lnSpc>
              <a:spcAft>
                <a:spcPts val="0"/>
              </a:spcAft>
            </a:pPr>
            <a:r>
              <a:rPr lang="en-GB" sz="2600" dirty="0">
                <a:ea typeface="Calibri" panose="020F0502020204030204" pitchFamily="34" charset="0"/>
                <a:cs typeface="Arial" panose="020B0604020202020204" pitchFamily="34" charset="0"/>
              </a:rPr>
              <a:t>The Church values all those who give generously of their time and energy in roles that are both paid and voluntary. </a:t>
            </a:r>
          </a:p>
          <a:p>
            <a:pPr algn="ctr">
              <a:lnSpc>
                <a:spcPct val="125000"/>
              </a:lnSpc>
              <a:spcAft>
                <a:spcPts val="0"/>
              </a:spcAft>
            </a:pPr>
            <a:endParaRPr lang="en-GB" sz="2600" dirty="0">
              <a:ea typeface="Calibri" panose="020F0502020204030204" pitchFamily="34" charset="0"/>
              <a:cs typeface="Arial" panose="020B0604020202020204" pitchFamily="34" charset="0"/>
            </a:endParaRPr>
          </a:p>
          <a:p>
            <a:pPr algn="ctr">
              <a:lnSpc>
                <a:spcPct val="125000"/>
              </a:lnSpc>
              <a:spcAft>
                <a:spcPts val="0"/>
              </a:spcAft>
            </a:pPr>
            <a:r>
              <a:rPr lang="en-GB" sz="2600" b="1" dirty="0">
                <a:ea typeface="Calibri" panose="020F0502020204030204" pitchFamily="34" charset="0"/>
                <a:cs typeface="Arial" panose="020B0604020202020204" pitchFamily="34" charset="0"/>
              </a:rPr>
              <a:t>Thank you.</a:t>
            </a:r>
          </a:p>
        </p:txBody>
      </p:sp>
    </p:spTree>
    <p:extLst>
      <p:ext uri="{BB962C8B-B14F-4D97-AF65-F5344CB8AC3E}">
        <p14:creationId xmlns:p14="http://schemas.microsoft.com/office/powerpoint/2010/main" val="36131071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1000"/>
                                  </p:stCondLst>
                                  <p:childTnLst>
                                    <p:animMotion origin="layout" path="M -2.5E-6 -3.7037E-7 L -2.5E-6 0.00023 " pathEditMode="relative" rAng="0" ptsTypes="AA">
                                      <p:cBhvr>
                                        <p:cTn id="6" dur="2000" fill="hold"/>
                                        <p:tgtEl>
                                          <p:spTgt spid="4"/>
                                        </p:tgtEl>
                                        <p:attrNameLst>
                                          <p:attrName>ppt_x</p:attrName>
                                          <p:attrName>ppt_y</p:attrName>
                                        </p:attrNameLst>
                                      </p:cBhvr>
                                      <p:rCtr x="0" y="0"/>
                                    </p:animMotion>
                                  </p:childTnLst>
                                </p:cTn>
                              </p:par>
                            </p:childTnLst>
                          </p:cTn>
                        </p:par>
                        <p:par>
                          <p:cTn id="7" fill="hold">
                            <p:stCondLst>
                              <p:cond delay="3000"/>
                            </p:stCondLst>
                            <p:childTnLst>
                              <p:par>
                                <p:cTn id="8" presetID="10" presetClass="entr" presetSubtype="0" fill="hold" grpId="0" nodeType="afterEffect">
                                  <p:stCondLst>
                                    <p:cond delay="2000"/>
                                  </p:stCondLst>
                                  <p:childTnLst>
                                    <p:set>
                                      <p:cBhvr>
                                        <p:cTn id="9" dur="1" fill="hold">
                                          <p:stCondLst>
                                            <p:cond delay="0"/>
                                          </p:stCondLst>
                                        </p:cTn>
                                        <p:tgtEl>
                                          <p:spTgt spid="14">
                                            <p:txEl>
                                              <p:pRg st="0" end="0"/>
                                            </p:txEl>
                                          </p:spTgt>
                                        </p:tgtEl>
                                        <p:attrNameLst>
                                          <p:attrName>style.visibility</p:attrName>
                                        </p:attrNameLst>
                                      </p:cBhvr>
                                      <p:to>
                                        <p:strVal val="visible"/>
                                      </p:to>
                                    </p:set>
                                    <p:animEffect transition="in" filter="fade">
                                      <p:cBhvr>
                                        <p:cTn id="10" dur="1000"/>
                                        <p:tgtEl>
                                          <p:spTgt spid="14">
                                            <p:txEl>
                                              <p:pRg st="0" end="0"/>
                                            </p:txEl>
                                          </p:spTgt>
                                        </p:tgtEl>
                                      </p:cBhvr>
                                    </p:animEffect>
                                  </p:childTnLst>
                                </p:cTn>
                              </p:par>
                            </p:childTnLst>
                          </p:cTn>
                        </p:par>
                        <p:par>
                          <p:cTn id="11" fill="hold">
                            <p:stCondLst>
                              <p:cond delay="6000"/>
                            </p:stCondLst>
                            <p:childTnLst>
                              <p:par>
                                <p:cTn id="12" presetID="10" presetClass="entr" presetSubtype="0" fill="hold" grpId="0" nodeType="afterEffect">
                                  <p:stCondLst>
                                    <p:cond delay="3000"/>
                                  </p:stCondLst>
                                  <p:childTnLst>
                                    <p:set>
                                      <p:cBhvr>
                                        <p:cTn id="13" dur="1" fill="hold">
                                          <p:stCondLst>
                                            <p:cond delay="0"/>
                                          </p:stCondLst>
                                        </p:cTn>
                                        <p:tgtEl>
                                          <p:spTgt spid="14">
                                            <p:txEl>
                                              <p:pRg st="2" end="2"/>
                                            </p:txEl>
                                          </p:spTgt>
                                        </p:tgtEl>
                                        <p:attrNameLst>
                                          <p:attrName>style.visibility</p:attrName>
                                        </p:attrNameLst>
                                      </p:cBhvr>
                                      <p:to>
                                        <p:strVal val="visible"/>
                                      </p:to>
                                    </p:set>
                                    <p:animEffect transition="in" filter="fade">
                                      <p:cBhvr>
                                        <p:cTn id="14" dur="10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advAuto="100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rot="11206720">
            <a:off x="1020486" y="4454574"/>
            <a:ext cx="7204846" cy="45719"/>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3788030" y="901581"/>
            <a:ext cx="4863655" cy="1569660"/>
          </a:xfrm>
          <a:prstGeom prst="rect">
            <a:avLst/>
          </a:prstGeom>
        </p:spPr>
        <p:txBody>
          <a:bodyPr wrap="square">
            <a:spAutoFit/>
          </a:bodyPr>
          <a:lstStyle/>
          <a:p>
            <a:pPr algn="just"/>
            <a:r>
              <a:rPr lang="en-US">
                <a:cs typeface="Arial" panose="020B0604020202020204" pitchFamily="34" charset="0"/>
              </a:rPr>
              <a:t>should be aware of how they use their position to influence others as their opinions have weight and significance. </a:t>
            </a:r>
          </a:p>
        </p:txBody>
      </p:sp>
      <p:pic>
        <p:nvPicPr>
          <p:cNvPr id="18" name="Picture 17">
            <a:extLst>
              <a:ext uri="{FF2B5EF4-FFF2-40B4-BE49-F238E27FC236}">
                <a16:creationId xmlns:a16="http://schemas.microsoft.com/office/drawing/2014/main" id="{FCE9BB47-CF17-46C3-B364-B09532D779E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5152" t="23434" r="33434" b="31987"/>
          <a:stretch/>
        </p:blipFill>
        <p:spPr>
          <a:xfrm>
            <a:off x="3588660" y="4429343"/>
            <a:ext cx="2186564" cy="2168009"/>
          </a:xfrm>
          <a:prstGeom prst="rect">
            <a:avLst/>
          </a:prstGeom>
        </p:spPr>
      </p:pic>
      <p:sp>
        <p:nvSpPr>
          <p:cNvPr id="19" name="TextBox 18"/>
          <p:cNvSpPr txBox="1"/>
          <p:nvPr/>
        </p:nvSpPr>
        <p:spPr>
          <a:xfrm>
            <a:off x="1907704" y="378361"/>
            <a:ext cx="6922999" cy="523220"/>
          </a:xfrm>
          <a:prstGeom prst="rect">
            <a:avLst/>
          </a:prstGeom>
          <a:noFill/>
        </p:spPr>
        <p:txBody>
          <a:bodyPr wrap="square" rtlCol="0">
            <a:spAutoFit/>
          </a:bodyPr>
          <a:lstStyle/>
          <a:p>
            <a:r>
              <a:rPr lang="en-GB" sz="2800" b="1" i="1">
                <a:effectLst/>
                <a:ea typeface="Calibri" panose="020F0502020204030204" pitchFamily="34" charset="0"/>
                <a:cs typeface="Times New Roman" panose="02020603050405020304" pitchFamily="18" charset="0"/>
              </a:rPr>
              <a:t>Church leaders, staff and volunteers…</a:t>
            </a:r>
          </a:p>
        </p:txBody>
      </p:sp>
      <p:pic>
        <p:nvPicPr>
          <p:cNvPr id="20" name="Picture 19">
            <a:extLst>
              <a:ext uri="{FF2B5EF4-FFF2-40B4-BE49-F238E27FC236}">
                <a16:creationId xmlns:a16="http://schemas.microsoft.com/office/drawing/2014/main" id="{602213C7-06AC-436D-8A01-09D3BFF198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698222" y="5318028"/>
            <a:ext cx="2089808" cy="1567356"/>
          </a:xfrm>
          <a:prstGeom prst="rect">
            <a:avLst/>
          </a:prstGeom>
        </p:spPr>
      </p:pic>
      <p:pic>
        <p:nvPicPr>
          <p:cNvPr id="21" name="Picture 20">
            <a:extLst>
              <a:ext uri="{FF2B5EF4-FFF2-40B4-BE49-F238E27FC236}">
                <a16:creationId xmlns:a16="http://schemas.microsoft.com/office/drawing/2014/main" id="{602213C7-06AC-436D-8A01-09D3BFF198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117" y="5290101"/>
            <a:ext cx="2089808" cy="1567356"/>
          </a:xfrm>
          <a:prstGeom prst="rect">
            <a:avLst/>
          </a:prstGeom>
        </p:spPr>
      </p:pic>
      <p:pic>
        <p:nvPicPr>
          <p:cNvPr id="14" name="Picture 13"/>
          <p:cNvPicPr>
            <a:picLocks noChangeAspect="1"/>
          </p:cNvPicPr>
          <p:nvPr/>
        </p:nvPicPr>
        <p:blipFill rotWithShape="1">
          <a:blip r:embed="rId5" cstate="print">
            <a:clrChange>
              <a:clrFrom>
                <a:srgbClr val="D4641F">
                  <a:alpha val="87451"/>
                </a:srgbClr>
              </a:clrFrom>
              <a:clrTo>
                <a:srgbClr val="D4641F">
                  <a:alpha val="0"/>
                </a:srgbClr>
              </a:clrTo>
            </a:clrChange>
            <a:duotone>
              <a:prstClr val="black"/>
              <a:srgbClr val="7DD228">
                <a:tint val="45000"/>
                <a:satMod val="400000"/>
              </a:srgbClr>
            </a:duotone>
            <a:extLst>
              <a:ext uri="{28A0092B-C50C-407E-A947-70E740481C1C}">
                <a14:useLocalDpi xmlns:a14="http://schemas.microsoft.com/office/drawing/2010/main" val="0"/>
              </a:ext>
            </a:extLst>
          </a:blip>
          <a:srcRect l="44513" t="11998" r="14090" b="32316"/>
          <a:stretch/>
        </p:blipFill>
        <p:spPr>
          <a:xfrm rot="2460000">
            <a:off x="5935552" y="1871888"/>
            <a:ext cx="3271510" cy="3245258"/>
          </a:xfrm>
          <a:prstGeom prst="rect">
            <a:avLst/>
          </a:prstGeom>
        </p:spPr>
      </p:pic>
      <p:sp>
        <p:nvSpPr>
          <p:cNvPr id="3" name="Rectangle 2"/>
          <p:cNvSpPr/>
          <p:nvPr/>
        </p:nvSpPr>
        <p:spPr>
          <a:xfrm>
            <a:off x="6235144" y="2827836"/>
            <a:ext cx="2845183" cy="1508105"/>
          </a:xfrm>
          <a:prstGeom prst="rect">
            <a:avLst/>
          </a:prstGeom>
        </p:spPr>
        <p:txBody>
          <a:bodyPr wrap="square">
            <a:spAutoFit/>
          </a:bodyPr>
          <a:lstStyle/>
          <a:p>
            <a:pPr algn="ctr"/>
            <a:r>
              <a:rPr lang="en-US" sz="2300">
                <a:cs typeface="Arial" panose="020B0604020202020204" pitchFamily="34" charset="0"/>
              </a:rPr>
              <a:t>Show kindness, heal, sustain others and harness their strengths</a:t>
            </a:r>
            <a:endParaRPr lang="en-GB" sz="2300">
              <a:cs typeface="Arial" panose="020B0604020202020204" pitchFamily="34" charset="0"/>
            </a:endParaRPr>
          </a:p>
        </p:txBody>
      </p:sp>
      <p:pic>
        <p:nvPicPr>
          <p:cNvPr id="15" name="Picture 14"/>
          <p:cNvPicPr>
            <a:picLocks noChangeAspect="1"/>
          </p:cNvPicPr>
          <p:nvPr/>
        </p:nvPicPr>
        <p:blipFill rotWithShape="1">
          <a:blip r:embed="rId5" cstate="print">
            <a:clrChange>
              <a:clrFrom>
                <a:srgbClr val="D4641F">
                  <a:alpha val="87451"/>
                </a:srgbClr>
              </a:clrFrom>
              <a:clrTo>
                <a:srgbClr val="D4641F">
                  <a:alpha val="0"/>
                </a:srgbClr>
              </a:clrTo>
            </a:clrChange>
            <a:duotone>
              <a:prstClr val="black"/>
              <a:srgbClr val="7DD228">
                <a:tint val="45000"/>
                <a:satMod val="400000"/>
              </a:srgbClr>
            </a:duotone>
            <a:extLst>
              <a:ext uri="{28A0092B-C50C-407E-A947-70E740481C1C}">
                <a14:useLocalDpi xmlns:a14="http://schemas.microsoft.com/office/drawing/2010/main" val="0"/>
              </a:ext>
            </a:extLst>
          </a:blip>
          <a:srcRect l="44513" t="11998" r="14090" b="32316"/>
          <a:stretch/>
        </p:blipFill>
        <p:spPr>
          <a:xfrm rot="1763955">
            <a:off x="378669" y="1000118"/>
            <a:ext cx="3420000" cy="3392556"/>
          </a:xfrm>
          <a:prstGeom prst="rect">
            <a:avLst/>
          </a:prstGeom>
        </p:spPr>
      </p:pic>
      <p:sp>
        <p:nvSpPr>
          <p:cNvPr id="4" name="Rectangle 3"/>
          <p:cNvSpPr/>
          <p:nvPr/>
        </p:nvSpPr>
        <p:spPr>
          <a:xfrm>
            <a:off x="524679" y="2157486"/>
            <a:ext cx="2823185" cy="1154162"/>
          </a:xfrm>
          <a:prstGeom prst="rect">
            <a:avLst/>
          </a:prstGeom>
        </p:spPr>
        <p:txBody>
          <a:bodyPr wrap="square">
            <a:spAutoFit/>
          </a:bodyPr>
          <a:lstStyle/>
          <a:p>
            <a:pPr algn="ctr"/>
            <a:r>
              <a:rPr lang="en-US" sz="2300">
                <a:cs typeface="Arial" panose="020B0604020202020204" pitchFamily="34" charset="0"/>
              </a:rPr>
              <a:t>abuse, bully, manipulate or denigrate</a:t>
            </a:r>
            <a:endParaRPr lang="en-GB" sz="2300">
              <a:cs typeface="Arial" panose="020B0604020202020204" pitchFamily="34" charset="0"/>
            </a:endParaRPr>
          </a:p>
        </p:txBody>
      </p:sp>
    </p:spTree>
    <p:extLst>
      <p:ext uri="{BB962C8B-B14F-4D97-AF65-F5344CB8AC3E}">
        <p14:creationId xmlns:p14="http://schemas.microsoft.com/office/powerpoint/2010/main" val="7569130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51520" y="446533"/>
            <a:ext cx="8892479" cy="1890394"/>
            <a:chOff x="3252303" y="2177024"/>
            <a:chExt cx="8707144" cy="2246829"/>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35152" t="23434" r="33434" b="31987"/>
            <a:stretch/>
          </p:blipFill>
          <p:spPr>
            <a:xfrm>
              <a:off x="3252303" y="2177024"/>
              <a:ext cx="2143787" cy="2246829"/>
            </a:xfrm>
            <a:prstGeom prst="rect">
              <a:avLst/>
            </a:prstGeom>
          </p:spPr>
        </p:pic>
        <p:sp>
          <p:nvSpPr>
            <p:cNvPr id="9" name="TextBox 8"/>
            <p:cNvSpPr txBox="1"/>
            <p:nvPr/>
          </p:nvSpPr>
          <p:spPr>
            <a:xfrm>
              <a:off x="6747884" y="2177025"/>
              <a:ext cx="5211563" cy="1426652"/>
            </a:xfrm>
            <a:prstGeom prst="rect">
              <a:avLst/>
            </a:prstGeom>
            <a:noFill/>
          </p:spPr>
          <p:txBody>
            <a:bodyPr wrap="square" rtlCol="0">
              <a:spAutoFit/>
            </a:bodyPr>
            <a:lstStyle/>
            <a:p>
              <a:r>
                <a:rPr lang="en-GB" sz="3600" b="1" i="1" dirty="0">
                  <a:effectLst/>
                  <a:ea typeface="Calibri" panose="020F0502020204030204" pitchFamily="34" charset="0"/>
                  <a:cs typeface="Times New Roman" panose="02020603050405020304" pitchFamily="18" charset="0"/>
                </a:rPr>
                <a:t>Church leaders, </a:t>
              </a:r>
              <a:br>
                <a:rPr lang="en-GB" sz="3600" b="1" i="1" dirty="0">
                  <a:effectLst/>
                  <a:ea typeface="Calibri" panose="020F0502020204030204" pitchFamily="34" charset="0"/>
                  <a:cs typeface="Times New Roman" panose="02020603050405020304" pitchFamily="18" charset="0"/>
                </a:rPr>
              </a:br>
              <a:r>
                <a:rPr lang="en-GB" sz="3600" b="1" i="1" dirty="0">
                  <a:effectLst/>
                  <a:ea typeface="Calibri" panose="020F0502020204030204" pitchFamily="34" charset="0"/>
                  <a:cs typeface="Times New Roman" panose="02020603050405020304" pitchFamily="18" charset="0"/>
                </a:rPr>
                <a:t>staff and volunteers</a:t>
              </a: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15571" t="25429" r="57500" b="55143"/>
            <a:stretch/>
          </p:blipFill>
          <p:spPr>
            <a:xfrm rot="9810558">
              <a:off x="5016467" y="3035969"/>
              <a:ext cx="1775446" cy="765619"/>
            </a:xfrm>
            <a:prstGeom prst="rect">
              <a:avLst/>
            </a:prstGeom>
          </p:spPr>
        </p:pic>
      </p:grpSp>
      <p:sp>
        <p:nvSpPr>
          <p:cNvPr id="10" name="TextBox 9">
            <a:extLst>
              <a:ext uri="{FF2B5EF4-FFF2-40B4-BE49-F238E27FC236}">
                <a16:creationId xmlns:a16="http://schemas.microsoft.com/office/drawing/2014/main" id="{9E171AF4-DCCD-4319-933D-FEA0778652C6}"/>
              </a:ext>
            </a:extLst>
          </p:cNvPr>
          <p:cNvSpPr txBox="1"/>
          <p:nvPr/>
        </p:nvSpPr>
        <p:spPr>
          <a:xfrm>
            <a:off x="3920605" y="1715276"/>
            <a:ext cx="6821400" cy="523220"/>
          </a:xfrm>
          <a:prstGeom prst="rect">
            <a:avLst/>
          </a:prstGeom>
          <a:solidFill>
            <a:srgbClr val="39CC46">
              <a:alpha val="34902"/>
            </a:srgbClr>
          </a:solidFill>
        </p:spPr>
        <p:txBody>
          <a:bodyPr wrap="square" rtlCol="0">
            <a:spAutoFit/>
          </a:bodyPr>
          <a:lstStyle/>
          <a:p>
            <a:r>
              <a:rPr lang="en-GB" sz="2800" b="1" dirty="0">
                <a:ea typeface="Calibri" panose="020F0502020204030204" pitchFamily="34" charset="0"/>
                <a:cs typeface="Arial" panose="020B0604020202020204" pitchFamily="34" charset="0"/>
              </a:rPr>
              <a:t>Keeping yourself safe… </a:t>
            </a:r>
            <a:endParaRPr lang="en-GB" dirty="0"/>
          </a:p>
        </p:txBody>
      </p:sp>
      <p:sp>
        <p:nvSpPr>
          <p:cNvPr id="5" name="TextBox 4"/>
          <p:cNvSpPr txBox="1"/>
          <p:nvPr/>
        </p:nvSpPr>
        <p:spPr>
          <a:xfrm>
            <a:off x="357278" y="2420888"/>
            <a:ext cx="5510866" cy="830997"/>
          </a:xfrm>
          <a:prstGeom prst="rect">
            <a:avLst/>
          </a:prstGeom>
          <a:noFill/>
        </p:spPr>
        <p:txBody>
          <a:bodyPr wrap="square" rtlCol="0">
            <a:spAutoFit/>
          </a:bodyPr>
          <a:lstStyle/>
          <a:p>
            <a:r>
              <a:rPr lang="en-GB" dirty="0"/>
              <a:t>Sometimes good intentions can leave you vulnerable to allegations… </a:t>
            </a:r>
          </a:p>
        </p:txBody>
      </p:sp>
      <p:pic>
        <p:nvPicPr>
          <p:cNvPr id="11" name="Picture 10"/>
          <p:cNvPicPr>
            <a:picLocks noChangeAspect="1"/>
          </p:cNvPicPr>
          <p:nvPr/>
        </p:nvPicPr>
        <p:blipFill rotWithShape="1">
          <a:blip r:embed="rId5" cstate="print">
            <a:clrChange>
              <a:clrFrom>
                <a:srgbClr val="D4641F">
                  <a:alpha val="87451"/>
                </a:srgbClr>
              </a:clrFrom>
              <a:clrTo>
                <a:srgbClr val="D4641F">
                  <a:alpha val="0"/>
                </a:srgbClr>
              </a:clrTo>
            </a:clrChange>
            <a:duotone>
              <a:prstClr val="black"/>
              <a:srgbClr val="7DD228">
                <a:tint val="45000"/>
                <a:satMod val="400000"/>
              </a:srgbClr>
            </a:duotone>
            <a:extLst>
              <a:ext uri="{28A0092B-C50C-407E-A947-70E740481C1C}">
                <a14:useLocalDpi xmlns:a14="http://schemas.microsoft.com/office/drawing/2010/main" val="0"/>
              </a:ext>
            </a:extLst>
          </a:blip>
          <a:srcRect l="44513" t="11998" r="14090" b="32316"/>
          <a:stretch/>
        </p:blipFill>
        <p:spPr>
          <a:xfrm rot="569328">
            <a:off x="3943227" y="2436395"/>
            <a:ext cx="5990188" cy="4020097"/>
          </a:xfrm>
          <a:prstGeom prst="rect">
            <a:avLst/>
          </a:prstGeom>
        </p:spPr>
      </p:pic>
      <p:sp>
        <p:nvSpPr>
          <p:cNvPr id="6" name="TextBox 5"/>
          <p:cNvSpPr txBox="1"/>
          <p:nvPr/>
        </p:nvSpPr>
        <p:spPr>
          <a:xfrm rot="20703218">
            <a:off x="4660627" y="3601384"/>
            <a:ext cx="4104456" cy="2123658"/>
          </a:xfrm>
          <a:prstGeom prst="rect">
            <a:avLst/>
          </a:prstGeom>
          <a:noFill/>
        </p:spPr>
        <p:txBody>
          <a:bodyPr wrap="square" rtlCol="0" anchor="ctr" anchorCtr="0">
            <a:spAutoFit/>
          </a:bodyPr>
          <a:lstStyle/>
          <a:p>
            <a:pPr algn="ctr"/>
            <a:r>
              <a:rPr lang="en-GB" sz="2200" i="1" dirty="0"/>
              <a:t>“I only have Mrs Smith’s bank card and PIN number because I am helping her sort out her bills since her operation. She would be stuck without me”</a:t>
            </a:r>
          </a:p>
          <a:p>
            <a:pPr algn="r"/>
            <a:r>
              <a:rPr lang="en-GB" sz="2200" i="1" dirty="0"/>
              <a:t>pastoral visitor</a:t>
            </a:r>
          </a:p>
        </p:txBody>
      </p:sp>
      <p:pic>
        <p:nvPicPr>
          <p:cNvPr id="12" name="Picture 2" descr="924f05d4-d810-45c9-8f60-e10798d828b7@GBRP123">
            <a:extLst>
              <a:ext uri="{FF2B5EF4-FFF2-40B4-BE49-F238E27FC236}">
                <a16:creationId xmlns:a16="http://schemas.microsoft.com/office/drawing/2014/main" id="{DCD6F77B-FFFD-C143-A55F-32126BB0300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1101" t="12693" r="26768" b="27729"/>
          <a:stretch/>
        </p:blipFill>
        <p:spPr bwMode="auto">
          <a:xfrm>
            <a:off x="488681" y="3549314"/>
            <a:ext cx="3147215" cy="269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6243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28346" y="446532"/>
            <a:ext cx="8307373" cy="2246829"/>
            <a:chOff x="3252303" y="2177024"/>
            <a:chExt cx="8307373" cy="2246829"/>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35152" t="23434" r="33434" b="31987"/>
            <a:stretch/>
          </p:blipFill>
          <p:spPr>
            <a:xfrm>
              <a:off x="3252303" y="2177024"/>
              <a:ext cx="2143787" cy="2246829"/>
            </a:xfrm>
            <a:prstGeom prst="rect">
              <a:avLst/>
            </a:prstGeom>
          </p:spPr>
        </p:pic>
        <p:sp>
          <p:nvSpPr>
            <p:cNvPr id="9" name="TextBox 8"/>
            <p:cNvSpPr txBox="1"/>
            <p:nvPr/>
          </p:nvSpPr>
          <p:spPr>
            <a:xfrm>
              <a:off x="6747885" y="2177025"/>
              <a:ext cx="4811791" cy="1200329"/>
            </a:xfrm>
            <a:prstGeom prst="rect">
              <a:avLst/>
            </a:prstGeom>
            <a:noFill/>
          </p:spPr>
          <p:txBody>
            <a:bodyPr wrap="square" rtlCol="0">
              <a:spAutoFit/>
            </a:bodyPr>
            <a:lstStyle/>
            <a:p>
              <a:r>
                <a:rPr lang="en-GB" sz="3600" b="1" i="1" dirty="0">
                  <a:effectLst/>
                  <a:ea typeface="Calibri" panose="020F0502020204030204" pitchFamily="34" charset="0"/>
                  <a:cs typeface="Times New Roman" panose="02020603050405020304" pitchFamily="18" charset="0"/>
                </a:rPr>
                <a:t>Church leaders, </a:t>
              </a:r>
              <a:br>
                <a:rPr lang="en-GB" sz="3600" b="1" i="1" dirty="0">
                  <a:effectLst/>
                  <a:ea typeface="Calibri" panose="020F0502020204030204" pitchFamily="34" charset="0"/>
                  <a:cs typeface="Times New Roman" panose="02020603050405020304" pitchFamily="18" charset="0"/>
                </a:rPr>
              </a:br>
              <a:r>
                <a:rPr lang="en-GB" sz="3600" b="1" i="1" dirty="0">
                  <a:effectLst/>
                  <a:ea typeface="Calibri" panose="020F0502020204030204" pitchFamily="34" charset="0"/>
                  <a:cs typeface="Times New Roman" panose="02020603050405020304" pitchFamily="18" charset="0"/>
                </a:rPr>
                <a:t>staff and volunteers</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5571" t="25429" r="57500" b="55143"/>
            <a:stretch/>
          </p:blipFill>
          <p:spPr>
            <a:xfrm rot="9810558">
              <a:off x="5162907" y="3280110"/>
              <a:ext cx="2462349" cy="765619"/>
            </a:xfrm>
            <a:prstGeom prst="rect">
              <a:avLst/>
            </a:prstGeom>
          </p:spPr>
        </p:pic>
      </p:grpSp>
      <p:sp>
        <p:nvSpPr>
          <p:cNvPr id="8" name="Rectangle 7"/>
          <p:cNvSpPr/>
          <p:nvPr/>
        </p:nvSpPr>
        <p:spPr>
          <a:xfrm>
            <a:off x="395536" y="3582298"/>
            <a:ext cx="8460432" cy="2677656"/>
          </a:xfrm>
          <a:prstGeom prst="rect">
            <a:avLst/>
          </a:prstGeom>
        </p:spPr>
        <p:txBody>
          <a:bodyPr wrap="square">
            <a:spAutoFit/>
          </a:bodyPr>
          <a:lstStyle/>
          <a:p>
            <a:pPr marL="371475" indent="-371475">
              <a:spcAft>
                <a:spcPts val="0"/>
              </a:spcAft>
              <a:buFont typeface="Arial" panose="020B0604020202020204" pitchFamily="34" charset="0"/>
              <a:buChar char="•"/>
            </a:pPr>
            <a:r>
              <a:rPr lang="en-GB" dirty="0">
                <a:cs typeface="Arial" panose="020B0604020202020204" pitchFamily="34" charset="0"/>
              </a:rPr>
              <a:t>Safer Recruitment</a:t>
            </a:r>
          </a:p>
          <a:p>
            <a:pPr marL="371475" indent="-371475">
              <a:spcAft>
                <a:spcPts val="0"/>
              </a:spcAft>
              <a:buFont typeface="Arial" panose="020B0604020202020204" pitchFamily="34" charset="0"/>
              <a:buChar char="•"/>
            </a:pPr>
            <a:r>
              <a:rPr lang="en-GB" dirty="0">
                <a:cs typeface="Arial" panose="020B0604020202020204" pitchFamily="34" charset="0"/>
              </a:rPr>
              <a:t>Ongoing vigilance and care</a:t>
            </a:r>
          </a:p>
          <a:p>
            <a:pPr marL="371475" indent="-371475">
              <a:spcAft>
                <a:spcPts val="0"/>
              </a:spcAft>
              <a:buFont typeface="Arial" panose="020B0604020202020204" pitchFamily="34" charset="0"/>
              <a:buChar char="•"/>
            </a:pPr>
            <a:r>
              <a:rPr lang="en-GB" dirty="0">
                <a:cs typeface="Arial" panose="020B0604020202020204" pitchFamily="34" charset="0"/>
              </a:rPr>
              <a:t>Positive working together (PWT)</a:t>
            </a:r>
          </a:p>
          <a:p>
            <a:pPr marL="371475" indent="-371475">
              <a:spcAft>
                <a:spcPts val="0"/>
              </a:spcAft>
              <a:buFont typeface="Arial" panose="020B0604020202020204" pitchFamily="34" charset="0"/>
              <a:buChar char="•"/>
            </a:pPr>
            <a:r>
              <a:rPr lang="en-GB" dirty="0">
                <a:cs typeface="Arial" panose="020B0604020202020204" pitchFamily="34" charset="0"/>
              </a:rPr>
              <a:t>Lay Employment Advisory Information</a:t>
            </a:r>
          </a:p>
          <a:p>
            <a:pPr marL="371475" indent="-371475">
              <a:spcAft>
                <a:spcPts val="0"/>
              </a:spcAft>
              <a:buFont typeface="Arial" panose="020B0604020202020204" pitchFamily="34" charset="0"/>
              <a:buChar char="•"/>
            </a:pPr>
            <a:r>
              <a:rPr lang="en-GB" dirty="0">
                <a:ea typeface="Calibri" panose="020F0502020204030204" pitchFamily="34" charset="0"/>
                <a:cs typeface="Arial" panose="020B0604020202020204" pitchFamily="34" charset="0"/>
              </a:rPr>
              <a:t>Following safeguarding policy and procedures</a:t>
            </a:r>
          </a:p>
          <a:p>
            <a:pPr marL="371475" indent="-371475">
              <a:spcAft>
                <a:spcPts val="0"/>
              </a:spcAft>
              <a:buFont typeface="Arial" panose="020B0604020202020204" pitchFamily="34" charset="0"/>
              <a:buChar char="•"/>
            </a:pPr>
            <a:r>
              <a:rPr lang="en-GB" dirty="0">
                <a:ea typeface="Calibri" panose="020F0502020204030204" pitchFamily="34" charset="0"/>
                <a:cs typeface="Arial" panose="020B0604020202020204" pitchFamily="34" charset="0"/>
              </a:rPr>
              <a:t>Ensuring church premises are safe</a:t>
            </a:r>
          </a:p>
          <a:p>
            <a:pPr marL="371475" indent="-371475">
              <a:spcAft>
                <a:spcPts val="0"/>
              </a:spcAft>
              <a:buFont typeface="Arial" panose="020B0604020202020204" pitchFamily="34" charset="0"/>
              <a:buChar char="•"/>
            </a:pPr>
            <a:r>
              <a:rPr lang="en-GB" dirty="0">
                <a:ea typeface="Calibri" panose="020F0502020204030204" pitchFamily="34" charset="0"/>
                <a:cs typeface="Arial" panose="020B0604020202020204" pitchFamily="34" charset="0"/>
              </a:rPr>
              <a:t>Knowing who to ask for guidance when we are not sure</a:t>
            </a:r>
          </a:p>
        </p:txBody>
      </p:sp>
      <p:sp>
        <p:nvSpPr>
          <p:cNvPr id="10" name="TextBox 9">
            <a:extLst>
              <a:ext uri="{FF2B5EF4-FFF2-40B4-BE49-F238E27FC236}">
                <a16:creationId xmlns:a16="http://schemas.microsoft.com/office/drawing/2014/main" id="{9E171AF4-DCCD-4319-933D-FEA0778652C6}"/>
              </a:ext>
            </a:extLst>
          </p:cNvPr>
          <p:cNvSpPr txBox="1"/>
          <p:nvPr/>
        </p:nvSpPr>
        <p:spPr>
          <a:xfrm>
            <a:off x="428346" y="2876220"/>
            <a:ext cx="7095982" cy="523220"/>
          </a:xfrm>
          <a:prstGeom prst="rect">
            <a:avLst/>
          </a:prstGeom>
          <a:solidFill>
            <a:srgbClr val="39CC46">
              <a:alpha val="34902"/>
            </a:srgbClr>
          </a:solidFill>
        </p:spPr>
        <p:txBody>
          <a:bodyPr wrap="square" rtlCol="0">
            <a:spAutoFit/>
          </a:bodyPr>
          <a:lstStyle/>
          <a:p>
            <a:r>
              <a:rPr lang="en-GB" sz="2800" b="1" dirty="0">
                <a:ea typeface="Calibri" panose="020F0502020204030204" pitchFamily="34" charset="0"/>
                <a:cs typeface="Arial" panose="020B0604020202020204" pitchFamily="34" charset="0"/>
              </a:rPr>
              <a:t>Good Practice: We safeguard through</a:t>
            </a:r>
            <a:endParaRPr lang="en-GB" dirty="0"/>
          </a:p>
        </p:txBody>
      </p:sp>
    </p:spTree>
    <p:extLst>
      <p:ext uri="{BB962C8B-B14F-4D97-AF65-F5344CB8AC3E}">
        <p14:creationId xmlns:p14="http://schemas.microsoft.com/office/powerpoint/2010/main" val="3227166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200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500"/>
                                        <p:tgtEl>
                                          <p:spTgt spid="8">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300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500"/>
                                        <p:tgtEl>
                                          <p:spTgt spid="8">
                                            <p:txEl>
                                              <p:pRg st="2" end="2"/>
                                            </p:txEl>
                                          </p:spTgt>
                                        </p:tgtEl>
                                      </p:cBhvr>
                                    </p:animEffect>
                                  </p:childTnLst>
                                </p:cTn>
                              </p:par>
                            </p:childTnLst>
                          </p:cTn>
                        </p:par>
                        <p:par>
                          <p:cTn id="16" fill="hold">
                            <p:stCondLst>
                              <p:cond delay="7500"/>
                            </p:stCondLst>
                            <p:childTnLst>
                              <p:par>
                                <p:cTn id="17" presetID="10" presetClass="entr" presetSubtype="0" fill="hold" grpId="0" nodeType="afterEffect">
                                  <p:stCondLst>
                                    <p:cond delay="100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500"/>
                                        <p:tgtEl>
                                          <p:spTgt spid="8">
                                            <p:txEl>
                                              <p:pRg st="3" end="3"/>
                                            </p:txEl>
                                          </p:spTgt>
                                        </p:tgtEl>
                                      </p:cBhvr>
                                    </p:animEffect>
                                  </p:childTnLst>
                                </p:cTn>
                              </p:par>
                            </p:childTnLst>
                          </p:cTn>
                        </p:par>
                        <p:par>
                          <p:cTn id="20" fill="hold">
                            <p:stCondLst>
                              <p:cond delay="9000"/>
                            </p:stCondLst>
                            <p:childTnLst>
                              <p:par>
                                <p:cTn id="21" presetID="10" presetClass="entr" presetSubtype="0" fill="hold" grpId="0" nodeType="afterEffect">
                                  <p:stCondLst>
                                    <p:cond delay="200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fade">
                                      <p:cBhvr>
                                        <p:cTn id="23" dur="500"/>
                                        <p:tgtEl>
                                          <p:spTgt spid="8">
                                            <p:txEl>
                                              <p:pRg st="4" end="4"/>
                                            </p:txEl>
                                          </p:spTgt>
                                        </p:tgtEl>
                                      </p:cBhvr>
                                    </p:animEffect>
                                  </p:childTnLst>
                                </p:cTn>
                              </p:par>
                            </p:childTnLst>
                          </p:cTn>
                        </p:par>
                        <p:par>
                          <p:cTn id="24" fill="hold">
                            <p:stCondLst>
                              <p:cond delay="11500"/>
                            </p:stCondLst>
                            <p:childTnLst>
                              <p:par>
                                <p:cTn id="25" presetID="10" presetClass="entr" presetSubtype="0" fill="hold" grpId="0" nodeType="afterEffect">
                                  <p:stCondLst>
                                    <p:cond delay="200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500"/>
                                        <p:tgtEl>
                                          <p:spTgt spid="8">
                                            <p:txEl>
                                              <p:pRg st="5" end="5"/>
                                            </p:txEl>
                                          </p:spTgt>
                                        </p:tgtEl>
                                      </p:cBhvr>
                                    </p:animEffect>
                                  </p:childTnLst>
                                </p:cTn>
                              </p:par>
                            </p:childTnLst>
                          </p:cTn>
                        </p:par>
                        <p:par>
                          <p:cTn id="28" fill="hold">
                            <p:stCondLst>
                              <p:cond delay="14000"/>
                            </p:stCondLst>
                            <p:childTnLst>
                              <p:par>
                                <p:cTn id="29" presetID="10" presetClass="entr" presetSubtype="0" fill="hold" grpId="0" nodeType="afterEffect">
                                  <p:stCondLst>
                                    <p:cond delay="2000"/>
                                  </p:stCondLst>
                                  <p:childTnLst>
                                    <p:set>
                                      <p:cBhvr>
                                        <p:cTn id="30" dur="1" fill="hold">
                                          <p:stCondLst>
                                            <p:cond delay="0"/>
                                          </p:stCondLst>
                                        </p:cTn>
                                        <p:tgtEl>
                                          <p:spTgt spid="8">
                                            <p:txEl>
                                              <p:pRg st="6" end="6"/>
                                            </p:txEl>
                                          </p:spTgt>
                                        </p:tgtEl>
                                        <p:attrNameLst>
                                          <p:attrName>style.visibility</p:attrName>
                                        </p:attrNameLst>
                                      </p:cBhvr>
                                      <p:to>
                                        <p:strVal val="visible"/>
                                      </p:to>
                                    </p:set>
                                    <p:animEffect transition="in" filter="fade">
                                      <p:cBhvr>
                                        <p:cTn id="31"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dvAuto="100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5175" t="25349" r="33779" b="33644"/>
          <a:stretch/>
        </p:blipFill>
        <p:spPr>
          <a:xfrm>
            <a:off x="3216349" y="1738422"/>
            <a:ext cx="2838894" cy="2812313"/>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85"/>
            <a:ext cx="9144000" cy="6858000"/>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585"/>
            <a:ext cx="9144000" cy="6858000"/>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585"/>
            <a:ext cx="9144000" cy="685800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5585"/>
            <a:ext cx="9144000" cy="6858000"/>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993" y="11023"/>
            <a:ext cx="9144000" cy="6858000"/>
          </a:xfrm>
          <a:prstGeom prst="rect">
            <a:avLst/>
          </a:prstGeom>
        </p:spPr>
      </p:pic>
      <p:sp>
        <p:nvSpPr>
          <p:cNvPr id="6" name="TextBox 5"/>
          <p:cNvSpPr txBox="1"/>
          <p:nvPr/>
        </p:nvSpPr>
        <p:spPr>
          <a:xfrm>
            <a:off x="4852526" y="393794"/>
            <a:ext cx="2566215" cy="954107"/>
          </a:xfrm>
          <a:prstGeom prst="rect">
            <a:avLst/>
          </a:prstGeom>
          <a:noFill/>
        </p:spPr>
        <p:txBody>
          <a:bodyPr wrap="none" rtlCol="0">
            <a:spAutoFit/>
          </a:bodyPr>
          <a:lstStyle/>
          <a:p>
            <a:pPr algn="ctr"/>
            <a:r>
              <a:rPr lang="en-GB" sz="2800" b="1" i="1" dirty="0"/>
              <a:t>Children and </a:t>
            </a:r>
            <a:br>
              <a:rPr lang="en-GB" sz="2800" b="1" i="1" dirty="0"/>
            </a:br>
            <a:r>
              <a:rPr lang="en-GB" sz="2800" b="1" i="1" dirty="0"/>
              <a:t>Young People</a:t>
            </a:r>
          </a:p>
        </p:txBody>
      </p:sp>
      <p:sp>
        <p:nvSpPr>
          <p:cNvPr id="7" name="TextBox 6"/>
          <p:cNvSpPr txBox="1"/>
          <p:nvPr/>
        </p:nvSpPr>
        <p:spPr>
          <a:xfrm>
            <a:off x="6058196" y="1587418"/>
            <a:ext cx="2752261" cy="954107"/>
          </a:xfrm>
          <a:prstGeom prst="rect">
            <a:avLst/>
          </a:prstGeom>
          <a:noFill/>
        </p:spPr>
        <p:txBody>
          <a:bodyPr wrap="square" rtlCol="0">
            <a:spAutoFit/>
          </a:bodyPr>
          <a:lstStyle/>
          <a:p>
            <a:pPr algn="r"/>
            <a:r>
              <a:rPr lang="en-GB" sz="2800" b="1" i="1" dirty="0">
                <a:effectLst/>
                <a:ea typeface="Calibri" panose="020F0502020204030204" pitchFamily="34" charset="0"/>
                <a:cs typeface="Times New Roman" panose="02020603050405020304" pitchFamily="18" charset="0"/>
              </a:rPr>
              <a:t>Vulnerable </a:t>
            </a:r>
          </a:p>
          <a:p>
            <a:pPr algn="r"/>
            <a:r>
              <a:rPr lang="en-GB" sz="2800" b="1" i="1" dirty="0">
                <a:ea typeface="Calibri" panose="020F0502020204030204" pitchFamily="34" charset="0"/>
                <a:cs typeface="Times New Roman" panose="02020603050405020304" pitchFamily="18" charset="0"/>
              </a:rPr>
              <a:t>Adults</a:t>
            </a:r>
            <a:endParaRPr lang="en-GB" sz="2800" b="1" i="1" dirty="0">
              <a:effectLst/>
              <a:ea typeface="Calibri" panose="020F0502020204030204" pitchFamily="34" charset="0"/>
              <a:cs typeface="Times New Roman" panose="02020603050405020304" pitchFamily="18" charset="0"/>
            </a:endParaRPr>
          </a:p>
        </p:txBody>
      </p:sp>
      <p:sp>
        <p:nvSpPr>
          <p:cNvPr id="8" name="TextBox 7"/>
          <p:cNvSpPr txBox="1"/>
          <p:nvPr/>
        </p:nvSpPr>
        <p:spPr>
          <a:xfrm>
            <a:off x="4093832" y="5085183"/>
            <a:ext cx="4083604" cy="954107"/>
          </a:xfrm>
          <a:prstGeom prst="rect">
            <a:avLst/>
          </a:prstGeom>
          <a:noFill/>
        </p:spPr>
        <p:txBody>
          <a:bodyPr wrap="square" rtlCol="0">
            <a:spAutoFit/>
          </a:bodyPr>
          <a:lstStyle/>
          <a:p>
            <a:pPr algn="r"/>
            <a:r>
              <a:rPr lang="en-GB" sz="2800" b="1" i="1" dirty="0">
                <a:effectLst/>
                <a:ea typeface="Calibri" panose="020F0502020204030204" pitchFamily="34" charset="0"/>
                <a:cs typeface="Times New Roman" panose="02020603050405020304" pitchFamily="18" charset="0"/>
              </a:rPr>
              <a:t>Those who have </a:t>
            </a:r>
            <a:br>
              <a:rPr lang="en-GB" sz="2800" b="1" i="1" dirty="0">
                <a:effectLst/>
                <a:ea typeface="Calibri" panose="020F0502020204030204" pitchFamily="34" charset="0"/>
                <a:cs typeface="Times New Roman" panose="02020603050405020304" pitchFamily="18" charset="0"/>
              </a:rPr>
            </a:br>
            <a:r>
              <a:rPr lang="en-GB" sz="2800" b="1" i="1" dirty="0">
                <a:effectLst/>
                <a:ea typeface="Calibri" panose="020F0502020204030204" pitchFamily="34" charset="0"/>
                <a:cs typeface="Times New Roman" panose="02020603050405020304" pitchFamily="18" charset="0"/>
              </a:rPr>
              <a:t>experienced abuse</a:t>
            </a:r>
          </a:p>
        </p:txBody>
      </p:sp>
      <p:sp>
        <p:nvSpPr>
          <p:cNvPr id="9" name="TextBox 8"/>
          <p:cNvSpPr txBox="1"/>
          <p:nvPr/>
        </p:nvSpPr>
        <p:spPr>
          <a:xfrm>
            <a:off x="385114" y="5085184"/>
            <a:ext cx="3323604" cy="954107"/>
          </a:xfrm>
          <a:prstGeom prst="rect">
            <a:avLst/>
          </a:prstGeom>
          <a:noFill/>
        </p:spPr>
        <p:txBody>
          <a:bodyPr wrap="square" rtlCol="0">
            <a:spAutoFit/>
          </a:bodyPr>
          <a:lstStyle/>
          <a:p>
            <a:r>
              <a:rPr lang="en-GB" sz="2800" b="1" i="1" dirty="0">
                <a:effectLst/>
                <a:ea typeface="Calibri" panose="020F0502020204030204" pitchFamily="34" charset="0"/>
                <a:cs typeface="Times New Roman" panose="02020603050405020304" pitchFamily="18" charset="0"/>
              </a:rPr>
              <a:t>Those who may be a risk to others</a:t>
            </a:r>
            <a:endParaRPr lang="en-GB" sz="2800" b="1" i="1" dirty="0"/>
          </a:p>
        </p:txBody>
      </p:sp>
      <p:sp>
        <p:nvSpPr>
          <p:cNvPr id="10" name="TextBox 9"/>
          <p:cNvSpPr txBox="1"/>
          <p:nvPr/>
        </p:nvSpPr>
        <p:spPr>
          <a:xfrm>
            <a:off x="282822" y="2098727"/>
            <a:ext cx="3499438" cy="1384995"/>
          </a:xfrm>
          <a:prstGeom prst="rect">
            <a:avLst/>
          </a:prstGeom>
          <a:noFill/>
        </p:spPr>
        <p:txBody>
          <a:bodyPr wrap="square" rtlCol="0">
            <a:spAutoFit/>
          </a:bodyPr>
          <a:lstStyle/>
          <a:p>
            <a:r>
              <a:rPr lang="en-GB" sz="2800" b="1" i="1" dirty="0">
                <a:effectLst/>
                <a:ea typeface="Calibri" panose="020F0502020204030204" pitchFamily="34" charset="0"/>
                <a:cs typeface="Times New Roman" panose="02020603050405020304" pitchFamily="18" charset="0"/>
              </a:rPr>
              <a:t>Church </a:t>
            </a:r>
            <a:br>
              <a:rPr lang="en-GB" sz="2800" b="1" i="1" dirty="0">
                <a:effectLst/>
                <a:ea typeface="Calibri" panose="020F0502020204030204" pitchFamily="34" charset="0"/>
                <a:cs typeface="Times New Roman" panose="02020603050405020304" pitchFamily="18" charset="0"/>
              </a:rPr>
            </a:br>
            <a:r>
              <a:rPr lang="en-GB" sz="2800" b="1" i="1" dirty="0">
                <a:effectLst/>
                <a:ea typeface="Calibri" panose="020F0502020204030204" pitchFamily="34" charset="0"/>
                <a:cs typeface="Times New Roman" panose="02020603050405020304" pitchFamily="18" charset="0"/>
              </a:rPr>
              <a:t>leaders, staff </a:t>
            </a:r>
            <a:br>
              <a:rPr lang="en-GB" sz="2800" b="1" i="1" dirty="0">
                <a:effectLst/>
                <a:ea typeface="Calibri" panose="020F0502020204030204" pitchFamily="34" charset="0"/>
                <a:cs typeface="Times New Roman" panose="02020603050405020304" pitchFamily="18" charset="0"/>
              </a:rPr>
            </a:br>
            <a:r>
              <a:rPr lang="en-GB" sz="2800" b="1" i="1" dirty="0">
                <a:effectLst/>
                <a:ea typeface="Calibri" panose="020F0502020204030204" pitchFamily="34" charset="0"/>
                <a:cs typeface="Times New Roman" panose="02020603050405020304" pitchFamily="18" charset="0"/>
              </a:rPr>
              <a:t>and volunteers</a:t>
            </a:r>
            <a:endParaRPr lang="en-GB" sz="2800" b="1" i="1" dirty="0"/>
          </a:p>
        </p:txBody>
      </p:sp>
      <p:sp>
        <p:nvSpPr>
          <p:cNvPr id="12" name="Rectangle 11"/>
          <p:cNvSpPr/>
          <p:nvPr/>
        </p:nvSpPr>
        <p:spPr>
          <a:xfrm>
            <a:off x="634158" y="363949"/>
            <a:ext cx="3074560" cy="1200329"/>
          </a:xfrm>
          <a:prstGeom prst="rect">
            <a:avLst/>
          </a:prstGeom>
          <a:solidFill>
            <a:schemeClr val="tx2">
              <a:lumMod val="75000"/>
            </a:schemeClr>
          </a:solidFill>
        </p:spPr>
        <p:txBody>
          <a:bodyPr wrap="none">
            <a:spAutoFit/>
          </a:bodyPr>
          <a:lstStyle/>
          <a:p>
            <a:pPr algn="ctr"/>
            <a:r>
              <a:rPr lang="en-GB" sz="3600" b="1" dirty="0">
                <a:solidFill>
                  <a:srgbClr val="FFFFFF"/>
                </a:solidFill>
                <a:effectLst/>
                <a:ea typeface="Calibri" panose="020F0502020204030204" pitchFamily="34" charset="0"/>
                <a:cs typeface="Arial" panose="020B0604020202020204" pitchFamily="34" charset="0"/>
              </a:rPr>
              <a:t>We welcome </a:t>
            </a:r>
            <a:br>
              <a:rPr lang="en-GB" sz="3600" b="1" dirty="0">
                <a:solidFill>
                  <a:srgbClr val="FFFFFF"/>
                </a:solidFill>
                <a:effectLst/>
                <a:ea typeface="Calibri" panose="020F0502020204030204" pitchFamily="34" charset="0"/>
                <a:cs typeface="Arial" panose="020B0604020202020204" pitchFamily="34" charset="0"/>
              </a:rPr>
            </a:br>
            <a:r>
              <a:rPr lang="en-GB" sz="3600" b="1" dirty="0">
                <a:solidFill>
                  <a:srgbClr val="FFFFFF"/>
                </a:solidFill>
                <a:effectLst/>
                <a:ea typeface="Calibri" panose="020F0502020204030204" pitchFamily="34" charset="0"/>
                <a:cs typeface="Arial" panose="020B0604020202020204" pitchFamily="34" charset="0"/>
              </a:rPr>
              <a:t>all </a:t>
            </a:r>
            <a:r>
              <a:rPr lang="en-GB" sz="3600" b="1" dirty="0">
                <a:solidFill>
                  <a:srgbClr val="FFFFFF"/>
                </a:solidFill>
                <a:cs typeface="Arial" panose="020B0604020202020204" pitchFamily="34" charset="0"/>
              </a:rPr>
              <a:t>safely</a:t>
            </a:r>
          </a:p>
        </p:txBody>
      </p:sp>
    </p:spTree>
    <p:extLst>
      <p:ext uri="{BB962C8B-B14F-4D97-AF65-F5344CB8AC3E}">
        <p14:creationId xmlns:p14="http://schemas.microsoft.com/office/powerpoint/2010/main" val="2334349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ppt_x"/>
                                          </p:val>
                                        </p:tav>
                                        <p:tav tm="100000">
                                          <p:val>
                                            <p:strVal val="#ppt_x"/>
                                          </p:val>
                                        </p:tav>
                                      </p:tavLst>
                                    </p:anim>
                                    <p:anim calcmode="lin" valueType="num">
                                      <p:cBhvr additive="base">
                                        <p:cTn id="8" dur="1000" fill="hold"/>
                                        <p:tgtEl>
                                          <p:spTgt spid="14"/>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2" fill="hold" nodeType="afterEffect">
                                  <p:stCondLst>
                                    <p:cond delay="50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1+#ppt_w/2"/>
                                          </p:val>
                                        </p:tav>
                                        <p:tav tm="100000">
                                          <p:val>
                                            <p:strVal val="#ppt_x"/>
                                          </p:val>
                                        </p:tav>
                                      </p:tavLst>
                                    </p:anim>
                                    <p:anim calcmode="lin" valueType="num">
                                      <p:cBhvr additive="base">
                                        <p:cTn id="13" dur="1000" fill="hold"/>
                                        <p:tgtEl>
                                          <p:spTgt spid="15"/>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2" presetClass="entr" presetSubtype="6" fill="hold" nodeType="afterEffect">
                                  <p:stCondLst>
                                    <p:cond delay="50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1000" fill="hold"/>
                                        <p:tgtEl>
                                          <p:spTgt spid="16"/>
                                        </p:tgtEl>
                                        <p:attrNameLst>
                                          <p:attrName>ppt_x</p:attrName>
                                        </p:attrNameLst>
                                      </p:cBhvr>
                                      <p:tavLst>
                                        <p:tav tm="0">
                                          <p:val>
                                            <p:strVal val="1+#ppt_w/2"/>
                                          </p:val>
                                        </p:tav>
                                        <p:tav tm="100000">
                                          <p:val>
                                            <p:strVal val="#ppt_x"/>
                                          </p:val>
                                        </p:tav>
                                      </p:tavLst>
                                    </p:anim>
                                    <p:anim calcmode="lin" valueType="num">
                                      <p:cBhvr additive="base">
                                        <p:cTn id="18" dur="1000" fill="hold"/>
                                        <p:tgtEl>
                                          <p:spTgt spid="16"/>
                                        </p:tgtEl>
                                        <p:attrNameLst>
                                          <p:attrName>ppt_y</p:attrName>
                                        </p:attrNameLst>
                                      </p:cBhvr>
                                      <p:tavLst>
                                        <p:tav tm="0">
                                          <p:val>
                                            <p:strVal val="1+#ppt_h/2"/>
                                          </p:val>
                                        </p:tav>
                                        <p:tav tm="100000">
                                          <p:val>
                                            <p:strVal val="#ppt_y"/>
                                          </p:val>
                                        </p:tav>
                                      </p:tavLst>
                                    </p:anim>
                                  </p:childTnLst>
                                </p:cTn>
                              </p:par>
                            </p:childTnLst>
                          </p:cTn>
                        </p:par>
                        <p:par>
                          <p:cTn id="19" fill="hold">
                            <p:stCondLst>
                              <p:cond delay="4000"/>
                            </p:stCondLst>
                            <p:childTnLst>
                              <p:par>
                                <p:cTn id="20" presetID="2" presetClass="entr" presetSubtype="12" fill="hold" nodeType="afterEffect">
                                  <p:stCondLst>
                                    <p:cond delay="50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1000" fill="hold"/>
                                        <p:tgtEl>
                                          <p:spTgt spid="17"/>
                                        </p:tgtEl>
                                        <p:attrNameLst>
                                          <p:attrName>ppt_x</p:attrName>
                                        </p:attrNameLst>
                                      </p:cBhvr>
                                      <p:tavLst>
                                        <p:tav tm="0">
                                          <p:val>
                                            <p:strVal val="0-#ppt_w/2"/>
                                          </p:val>
                                        </p:tav>
                                        <p:tav tm="100000">
                                          <p:val>
                                            <p:strVal val="#ppt_x"/>
                                          </p:val>
                                        </p:tav>
                                      </p:tavLst>
                                    </p:anim>
                                    <p:anim calcmode="lin" valueType="num">
                                      <p:cBhvr additive="base">
                                        <p:cTn id="23" dur="1000" fill="hold"/>
                                        <p:tgtEl>
                                          <p:spTgt spid="17"/>
                                        </p:tgtEl>
                                        <p:attrNameLst>
                                          <p:attrName>ppt_y</p:attrName>
                                        </p:attrNameLst>
                                      </p:cBhvr>
                                      <p:tavLst>
                                        <p:tav tm="0">
                                          <p:val>
                                            <p:strVal val="1+#ppt_h/2"/>
                                          </p:val>
                                        </p:tav>
                                        <p:tav tm="100000">
                                          <p:val>
                                            <p:strVal val="#ppt_y"/>
                                          </p:val>
                                        </p:tav>
                                      </p:tavLst>
                                    </p:anim>
                                  </p:childTnLst>
                                </p:cTn>
                              </p:par>
                            </p:childTnLst>
                          </p:cTn>
                        </p:par>
                        <p:par>
                          <p:cTn id="24" fill="hold">
                            <p:stCondLst>
                              <p:cond delay="5500"/>
                            </p:stCondLst>
                            <p:childTnLst>
                              <p:par>
                                <p:cTn id="25" presetID="2" presetClass="entr" presetSubtype="8" fill="hold" nodeType="afterEffect">
                                  <p:stCondLst>
                                    <p:cond delay="50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1000" fill="hold"/>
                                        <p:tgtEl>
                                          <p:spTgt spid="18"/>
                                        </p:tgtEl>
                                        <p:attrNameLst>
                                          <p:attrName>ppt_x</p:attrName>
                                        </p:attrNameLst>
                                      </p:cBhvr>
                                      <p:tavLst>
                                        <p:tav tm="0">
                                          <p:val>
                                            <p:strVal val="0-#ppt_w/2"/>
                                          </p:val>
                                        </p:tav>
                                        <p:tav tm="100000">
                                          <p:val>
                                            <p:strVal val="#ppt_x"/>
                                          </p:val>
                                        </p:tav>
                                      </p:tavLst>
                                    </p:anim>
                                    <p:anim calcmode="lin" valueType="num">
                                      <p:cBhvr additive="base">
                                        <p:cTn id="28" dur="1000" fill="hold"/>
                                        <p:tgtEl>
                                          <p:spTgt spid="18"/>
                                        </p:tgtEl>
                                        <p:attrNameLst>
                                          <p:attrName>ppt_y</p:attrName>
                                        </p:attrNameLst>
                                      </p:cBhvr>
                                      <p:tavLst>
                                        <p:tav tm="0">
                                          <p:val>
                                            <p:strVal val="#ppt_y"/>
                                          </p:val>
                                        </p:tav>
                                        <p:tav tm="100000">
                                          <p:val>
                                            <p:strVal val="#ppt_y"/>
                                          </p:val>
                                        </p:tav>
                                      </p:tavLst>
                                    </p:anim>
                                  </p:childTnLst>
                                </p:cTn>
                              </p:par>
                            </p:childTnLst>
                          </p:cTn>
                        </p:par>
                        <p:par>
                          <p:cTn id="29" fill="hold">
                            <p:stCondLst>
                              <p:cond delay="7000"/>
                            </p:stCondLst>
                            <p:childTnLst>
                              <p:par>
                                <p:cTn id="30" presetID="10" presetClass="entr" presetSubtype="0" fill="hold" grpId="0" nodeType="afterEffect">
                                  <p:stCondLst>
                                    <p:cond delay="20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childTnLst>
                                </p:cTn>
                              </p:par>
                            </p:childTnLst>
                          </p:cTn>
                        </p:par>
                        <p:par>
                          <p:cTn id="33" fill="hold">
                            <p:stCondLst>
                              <p:cond delay="8200"/>
                            </p:stCondLst>
                            <p:childTnLst>
                              <p:par>
                                <p:cTn id="34" presetID="10" presetClass="entr" presetSubtype="0" fill="hold" grpId="0" nodeType="afterEffect">
                                  <p:stCondLst>
                                    <p:cond delay="20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childTnLst>
                                </p:cTn>
                              </p:par>
                            </p:childTnLst>
                          </p:cTn>
                        </p:par>
                        <p:par>
                          <p:cTn id="37" fill="hold">
                            <p:stCondLst>
                              <p:cond delay="9400"/>
                            </p:stCondLst>
                            <p:childTnLst>
                              <p:par>
                                <p:cTn id="38" presetID="10" presetClass="entr" presetSubtype="0" fill="hold" grpId="0" nodeType="afterEffect">
                                  <p:stCondLst>
                                    <p:cond delay="20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childTnLst>
                                </p:cTn>
                              </p:par>
                            </p:childTnLst>
                          </p:cTn>
                        </p:par>
                        <p:par>
                          <p:cTn id="41" fill="hold">
                            <p:stCondLst>
                              <p:cond delay="10600"/>
                            </p:stCondLst>
                            <p:childTnLst>
                              <p:par>
                                <p:cTn id="42" presetID="10" presetClass="entr" presetSubtype="0" fill="hold" grpId="0" nodeType="afterEffect">
                                  <p:stCondLst>
                                    <p:cond delay="20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1000"/>
                                        <p:tgtEl>
                                          <p:spTgt spid="9"/>
                                        </p:tgtEl>
                                      </p:cBhvr>
                                    </p:animEffect>
                                  </p:childTnLst>
                                </p:cTn>
                              </p:par>
                            </p:childTnLst>
                          </p:cTn>
                        </p:par>
                        <p:par>
                          <p:cTn id="45" fill="hold">
                            <p:stCondLst>
                              <p:cond delay="11800"/>
                            </p:stCondLst>
                            <p:childTnLst>
                              <p:par>
                                <p:cTn id="46" presetID="10" presetClass="entr" presetSubtype="0" fill="hold" grpId="0" nodeType="afterEffect">
                                  <p:stCondLst>
                                    <p:cond delay="20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BD9403AF-184C-41EE-8588-059EA553976C}"/>
              </a:ext>
            </a:extLst>
          </p:cNvPr>
          <p:cNvSpPr/>
          <p:nvPr/>
        </p:nvSpPr>
        <p:spPr>
          <a:xfrm>
            <a:off x="1187624" y="2276872"/>
            <a:ext cx="6912768" cy="1328023"/>
          </a:xfrm>
          <a:prstGeom prst="roundRect">
            <a:avLst/>
          </a:prstGeom>
          <a:solidFill>
            <a:srgbClr val="92D050">
              <a:alpha val="72549"/>
            </a:srgbClr>
          </a:solidFill>
          <a:ln w="57150">
            <a:solidFill>
              <a:srgbClr val="93971D"/>
            </a:solidFill>
          </a:ln>
        </p:spPr>
        <p:txBody>
          <a:bodyPr wrap="square">
            <a:spAutoFit/>
          </a:bodyPr>
          <a:lstStyle/>
          <a:p>
            <a:pPr algn="ctr">
              <a:spcAft>
                <a:spcPts val="0"/>
              </a:spcAft>
            </a:pPr>
            <a:r>
              <a:rPr lang="en-GB" sz="3600" b="1" dirty="0">
                <a:solidFill>
                  <a:srgbClr val="000000"/>
                </a:solidFill>
                <a:ea typeface="Calibri" panose="020F0502020204030204" pitchFamily="34" charset="0"/>
                <a:cs typeface="Arial" panose="020B0604020202020204" pitchFamily="34" charset="0"/>
              </a:rPr>
              <a:t>How do we create a safer space for all?</a:t>
            </a:r>
            <a:endParaRPr lang="en-GB" sz="3600" b="1" dirty="0">
              <a:ea typeface="Calibri" panose="020F0502020204030204" pitchFamily="34" charset="0"/>
              <a:cs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3453245985"/>
              </p:ext>
            </p:extLst>
          </p:nvPr>
        </p:nvGraphicFramePr>
        <p:xfrm>
          <a:off x="172800" y="548681"/>
          <a:ext cx="8805738" cy="5760640"/>
        </p:xfrm>
        <a:graphic>
          <a:graphicData uri="http://schemas.openxmlformats.org/drawingml/2006/table">
            <a:tbl>
              <a:tblPr/>
              <a:tblGrid>
                <a:gridCol w="5823150">
                  <a:extLst>
                    <a:ext uri="{9D8B030D-6E8A-4147-A177-3AD203B41FA5}">
                      <a16:colId xmlns:a16="http://schemas.microsoft.com/office/drawing/2014/main" val="3426287023"/>
                    </a:ext>
                  </a:extLst>
                </a:gridCol>
                <a:gridCol w="2982588">
                  <a:extLst>
                    <a:ext uri="{9D8B030D-6E8A-4147-A177-3AD203B41FA5}">
                      <a16:colId xmlns:a16="http://schemas.microsoft.com/office/drawing/2014/main" val="237798884"/>
                    </a:ext>
                  </a:extLst>
                </a:gridCol>
              </a:tblGrid>
              <a:tr h="1815100">
                <a:tc>
                  <a:txBody>
                    <a:bodyPr/>
                    <a:lstStyle/>
                    <a:p>
                      <a:pPr marL="0" algn="l">
                        <a:lnSpc>
                          <a:spcPct val="108000"/>
                        </a:lnSpc>
                        <a:spcBef>
                          <a:spcPts val="0"/>
                        </a:spcBef>
                        <a:spcAft>
                          <a:spcPts val="0"/>
                        </a:spcAft>
                      </a:pPr>
                      <a:r>
                        <a:rPr lang="en-GB" sz="2600" b="1" i="0" dirty="0">
                          <a:latin typeface="Arial" panose="020B0604020202020204" pitchFamily="34" charset="0"/>
                          <a:cs typeface="Arial" panose="020B0604020202020204" pitchFamily="34" charset="0"/>
                        </a:rPr>
                        <a:t>Policies…</a:t>
                      </a:r>
                    </a:p>
                    <a:p>
                      <a:pPr marL="457200" lvl="1" indent="0" algn="l" eaLnBrk="1" hangingPunct="1">
                        <a:lnSpc>
                          <a:spcPct val="108000"/>
                        </a:lnSpc>
                        <a:spcBef>
                          <a:spcPts val="0"/>
                        </a:spcBef>
                        <a:spcAft>
                          <a:spcPts val="0"/>
                        </a:spcAft>
                        <a:buFont typeface="Arial" panose="020B0604020202020204" pitchFamily="34" charset="0"/>
                        <a:buNone/>
                      </a:pPr>
                      <a:r>
                        <a:rPr lang="en-GB" sz="2300" dirty="0">
                          <a:latin typeface="Arial" panose="020B0604020202020204" pitchFamily="34" charset="0"/>
                          <a:ea typeface="Geneva" pitchFamily="125" charset="-128"/>
                          <a:cs typeface="Arial" panose="020B0604020202020204" pitchFamily="34" charset="0"/>
                        </a:rPr>
                        <a:t>Safeguarding Policy, Procedures and</a:t>
                      </a:r>
                      <a:r>
                        <a:rPr lang="en-GB" sz="2300" baseline="0" dirty="0">
                          <a:latin typeface="Arial" panose="020B0604020202020204" pitchFamily="34" charset="0"/>
                          <a:ea typeface="Geneva" pitchFamily="125" charset="-128"/>
                          <a:cs typeface="Arial" panose="020B0604020202020204" pitchFamily="34" charset="0"/>
                        </a:rPr>
                        <a:t> </a:t>
                      </a:r>
                      <a:r>
                        <a:rPr lang="en-GB" sz="2300" dirty="0">
                          <a:latin typeface="Arial" panose="020B0604020202020204" pitchFamily="34" charset="0"/>
                          <a:ea typeface="Geneva" pitchFamily="125" charset="-128"/>
                          <a:cs typeface="Arial" panose="020B0604020202020204" pitchFamily="34" charset="0"/>
                        </a:rPr>
                        <a:t>Guidance for the Methodist Church in Britain</a:t>
                      </a:r>
                    </a:p>
                  </a:txBody>
                  <a:tcPr marL="180000" marR="84693" marT="0" marB="42347"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bg1">
                        <a:lumMod val="20000"/>
                        <a:lumOff val="80000"/>
                      </a:schemeClr>
                    </a:solidFill>
                  </a:tcPr>
                </a:tc>
                <a:tc rowSpan="3">
                  <a:txBody>
                    <a:bodyPr/>
                    <a:lstStyle/>
                    <a:p>
                      <a:pPr marL="0" marR="0" lvl="0" indent="0" algn="l" defTabSz="914400" rtl="0" eaLnBrk="1" fontAlgn="auto" latinLnBrk="0" hangingPunct="1">
                        <a:lnSpc>
                          <a:spcPct val="108000"/>
                        </a:lnSpc>
                        <a:spcBef>
                          <a:spcPts val="0"/>
                        </a:spcBef>
                        <a:spcAft>
                          <a:spcPts val="0"/>
                        </a:spcAft>
                        <a:buClrTx/>
                        <a:buSzTx/>
                        <a:buFont typeface="Arial" panose="020B0604020202020204" pitchFamily="34" charset="0"/>
                        <a:buNone/>
                        <a:tabLst/>
                        <a:defRPr/>
                      </a:pPr>
                      <a:r>
                        <a:rPr lang="en-GB" sz="500" b="0" i="0" u="none" strike="noStrike" kern="1200" dirty="0">
                          <a:solidFill>
                            <a:schemeClr val="tx1"/>
                          </a:solidFill>
                          <a:effectLst/>
                          <a:latin typeface="+mn-lt"/>
                          <a:ea typeface="+mn-ea"/>
                          <a:cs typeface="+mn-cs"/>
                        </a:rPr>
                        <a:t>   </a:t>
                      </a:r>
                    </a:p>
                    <a:p>
                      <a:pPr marL="0" marR="0" lvl="0" indent="0" algn="l" defTabSz="914400" rtl="0" eaLnBrk="1" fontAlgn="auto" latinLnBrk="0" hangingPunct="1">
                        <a:lnSpc>
                          <a:spcPct val="108000"/>
                        </a:lnSpc>
                        <a:spcBef>
                          <a:spcPts val="0"/>
                        </a:spcBef>
                        <a:spcAft>
                          <a:spcPts val="0"/>
                        </a:spcAft>
                        <a:buClrTx/>
                        <a:buSzTx/>
                        <a:buFont typeface="Arial" panose="020B0604020202020204" pitchFamily="34" charset="0"/>
                        <a:buNone/>
                        <a:tabLst/>
                        <a:defRPr/>
                      </a:pPr>
                      <a:r>
                        <a:rPr lang="en-GB" sz="1700" b="1" i="0" u="none" strike="noStrike" kern="1200" dirty="0">
                          <a:solidFill>
                            <a:schemeClr val="tx1"/>
                          </a:solidFill>
                          <a:effectLst/>
                          <a:latin typeface="Arial" panose="020B0604020202020204" pitchFamily="34" charset="0"/>
                          <a:ea typeface="+mn-ea"/>
                          <a:cs typeface="Arial" panose="020B0604020202020204" pitchFamily="34" charset="0"/>
                        </a:rPr>
                        <a:t> </a:t>
                      </a:r>
                      <a:r>
                        <a:rPr lang="en-GB" sz="2600" b="1" i="0" dirty="0">
                          <a:latin typeface="Arial" panose="020B0604020202020204" pitchFamily="34" charset="0"/>
                          <a:cs typeface="Arial" panose="020B0604020202020204" pitchFamily="34" charset="0"/>
                        </a:rPr>
                        <a:t>People…</a:t>
                      </a:r>
                    </a:p>
                    <a:p>
                      <a:pPr marL="342900" marR="0" lvl="0" indent="-342900" algn="l" defTabSz="914400" rtl="0" eaLnBrk="1" fontAlgn="auto" latinLnBrk="0" hangingPunct="1">
                        <a:lnSpc>
                          <a:spcPct val="108000"/>
                        </a:lnSpc>
                        <a:spcBef>
                          <a:spcPts val="0"/>
                        </a:spcBef>
                        <a:spcAft>
                          <a:spcPts val="0"/>
                        </a:spcAft>
                        <a:buClrTx/>
                        <a:buSzTx/>
                        <a:buFont typeface="Arial" panose="020B0604020202020204" pitchFamily="34" charset="0"/>
                        <a:buChar char="•"/>
                        <a:tabLst/>
                        <a:defRPr/>
                      </a:pPr>
                      <a:r>
                        <a:rPr lang="en-GB" sz="2300" b="0" dirty="0">
                          <a:latin typeface="Arial" panose="020B0604020202020204" pitchFamily="34" charset="0"/>
                          <a:cs typeface="Arial" panose="020B0604020202020204" pitchFamily="34" charset="0"/>
                        </a:rPr>
                        <a:t>Your roles and responsibilities</a:t>
                      </a:r>
                      <a:r>
                        <a:rPr lang="en-GB" sz="2300" b="0" baseline="0" dirty="0">
                          <a:latin typeface="Arial" panose="020B0604020202020204" pitchFamily="34" charset="0"/>
                          <a:cs typeface="Arial" panose="020B0604020202020204" pitchFamily="34" charset="0"/>
                        </a:rPr>
                        <a:t> </a:t>
                      </a:r>
                    </a:p>
                    <a:p>
                      <a:pPr marL="342900" marR="0" lvl="0" indent="-342900" algn="l" defTabSz="914400" rtl="0" eaLnBrk="1" fontAlgn="auto" latinLnBrk="0" hangingPunct="1">
                        <a:lnSpc>
                          <a:spcPct val="108000"/>
                        </a:lnSpc>
                        <a:spcBef>
                          <a:spcPts val="0"/>
                        </a:spcBef>
                        <a:spcAft>
                          <a:spcPts val="0"/>
                        </a:spcAft>
                        <a:buClrTx/>
                        <a:buSzTx/>
                        <a:buFont typeface="Arial" panose="020B0604020202020204" pitchFamily="34" charset="0"/>
                        <a:buChar char="•"/>
                        <a:tabLst/>
                        <a:defRPr/>
                      </a:pPr>
                      <a:r>
                        <a:rPr lang="en-GB" sz="2300" b="0" baseline="0" dirty="0">
                          <a:latin typeface="Arial" panose="020B0604020202020204" pitchFamily="34" charset="0"/>
                          <a:cs typeface="Arial" panose="020B0604020202020204" pitchFamily="34" charset="0"/>
                        </a:rPr>
                        <a:t>Where to seek guidance</a:t>
                      </a:r>
                      <a:endParaRPr lang="en-GB" sz="23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8000"/>
                        </a:lnSpc>
                        <a:spcBef>
                          <a:spcPts val="0"/>
                        </a:spcBef>
                        <a:spcAft>
                          <a:spcPts val="0"/>
                        </a:spcAft>
                        <a:buClrTx/>
                        <a:buSzTx/>
                        <a:buFont typeface="Arial" panose="020B0604020202020204" pitchFamily="34" charset="0"/>
                        <a:buNone/>
                        <a:tabLst/>
                        <a:defRPr/>
                      </a:pPr>
                      <a:endParaRPr lang="en-GB" sz="2300" dirty="0">
                        <a:latin typeface="Arial" panose="020B0604020202020204" pitchFamily="34" charset="0"/>
                        <a:cs typeface="Arial" panose="020B0604020202020204" pitchFamily="34" charset="0"/>
                      </a:endParaRPr>
                    </a:p>
                    <a:p>
                      <a:pPr marL="0" indent="0" algn="l" eaLnBrk="1" hangingPunct="1">
                        <a:lnSpc>
                          <a:spcPct val="108000"/>
                        </a:lnSpc>
                        <a:spcBef>
                          <a:spcPts val="0"/>
                        </a:spcBef>
                        <a:spcAft>
                          <a:spcPts val="0"/>
                        </a:spcAft>
                        <a:buFont typeface="Arial" panose="020B0604020202020204" pitchFamily="34" charset="0"/>
                        <a:buNone/>
                      </a:pPr>
                      <a:endParaRPr lang="en-GB" sz="2300" dirty="0">
                        <a:latin typeface="Arial" panose="020B0604020202020204" pitchFamily="34" charset="0"/>
                        <a:ea typeface="Geneva" pitchFamily="125" charset="-128"/>
                        <a:cs typeface="Arial" panose="020B0604020202020204" pitchFamily="34" charset="0"/>
                      </a:endParaRPr>
                    </a:p>
                  </a:txBody>
                  <a:tcPr marL="180000" marR="90638" marT="0" marB="45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20000"/>
                        <a:lumOff val="80000"/>
                      </a:schemeClr>
                    </a:solidFill>
                  </a:tcPr>
                </a:tc>
                <a:extLst>
                  <a:ext uri="{0D108BD9-81ED-4DB2-BD59-A6C34878D82A}">
                    <a16:rowId xmlns:a16="http://schemas.microsoft.com/office/drawing/2014/main" val="1784907411"/>
                  </a:ext>
                </a:extLst>
              </a:tr>
              <a:tr h="2086401">
                <a:tc>
                  <a:txBody>
                    <a:bodyPr/>
                    <a:lstStyle/>
                    <a:p>
                      <a:pPr marL="0" marR="0" lvl="0" indent="0" algn="l" defTabSz="914400" rtl="0" eaLnBrk="1" fontAlgn="auto" latinLnBrk="0" hangingPunct="1">
                        <a:lnSpc>
                          <a:spcPct val="108000"/>
                        </a:lnSpc>
                        <a:spcBef>
                          <a:spcPts val="0"/>
                        </a:spcBef>
                        <a:spcAft>
                          <a:spcPts val="0"/>
                        </a:spcAft>
                        <a:buClrTx/>
                        <a:buSzTx/>
                        <a:buFontTx/>
                        <a:buNone/>
                        <a:tabLst/>
                        <a:defRPr/>
                      </a:pPr>
                      <a:r>
                        <a:rPr lang="en-GB" sz="2600" b="1" i="0" dirty="0">
                          <a:latin typeface="Arial" panose="020B0604020202020204" pitchFamily="34" charset="0"/>
                          <a:cs typeface="Arial" panose="020B0604020202020204" pitchFamily="34" charset="0"/>
                        </a:rPr>
                        <a:t>Procedures…</a:t>
                      </a:r>
                    </a:p>
                    <a:p>
                      <a:pPr marL="914400" lvl="2" indent="-342900" algn="l">
                        <a:lnSpc>
                          <a:spcPct val="108000"/>
                        </a:lnSpc>
                        <a:spcBef>
                          <a:spcPts val="0"/>
                        </a:spcBef>
                        <a:spcAft>
                          <a:spcPts val="0"/>
                        </a:spcAft>
                        <a:buFont typeface="Arial" panose="020B0604020202020204" pitchFamily="34" charset="0"/>
                        <a:buChar char="•"/>
                      </a:pPr>
                      <a:r>
                        <a:rPr lang="en-US" sz="2300" dirty="0">
                          <a:latin typeface="Arial" panose="020B0604020202020204" pitchFamily="34" charset="0"/>
                          <a:cs typeface="Arial" panose="020B0604020202020204" pitchFamily="34" charset="0"/>
                        </a:rPr>
                        <a:t>Registration forms / Ratios</a:t>
                      </a:r>
                    </a:p>
                    <a:p>
                      <a:pPr marL="914400" lvl="2" indent="-342900" algn="l">
                        <a:lnSpc>
                          <a:spcPct val="108000"/>
                        </a:lnSpc>
                        <a:spcBef>
                          <a:spcPts val="0"/>
                        </a:spcBef>
                        <a:spcAft>
                          <a:spcPts val="0"/>
                        </a:spcAft>
                        <a:buFont typeface="Arial" panose="020B0604020202020204" pitchFamily="34" charset="0"/>
                        <a:buChar char="•"/>
                      </a:pPr>
                      <a:r>
                        <a:rPr lang="en-US" sz="2300" dirty="0">
                          <a:latin typeface="Arial" panose="020B0604020202020204" pitchFamily="34" charset="0"/>
                          <a:cs typeface="Arial" panose="020B0604020202020204" pitchFamily="34" charset="0"/>
                        </a:rPr>
                        <a:t>Transport</a:t>
                      </a:r>
                    </a:p>
                    <a:p>
                      <a:pPr marL="914400" lvl="2" indent="-342900" algn="l">
                        <a:lnSpc>
                          <a:spcPct val="108000"/>
                        </a:lnSpc>
                        <a:spcBef>
                          <a:spcPts val="0"/>
                        </a:spcBef>
                        <a:spcAft>
                          <a:spcPts val="0"/>
                        </a:spcAft>
                        <a:buFont typeface="Arial" panose="020B0604020202020204" pitchFamily="34" charset="0"/>
                        <a:buChar char="•"/>
                      </a:pPr>
                      <a:r>
                        <a:rPr lang="en-US" sz="2300" dirty="0">
                          <a:latin typeface="Arial" panose="020B0604020202020204" pitchFamily="34" charset="0"/>
                          <a:cs typeface="Arial" panose="020B0604020202020204" pitchFamily="34" charset="0"/>
                        </a:rPr>
                        <a:t>Insurance</a:t>
                      </a:r>
                    </a:p>
                    <a:p>
                      <a:pPr marL="914400" lvl="2" indent="-342900" algn="l">
                        <a:lnSpc>
                          <a:spcPct val="108000"/>
                        </a:lnSpc>
                        <a:spcBef>
                          <a:spcPts val="0"/>
                        </a:spcBef>
                        <a:spcAft>
                          <a:spcPts val="0"/>
                        </a:spcAft>
                        <a:buFont typeface="Arial" panose="020B0604020202020204" pitchFamily="34" charset="0"/>
                        <a:buChar char="•"/>
                      </a:pPr>
                      <a:r>
                        <a:rPr lang="en-US" sz="2300" dirty="0">
                          <a:latin typeface="Arial" panose="020B0604020202020204" pitchFamily="34" charset="0"/>
                          <a:cs typeface="Arial" panose="020B0604020202020204" pitchFamily="34" charset="0"/>
                        </a:rPr>
                        <a:t>Emergency planning </a:t>
                      </a:r>
                    </a:p>
                  </a:txBody>
                  <a:tcPr marL="180000" marR="84693" marT="0" marB="423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20000"/>
                        <a:lumOff val="80000"/>
                      </a:schemeClr>
                    </a:solidFill>
                  </a:tcPr>
                </a:tc>
                <a:tc vMerge="1">
                  <a:txBody>
                    <a:bodyPr/>
                    <a:lstStyle/>
                    <a:p>
                      <a:pPr marL="0" indent="-342900" algn="l">
                        <a:lnSpc>
                          <a:spcPct val="114000"/>
                        </a:lnSpc>
                        <a:spcBef>
                          <a:spcPts val="0"/>
                        </a:spcBef>
                        <a:spcAft>
                          <a:spcPts val="0"/>
                        </a:spcAft>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4969680"/>
                  </a:ext>
                </a:extLst>
              </a:tr>
              <a:tr h="1859139">
                <a:tc>
                  <a:txBody>
                    <a:bodyPr/>
                    <a:lstStyle/>
                    <a:p>
                      <a:pPr marL="0" algn="l">
                        <a:lnSpc>
                          <a:spcPct val="108000"/>
                        </a:lnSpc>
                        <a:spcBef>
                          <a:spcPts val="0"/>
                        </a:spcBef>
                        <a:spcAft>
                          <a:spcPts val="0"/>
                        </a:spcAft>
                      </a:pPr>
                      <a:r>
                        <a:rPr lang="en-GB" sz="2600" b="1" i="0" dirty="0">
                          <a:latin typeface="Arial" panose="020B0604020202020204" pitchFamily="34" charset="0"/>
                          <a:cs typeface="Arial" panose="020B0604020202020204" pitchFamily="34" charset="0"/>
                        </a:rPr>
                        <a:t>Premises…</a:t>
                      </a:r>
                    </a:p>
                    <a:p>
                      <a:pPr marL="914400" lvl="2" indent="-342900" algn="l" eaLnBrk="1" hangingPunct="1">
                        <a:lnSpc>
                          <a:spcPct val="108000"/>
                        </a:lnSpc>
                        <a:spcBef>
                          <a:spcPts val="0"/>
                        </a:spcBef>
                        <a:spcAft>
                          <a:spcPts val="0"/>
                        </a:spcAft>
                        <a:buFont typeface="Arial" panose="020B0604020202020204" pitchFamily="34" charset="0"/>
                        <a:buChar char="•"/>
                      </a:pPr>
                      <a:r>
                        <a:rPr lang="en-GB" sz="2300" dirty="0">
                          <a:latin typeface="Arial" panose="020B0604020202020204" pitchFamily="34" charset="0"/>
                          <a:ea typeface="Geneva" pitchFamily="125" charset="-128"/>
                          <a:cs typeface="Arial" panose="020B0604020202020204" pitchFamily="34" charset="0"/>
                        </a:rPr>
                        <a:t>Health &amp; Safety</a:t>
                      </a:r>
                    </a:p>
                    <a:p>
                      <a:pPr marL="914400" lvl="2" indent="-342900" algn="l" eaLnBrk="1" hangingPunct="1">
                        <a:lnSpc>
                          <a:spcPct val="108000"/>
                        </a:lnSpc>
                        <a:spcBef>
                          <a:spcPts val="0"/>
                        </a:spcBef>
                        <a:spcAft>
                          <a:spcPts val="0"/>
                        </a:spcAft>
                        <a:buFont typeface="Arial" panose="020B0604020202020204" pitchFamily="34" charset="0"/>
                        <a:buChar char="•"/>
                      </a:pPr>
                      <a:r>
                        <a:rPr lang="en-GB" sz="2300" dirty="0">
                          <a:latin typeface="Arial" panose="020B0604020202020204" pitchFamily="34" charset="0"/>
                          <a:ea typeface="Geneva" pitchFamily="125" charset="-128"/>
                          <a:cs typeface="Arial" panose="020B0604020202020204" pitchFamily="34" charset="0"/>
                        </a:rPr>
                        <a:t>Risk Assessments</a:t>
                      </a:r>
                    </a:p>
                    <a:p>
                      <a:pPr marL="914400" lvl="2" indent="-342900" algn="l" eaLnBrk="1" hangingPunct="1">
                        <a:lnSpc>
                          <a:spcPct val="108000"/>
                        </a:lnSpc>
                        <a:spcBef>
                          <a:spcPts val="0"/>
                        </a:spcBef>
                        <a:spcAft>
                          <a:spcPts val="0"/>
                        </a:spcAft>
                        <a:buFont typeface="Arial" panose="020B0604020202020204" pitchFamily="34" charset="0"/>
                        <a:buChar char="•"/>
                      </a:pPr>
                      <a:r>
                        <a:rPr lang="en-GB" sz="2300" dirty="0">
                          <a:latin typeface="Arial" panose="020B0604020202020204" pitchFamily="34" charset="0"/>
                          <a:ea typeface="Geneva" pitchFamily="125" charset="-128"/>
                          <a:cs typeface="Arial" panose="020B0604020202020204" pitchFamily="34" charset="0"/>
                        </a:rPr>
                        <a:t>Lettings</a:t>
                      </a:r>
                    </a:p>
                  </a:txBody>
                  <a:tcPr marL="180000" marR="84693" marT="0" marB="423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20000"/>
                        <a:lumOff val="80000"/>
                      </a:schemeClr>
                    </a:solidFill>
                  </a:tcPr>
                </a:tc>
                <a:tc vMerge="1">
                  <a:txBody>
                    <a:bodyPr/>
                    <a:lstStyle/>
                    <a:p>
                      <a:pPr marL="0" indent="-342900" algn="l" eaLnBrk="1" hangingPunct="1">
                        <a:lnSpc>
                          <a:spcPct val="114000"/>
                        </a:lnSpc>
                        <a:spcBef>
                          <a:spcPts val="0"/>
                        </a:spcBef>
                        <a:spcAft>
                          <a:spcPts val="0"/>
                        </a:spcAft>
                        <a:buFont typeface="Arial" panose="020B0604020202020204" pitchFamily="34" charset="0"/>
                        <a:buChar char="•"/>
                      </a:pPr>
                      <a:endParaRPr lang="en-GB" sz="2400" dirty="0">
                        <a:latin typeface="Arial" panose="020B0604020202020204" pitchFamily="34" charset="0"/>
                        <a:ea typeface="Geneva" pitchFamily="125" charset="-128"/>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5109758"/>
                  </a:ext>
                </a:extLst>
              </a:tr>
            </a:tbl>
          </a:graphicData>
        </a:graphic>
      </p:graphicFrame>
      <p:pic>
        <p:nvPicPr>
          <p:cNvPr id="17" name="Picture 16" descr="A close up of a sign&#10;&#10;Description automatically generated">
            <a:extLst>
              <a:ext uri="{FF2B5EF4-FFF2-40B4-BE49-F238E27FC236}">
                <a16:creationId xmlns:a16="http://schemas.microsoft.com/office/drawing/2014/main" id="{49D7AA54-CD3F-4512-9E64-B0C41EA19B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919038">
            <a:off x="4295115" y="2894661"/>
            <a:ext cx="1603312" cy="1603312"/>
          </a:xfrm>
          <a:prstGeom prst="rect">
            <a:avLst/>
          </a:prstGeom>
        </p:spPr>
      </p:pic>
      <p:pic>
        <p:nvPicPr>
          <p:cNvPr id="18" name="Picture 17">
            <a:extLst>
              <a:ext uri="{FF2B5EF4-FFF2-40B4-BE49-F238E27FC236}">
                <a16:creationId xmlns:a16="http://schemas.microsoft.com/office/drawing/2014/main" id="{6AA5D7F3-3CE5-4897-BA04-2A0694DA745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995935" y="4448004"/>
            <a:ext cx="1814203" cy="1872475"/>
          </a:xfrm>
          <a:prstGeom prst="rect">
            <a:avLst/>
          </a:prstGeom>
        </p:spPr>
      </p:pic>
      <p:sp>
        <p:nvSpPr>
          <p:cNvPr id="2" name="AutoShape 2" descr="data:image/jpg;base64,%20/9j/4AAQSkZJRgABAQEAYABgAAD/2wBDAAUDBAQEAwUEBAQFBQUGBwwIBwcHBw8LCwkMEQ8SEhEPERETFhwXExQaFRERGCEYGh0dHx8fExciJCIeJBweHx7/2wBDAQUFBQcGBw4ICA4eFBEUHh4eHh4eHh4eHh4eHh4eHh4eHh4eHh4eHh4eHh4eHh4eHh4eHh4eHh4eHh4eHh4eHh7/wAARCAFLAOo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yeivuH/hS3wx/6FOz/wC+3/8AiqP+FLfDH/oU7P8A77f/AOKry/qM+5+g/wCt2F/kl+H+Z8PUV9w/8KW+GP8A0Kdn/wB9v/8AFUf8KW+GP/Qp2f8A32//AMVR9Rn3D/W7C/yS/D/M+HqK+4f+FLfDH/oU7P8A77f/AOKo/wCFLfDH/oU7P/vt/wD4qj6jPuH+t2F/kl+H+Z8PV6n4P/5Fiw/65n/0I19Hf8KW+GP/AEKdn/32/wD8VWnZ/DTwPaW6W9v4ftkiQYVQzcD865sVlVWtBRTR42d55RzCjGnCLTTvrbsfOeKMV9Jf8K98G/8AQCt/++m/xo/4V74N/wCgFb/99N/jXD/YNb+Zfj/kfM3Pm3FGK+kv+Fe+Df8AoBW//fTf40f8K98G/wDQCt/++m/xo/sGt/Mvx/yC5824oxX0l/wr3wb/ANAK3/76b/Gj/hXvg3/oBW//AH03+NH9g1v5l+P+QXPm3FGK+kv+Fe+Df+gFb/8AfTf40f8ACvfBv/QCt/8Avpv8aP7BrfzL8f8AILnzbijFfSX/AAr3wb/0Arf/AL6b/Gj/AIV74N/6AVv/AN9N/jR/YNb+Zfj/AJBc+bcUYr6S/wCFe+Df+gFb/wDfTf40f8K98G/9AK3/AO+m/wAaP7BrfzL8f8gufNuKMV9Jf8K98G/9AK3/AO+m/wAaP+Fe+Df+gFb/APfTf40f2DW/mX4/5Bc+bcUYr6S/4V74N/6AVv8A99N/jR/wr3wb/wBAK3/76b/Gj+wa38y/H/ILnzbijFfSX/CvfBv/AEArf/vpv8aP+Fe+Df8AoBW//fTf40f2DW/mX4/5Bc+bcUYr6S/4V74N/wCgFb/99N/jR/wr3wb/ANAK3/76b/Gj+wa38y/H/ILnzbijFfSX/CvfBv8A0Arf/vpv8aP+Fe+Df+gFb/8AfTf40f2DW/mX4/5Bc6miiivqyQooooAKKKKACiiigAooooAKKKKACig1yN18QNEtr+6s7i11iKS0UPOW06UKiEkBycY2kg4Pek2luXCnKfwq511FV1vbT7Mbj7VB5IOC5kG0H0JrJ8aeK9G8H6H/AGzrlxJFZ+Yse+OMyHc3Tgc0NpCjCU5KMVds3qK5FviL4VXX9G0Mag73uswJcWapExVkcEqS2MLkA8Gt7VtZ03S9MvdSvr2KK1skaS4cHd5YAycgc59utCkn1KlRqRaTi9djQorB0/xdoN9rK6TbXwa5axjvlypCmGRtqkE8ZJHTrW0ZofO8jzY/Nxu2bhux64oTTJlCUfiRJRXMa/458P6Jfy2N3cTSXMVobto7eIynyw4Q9O+5hx1rd+3WvlM7XEa7Y/NZWYBlTGckdRRdDdOaSbW5aorJ0jxFo+q+Hl1+xvo30wxtJ9obKgKuck5wRjB61lWvj3w/MyKz3tuZQjQC4tHi89HcIrpuAyuWXJ7ZGetHMhqlUd/deh1dFRQ3EEqB45o3UgsCrgggdTSPeWiKWe6gUBdxJkAwPX6UyLM574m+Lk8F+E59aNhPfyqwjgt4QSZHbpkgHA7k1554Z+NWo3XiXw9pmr+HWit9XsoZJJ4Ec/Zp3d12sD/BwvPBGc12XxEs18Z6JqPhvRvEU2kavbSxmOaOQp85QOF45ZSrDOOlcV4Y+GHjhPEvh291jxXcRWGm2MK3kMF5Ixup0dyQc8bTlck8kcVzzc+b3dj18JDCLDv21ubXvfbSx7YDmlpBS10HjhRRRQAUUUUAFFFFABRRRQAUUUUAFFFFABXn/jPw7q2pXvihra082O/0aC1gPmKN8ivIWXk8cMOTivQKKmUbmlKq6buv66nkniLwXqkPir7Zp2mS/wBiI8bNaWYgYyP5JTzBHL8hKng5wfmyM4q34o8Hapf/AA28O6BDZTTtb6nbS3MM88bPHAJCXBYYU7VOML2GBmvUKKn2a18zoWNqJxf8p86+GfhX4y03UtEupoy9xZ6xLGtyZkPkWUcDx274zzy5OBzzyKq6H8KPFbeHtYsdQ0mUXZ0iaDdNcQGK8ut+6N12/MxHUPIQRnFfSlFQsPE6pZzXlq0v+Gd/1PnHWfhlruq6fcTQeDvsMsPhu1tbCE3MQMV2lzucgq+ASuWz/tdc1pL4A8aN4yM4sWjvDrTX/wDbxul/49DCFFtjO/rkYxt5zmvfKKfsIk/2tWtay/Hy8/I+YrT4Y+NF0aSCLwqbS8GgtYzzC8iJvLr7SjmXO7+JQTk+mD2roLP4e+KD8Rrq5k0bzNNvHuPtb3zQSoY5IduEkU+by2BsYbV9+te+0UKhFDnnFaV7pa379fmeU/DzwbqUXwTvfB95oy6JqMkM0DsZEdZ5DnEpKE8Hgc84FXtctPEXijTrLTrrwp9jgt3tjdG4niZ3KyxlxEVY/u9qsSTgn5RjrXpFFWoJKxyyxk5Tc2tW79d38zyt/Duu6P4i1W607QXnsrqO9trWG3liRYvNEBVyCw2oWR845B7c1T0fwTqWn2FlfX/h77fNFqCPd2okjd5oRbKigbm2kLJ820kZIz1r2Cil7ND+uztax5RZ+Cr3yNRvF8PR2V29/p01kn2hZGgijaIyBXJ4wA4I79BkYr1YCloqoxSMateVX4v62/yCiiiqMQooooAKKKKACiiigAooooAKKKKACiiigAooooAKKKKACiiigAooooAKKKKACiiigAooooAKKKKACiiigAoooNABRSZozQAtFFANABRQTSZoAWik3UZoAWikzRmgBaKTNG6gBaKQGjNAC0UA0GgAopM0ZoAWikzRmgBaKTdRmgBaKTNGaAFopA1LQAUUUUAFBopDQB8q3PjD4reN/ijrOg+F/EA05bWaYRQh0jRY4229SCSa9I+E+gfGHT/FyXXjTxEmoaOLeRWiW4V8yHG04Cj3rh/HHw5+Gd/4w1HUrT4qadok007tPatLG5ilJ+cA71I5zwaz/wBme+vLD406h4etNem1PSfIuFEm8mOfYy7JFBJx17etcEW41FzdX3/Q+yxEadbByeHSSjHVOFn5+93PTv2mvHupeEPDVjp+g3X2fV9Un2JIoBaONfvEZ7klQD9awv2YfiFr+uanq3hTxXfS3WoWq+dA84AlwG2yIcdcEj8zXm/xl13UfFnx1b+xdLn1pNDdIobSFGk8wRMGkJCgnG84z7Cs2HxHrvh3422XjbW/D9z4fN7d+ZcW8kTxq0bgJKV3gEjksfeplWftea+l7GlHKoPL/YuK53Hmvpe+6XfY9g/ap8eeJfCY0bT/AA7fGwa8Ekk0yKC5ClQFBPQcnP4Vgx+F/wBoqSJZB4yhG5QQDeJxn/gFU/20WWTVfDDowKtbzFSO4LLzWrF+zbPJCj/8LAvhuUHH2Q8ZH/XSqnzyqSSu7edjHDvD4fAUZTcYuV94c17P8LF79ozxz4s8F+GvDGmabqH2bULyBje3aAM5aNUBCkjHLMTn2rGi8MftFTW6Sr4yiUOgYA3iZGR/uVQ/a/szp1n4IsDKZvs1nPD5hGC+0QjP44rLh+G/geW1SQ/HKwjLoCVLKCuR0P72lNydRr062NMLCjDBUp6Jy5rtwcr6+Wx6V+0D4y8VeBvhv4fjsr5YtWuysN5dgB23JFlyuRjJbviuW0vw7+0RqWmWuoW/i9RFcwrMga6QHawBGfk9DR+1jbxW3w18FWtvdC9hiJjjuF6TAQABxyeo5610Hjjx/wCGx8ADY6P4rsl1hdMto44ra7AnVwY9wAB3AgA5/GqlrOXM9l3OfDxlDC0XRpxbnJptxv109DrfGl14m8OfAG7urzUnXxFZaYpmu42BPnAgMwOMHv2qt+zJr2s+JPhs+oa9qM2oXf2+WPzZcbtoCYHH1NcB4avr/Uv2RfEdzqF5c3kxM48yeRnbAZOMnnFX/wBl3xl4U0L4aSWOteItM0+6/tGaTyrm4WNtpVMHBPTg1cal6kXfSxzVsE44OtFRvJVLXS8vyF/Zu8Y+KPEXxC8Rafrmt3V/a20LNDFLjCHzccYHpxWr+05491vw8mj+G/C11Jb6tqblmeIAyKmQqquehZj1/wBmuK/ZHkSX4meKJY2DI9szKw6EGbIrlfFniPWPE3x6ufEmg6Lca+uk3I+zW0UbyKY4jtDHaCQC3OfcVl7VqitdWz0fqFOWZylyrlhFO2iV7aJ/M9g/Zc+IOq+KtN1PRfEV411qmnsrpLIAJJIm4+bHUqwxn3FYP7TPi/xlovxF0XRvDOvXOnR3llH+7jKhWkaZ1BOQfb8q888Aa9qnhP48W2sa1o1xoMer3DLcWssbRhY5mxkBgCVD8/h7V1X7VSyP8ZfCqQyeXI1rbhHxnaftL4NHtG6O+qYLA06eaKXKuWUW7bq9tfLco+Pbz47fD+wttW1vxYXgknESBJUkG7GcMu3pwa7T40+O/Elv8GvCniXSdRl0y+1Fo2na3xzmMkjkHjPNeQ2uialrHxRPgn4j+KdVtH+0lFllcyo0h+7jccKHB4bB6gYr1b9rDTLXRfhV4d0mxUrbWd2sMQJydqxkDPvSTlyTabsaVadH6zhqc4xcm7tqNk01p6nNPB8e18E/8JePF7HTRZ/bf+PhN/lbd3Tb1x2ruPhZ488R+IvgV4j1fUr3dqmmpPHFdooVjiMMrEAY3AnrUcvjbwiv7OZ0c+JNLOonw99n+yi5Uy+YYsbNuc5z2rm/gL/ybt44+tx/6IWrj7s0k90ctZe2w8pVKSi4zSVo20v+J0P7P3jbxJqfwv8AFWua1qc2p3enF3gafHG2HcBwBxmvOPhP8YfGi+P9LbxBrc97pepXIgnjmVfLQucApgfLglfwrpP2cf8Akh3jz/dl/wDSevMtL0Jr34EXniC3DC50nXEJZeojkiQE/gwQ/nWTnPlg0+lzup4XDOtiYTgrOSitNrrp8z2vwN4v8T3v7TOteG7vWrmbSIHuRFaNjYu1RjHGeK57xd4x+J3ij40ap4N8I62NOW1lkjgiUqilY1BZmYgkk1kfs9as2u/tCzazIMSXlrNK49GMa7v1Bqz4V1bTND/ax12/1i/t7C0We7Rpp5AiAlRgEn1qudyitdGzF4WFGvP92nKNJO1r6+h3/wAOvDXxusfGWn3XirxIl3o0bMbmEXCtuG044CjPzYr22vlz43eNl1H4v+GR4V8UvPYFbaOYWF4TEXNw2Q204JwR+GK+ohXVRa1iuh8/mlOpanVqJJyWyVrWfUWiiitzyQoNFFAHlGqfAHwBqWp3WoXMep+fdTNNJtuyBuY5OBjjrXQeAfhd4R8EXE91oVlMl3NGY2uZpjJIF9FJ4HboO1dvRWapQTukdk8wxVSHs5VG49rnEeAfhh4Y8Faxeavo8d215eIUlkuJzIcFtxx6ZPX6Va+I/wAPfDvj63s4fEEM7fZHZomhl2MNwwQT3HA/Kutop8kbcttDP61X9oqvO+bv1OA8XfCfwv4pstItdYOoSrpNv9ntmW5IYrx944+Y8Dmu9jURxqg6KABTqKaik7pETrVKkVGUrpbfPc5rx94G8OeOLCGz8Q2JuFgYvDIkhR4yeuGHrxx04rhD+zn8OSCPL1X/AMDT/hXsFFTKlCTu0bUcfiaEeWnUaXkzl/EPgPw3r/hS08NatYm5sLREWDMhEkexdoIYcg4/OuIH7Ovw53Z8nVT7fbT/AIV6/RTlShLdBSx+Jorlp1Gl5Mw9M8J6Bp3hMeFbXTYl0jymha2OWDK2d2SeSTkkmvPpf2dvhw8rOttqcYJyEW9bA9hnmvXaKHThLdCpY3EUW3Tm1ffXc47wX8N/C/g/Tb6z0G0mt2vk8ue4aYtMwwQMMemMnGO9N+HPw18M+AZLyTQIrkSXgUTPPN5jYXOAD2HJrs6KFCKtpsTLFV583NNvm313t3OL+Ivwz8M+PLizuNeiuvOs1ZIpLeYxnDEHBx15HH1NReK/hd4a8Ua3pesaub6S802KOKB1uCoIRtwLDHJyea7mim4Re6CGLrwSUZvS9vK+/wB5w/xB+FvhTxzqFtqGt29wt3bp5azW0xiZlzkBiOuD09M1Z8ZfD3Q/F3h2x0PXJL6e3smVo5BPiRiF25ZscnFdfRRyR103COLrx5bTfu7eXoePf8M5/DrP3dWPt9sP+Fd3pHgXw7pPgy48I6bZtbaZcRukqrIS77xhmLHkn3rpqKUaUI7Iurj8TWSVSo3bzOM8I/DXw34X8Nan4e0tbsWWphhceZOWblNpwcccUzwt8MPCnh3wrqXhiztZ59M1Ik3MdzMXLfKF4PbgD8a7aihU4roRLF15XvN6u713a2Zwfw7+E/hLwLqM+paNBcvdyoYxLczeYY0JyVXgY6Dnr71X8afBvwN4s1mTWNSsJ4r6bHnS205j8wgYyR0z716JRR7OFuW2hf17E+09r7R83e+p5n4X+B/gDw9rVvq9rY3VxdWziSH7Tcs6o46Nt6EjtmvTBRRTjCMVaKMq+Iq15c1WTk/MKKKKoxCiiigAooooAKKKKACisVPEVrJv8my1OZVdo98dm7KSrFTg455BqHUfFmn6dZS3t/a6lbW0K7pJZLN1VB6k4rP20O4HQUV5hJ8evhXG5R/E8SsOoMT/AOFNHx/+FGcf8JVDn/rk/wDhR7WHcfK+x6jRXmUfx4+F8n+r8SI30hf/AAp0fx1+GMjbY/EaO3oIX/wo9rDuFmel0V5lH8ePhfISI/EsbEdcQv8A4VseHvih4Q8Q3JttEvbjUJgpYxwWzs2PXGKPaw7hZna0Vi3niTTrXQH1uVbr7MknlFBAxl379m3Z1zu4qn/wmNv/ANADxN/4KZf8KpTTVyo05SV0jpqK841j40+B9HvJLPVJtTtLiLHmRy2EgZc+vFZb/tFfCtCQ+s3Skdc2Mv8AhRzI0WGqv7LPW6K8iH7R3wp/6Ddz/wCAUn+FB/aO+FIbadcugfQ2Un+FHOhfV6v8rPXaK8g/4aR+E3/QeuP/AACk/wAK1vD/AMa/A3iGOaTQ59T1FYMeaYLCRtmemRik6kVq2NYaq9os9Jorg4Pit4VmnEQXVlO9UYvp0gCFmCjJxxyRXeU4zjP4XcipRqUvjVgoooqjMKKKKACiiigAooooAKKKKACiiigDH8H/APIE/wC3q5/9HyV86/tofEF4Xt/BWnTkbQJr0qerH7qn6Dn8RX0FoV5Dp/hK5v7ltsNtLeTSH0VZpCf5V+dfxG8RXHibxjqet3DEvdXDy4z0BPA/AYFY03+7j6G1KN3c5yeYhjuPNTW+n6lPGJYrSUoejbTWn4U0G41O7S6eEtbK3GRwa9l0bRmWFMRbVxjpUVK/Loj0qGFdTVnkumaTfRpuKsSRkk54q/dINP0abyyxuJT+9OMYX2r2y20aAsvmQqw+lcr8RvDyJbm6hiJU/eAHSkqzm1c1lg1Ti2jx+2aSORZhnHBPuK9A+GXiS58N+KLPVbWQiS2kD4/vofvL+IyK4t2ihvYrV8bHLBSe3tVqzZoJYWPGG2HH1xXbc823Q+5767h1D4a/brZg8Fzq6zRsO6te5H6GtP4w+MIvBPgi81ckG5I8q1T+/K3T8uv4VyHg0k/s96ET1863z/4ErXm37Xfic3fi618PRMTBpkPnSgHgyuM8/QY/OuejpFPyIVPnjGPm/wBDxPVb681O8lnmkaa4mmOWY5LyNyxP51zF7Hl3jHJGQT6+9dvounPDp8+qXC8W8DMuf75/+uQPwrB0bTmmmEsifKQWCnqQOn5t+gNZOerZ6aoaJFTTNDkvbRmiySo6e2P5VkahazLEWKH92drYr27wV4fksvDB1eZMJFFkKeN6gYb+XFcprmg3H2BdTigZoJ9zYUfwkliD9M5H0IqFXszSWFXKeSXG4AMp61r/AA88YX3g3xVbaxZu2wNtuIs4EsZPzKR+o9DUniXRprGSJtuYLlN6HHeuVuYyp569D9a6LqpGz2OCcXTldH3ZBFZ3+iXGu2DCS1uhbSxMPQyp+vavoGvjn9mrxQNV+FOo6TM2Z7OWFTk9CJY8H8Rj8Qa+xq5cDS9lzR8x46p7SMZev6BRRRXeecFFFFABRRRQAUUUUAFFFFABRRRQB4V+0H4n/wCEd+A17bxybbnVb24s48HnaZ5C5/75BH4iviTT7f7dfpC7bUZsuw7KOtey/tV+LJtR1+Pw6pK22kz3KkZ+9I8zMzfkVH4V5/8ADXTY9QtrmSQDmQR5PpjP9a5FO1Neh34ek20jSsb2zs1t1tZdQhSR/Kifd+7Zh1GPxFd54O8STfav7MvsGcNhflwSPpWTJ4OtreJZmBYK29VPKq3rirngXTH1XxoL6eR5ijl3kZslm9Sa56koOPmevRhVhNXPQ9W1FtKRD/Z7Thl3E+YFH45qhp+vx60Gtn0WOUdCsd0hOKs+OdGvdStcW6CZlcMUJIDAfw8VwOheE9asb3UbyOOaFpGLQQByEjYkYyTkkAZxjB560UrSW5tVclKyVzjPiv4d/s+/mvLFJViR9wV1wy+oIrJWRZtNEo+8GB/HivavH9pcXngC5l1KIfaY4SCe/ArwLRLoGyaA45PH6V1YWo5XTPMxtJQmmup9v+A33/s5eHXPeS2P/kytfO/jZpfFPxk1mB5MS3erSW67j93DAKPyH6V9BeATj9mfw4Txg2v/AKULXy9Z3Ukn7RFt5Zys+sGQe+XNEf4XyOfD6Wfm/wBD2PU/hndXGmxWdvuOnq4MrlghlUc8Z9fWtXQfBOhtbvbw6Y1nKV2eYXDkj610/i3QbjWtU8681aaKxVAsdqi4XdnO44PJ7c8Vm+FfCi6Neq1vf3LQJltrN1PqfXrXFa60Z6sZvdlHxLbWNvpVvosaoHQ7QjH5RzwT61zM1z4X0e2Fvrl3dTk5wIwVj79MDHrV3x0iXHibDFgwwRg4ya0rLw/p8+nJC+nxXCBeDL82O/f3qYKOrZpO+ljgfGWhaJqGhQ6tpbfabBSeHPzIc/418/eOrJbPVysICq3zYFfUWsWVvY6VcaXZxrFESWK44B6189/Fu1SG7tZ1/iLKa3w07yscmLpvk5mTfs++ITo/j86ZuIt9XeK3I9JBKrIf/Qh/wKv0vr8rPhX/AMlR8N9R/wATW3/9Giv1TruUUpM8qq70o+r/AECiiirOUKKKKACiiigAooooAKKKKACg0UHtQB+ff7TujzWHi+51SQfJqOoXTofUK+3+h/OsT4Syqujv2b7Sc/kK9a/bBsRN4M0m/SLm11W9idvaSV2H/oBrwv4ZXqxNd2btg5Eqe/Y/0rhmv3a9EerhJ2kmem+NNWf7BHp9rNtkcZfb1Arc+DupWULSQTW7QyKQEU9H/GvOPEcD32sRXVlctCPlEq5IDAD9K9l+Gvhjw09jay3XiiezuHZi0MkPmKPTBFYwpXVj1Y1JOblbRfM6DVNUuoLWTUbWBxFD800MnXbnkrj25re0Se01XThcoR8y56VyPjBrzR0ij0u/g8Ry3L+U1osBh2IQdzM5PGPQjms7wRdX1hoIinzHIsjoEBz8oJxzUTTpbnRGSmZ/x51VdP8AC18q/LmMoB7nivmvRC2QTnHA/M/4CvUP2iNaMsNtYs255ZNzDPYf5FebaMvyqemAT+ldOG0SZ5WPnzVLLofbehTfZP2UdOuAceTBE4P0mFfI1nqq6b8VtJ1duVt9QR35/h8zn9Ca+rXfyv2OEkXnZZIR/wB/hXxZrUhGosysdyqWz7it6WsEvI46WlO/m/0P0VkiVoDI2NuMg+1ZkEsLAttYqW2rtxn3NZPg/XG8QfC7RNYt33LdWUJkYHJBwFf8iDUen6pG2vyaHPa/2eiwb4bm4lASYjqF98c8+9eb7zlyo9aCXI5M5bxtYtJ4h3yWUi2qLzdCUAg4/hXHP6VveFbq3uNPjt5HAnVcFv71X/FWjrHYNJPqenxRhd2WbA6+pNebWGpXX/CXCy00W93YIB51ySV+bJ+VR34xz05pSpzibxnCpG0Tb8Z2i/vHQfOoOa+Wvi7I7ajFH/CGOBX1j4ikSO2upCdwS3CsT3YnP5gV8m/FiQSa2kanhc5HbJrXBv8AeanHjdaRmfChFPxN8Of3v7Tt2H4SDNfqfX5X/DAEfE7ws3/UVtwf+/gr9UK9T7TPGq/wo+r/AECiiimcwUUUUAFFFFABRRRQAUUUUAFBooNAHw5+1B4uuNQvpvCqWqRW9pdzb5CSWkYSyMD6ADeRXz3b3M9jdxXdu22RD+B9Qa+gfiz8L/iFrHxN8Q6lYeFdTubKa8leGRU+VwTgEZP41wF18EPiowCp4J1Qjr91f8a82nU91KTPRUoqKszQ8G3tprcSTLwQdsid0P8AhXrPhjSLNpo9t1JA/BA7V5F4b+Efxg0fUBcW/g3VosjDEKpB+ozzXqGk+GvilGyyT+GdQRwMc2+f5GsqjUXoz0MNioJas7G7W303dK0i7iOvc1xeteJIbUSJCwdjk7V5q5qXg3x/qbBrzSdXwB9xLdlFYms/D3x4li0Gm+D9UkduC/k4I/OslZvU6pYyCWkkeG+NdRn1fxFNcTNnYdqDPAqDT2ZEUepzXfX3wV+JbOnleDdVYnl22Dr+dC/Bv4npnb4J1U9gdq8D867VUilueO5xk22z6Pc/8YVIx/6ByH/yKK+LNTbdcXDd1G38/wDJr7kk8O65H+yMnh2TSbz+1ksViazWItLuEgyNo5NfKF/8KviNJNOU8E66wY8EWTjP6VtRdor0QUY81LTu/wBD0H9lL4oWukQJ4G8QTLDazOXsLiQ4RHbrGx7AnkH1yPSvpTUdNs7xUjuI8qv3SB09q+I7j4R/ET7BGY/BOvNMOGT7G4z932+v5V7R8BdY+MGiSjRPG/hLxBc6QqYt7qSyd5YMdFJUEsvpkEj1rOtSV+aLOnD1JwdrHqeq+HtOaJlZWCjoRjIrkp7ey0eGSWFQnPyjuTXa6lq7PCyReH9ffI4/4lNwP/ZK868QWHiK/m/d+Htd8odB/Zs//wARXLNPoekqk2rSZleM/ED/ANnJp9v88r/NIR6n1rwnx7Zskonkyzk5J9a9yi8Ma987SeG9dLMeCdMm/wDia4vx/wDD/wAa6iiDTvCGvTtu5/0CRcD8RToKSlsc9ePNE85+Dt3bW/xK0aO4thN515DFEScGNzKpVv0/U1+oNfnr8KfhT40s/GFhqGseEtbthb3kDxbrJ8ZEi8kgYAAyea/QqvSi05Nni4mLhCKfn+gUUUVocYUUUUAFFFFABRRRQAUUUUAFBoooA4nQrzxprVlJqFrfaLbwG6uIY43tJGYLHM8YyQ4yTsz+NXJovG0MTzS61oCRopZmaykAAHU/fqT4ZceEv+4hf/8ApXNXNfGfXLlY7Xwvp7EXGoqWlKnBWMHGPxP6A1hUqKnT52dqTlWdOKW/Y881v44eK7O5mS0i0a6iQkK5t5F3enG7vWDP+0f40hQv/Y+jFRn+CTrnH971qO98O2MNy1jBOl1eJESVXkRueAT/AEFcb4s8PR2WmrbwuJmiwJGX+I4JP6kfnXlxxsr6nqPCxtpFfcdVJ+0/4xjTc+j6IPwk/wDiqdF+034zkCldE0bBGc7ZP/iq8Zfw7dyXZaYYPp2Sq09v9lwFkyysOB7iuyNe/U5pU7fZX3H0p4H+PWveINatNLvn0XTpbttqHyJHCk9NxLgCvahbeOiMjV9BI/68ZP8A45XwRaTSQmOVQch+or7L/Zr8V3XiXwQ8N9M89xp8vk+a5yzIRlcnvjpW9KV9Gzlr6apL7jobTxBq3/CE3WqXAtG1C3vZrQlEYRMY7hot2M55AzjNVv8AhIvEef8AWab/AN+X/wDiqrQ/8k71b/sN3n/pc9VNQuFs7G4u2BIhjaQgd8DNehgsPCvzc/S3U8LNcRUoVeWm7LUwPHvxg1fwvfQ2Cw6dfXbjc8YR18texJz1PpVLT/jP4qvFDjRNPRT3Jb/GvCTqV1revy6hfMXnlkJOTkKMnA+mK9P0WBYrZVEYzjOTXkYuaVVxptpLzPdwGGUqEZVdWzsn+LnidV40vTifTD/41m3fxv8AFUCM39haewHu3+NUdittIUID7Vi61aTeS/OzHtw1cbqVF9pnoLB0H9kv3H7R/iGEHd4f0/8A77atf4c/HvUvF2rvpMlnYafeDPlqVdw+Oozkc14V4vtRFKei9+nU1x1tqNzpet22oWbGOeFwwZSQTj6c134KalK1Rtr1PLzHDOMG6OjPuh/FfiCFo2k/s50MiKwETA4LAcc+9ehV4vpGqQ654ZsNWhxsuPJcgHod65H517RXpYmlGlV5YbWX6nj4CtOrBub1uFFFFYncFFFFABRRRQAUUUUAFFFFABQaKKAOX+Gp/wCKSH/YQv8A/wBK5q8E+Nniqex8X6vfRk+YHFnb/wCyqD5sfiTXvXw1/wCRUH/YQv8A/wBK5q+W/ifomsaj43FjgTS6hdyTwCM5+WVmI+mMfpXn4tr2cUz1MOn7ebXn+Zznw71TVL3VRZxSs8t3IfMYdeeuf5fSux+K0M3h+a1sY49ouIA7MRyTuHPtwK7X4f8AgG18E3T3s6wsUG3fK23Leo/GrXxT0GbxlpaXVjDG17bHMW1twcd1NebJpvmserGLStc8ym0xovEMEVxj7Hfojxt2wev5Zrh/FmmrousMl0h5Yp+IPWvWrfTf7U8Mx6JrENxY39pnyHK/OB2I7EjoR3FZ1/4dl8RQDTvEFu6TjEceoRodkvoxzyp9QaVOooO5U6TnGx5Ut1amPy5ICiNyGHJB6Gvpr9kO3+zaHrMe7d+9iPX1U14V42+H9/4W09Li+uoZbSSQRrImcgnpkfhXr37LWsR6deahZ3bMttdQRNHcFTsV0ypBPbOR1r0MPUTmjy8XB8jPSYf+Sdat/wBhu8/9Lnrl/ilcvaeANYmTdkQEEjsDXUQEH4dasQcj+27vGP8Ar+euX+K8XnfDjXlLMu21Z8g4+7z/AEr6DLX8fy/U+Vzlfv0fLeg6o8MwW3tJbydUDMiDgHHevTtA8W67LEFm8OpFGo+Y+Zg478HvXlvg7Uns5bRrWAzy3GGLOCI4893YA4/Wu20m+8QXVpJdXy+U+4jyY0xhf7wbd+n/AOqvDrQu3ofT4duy1PUTex/Y/OjT+EOvHTjkVw3iWLxHrTboNY+yx5/1cUeD9CeppLDVLxtDuYRu/dhlDY55H+NZ1hu1ACS/luJYIxzHDOI2P4kH+XauSnL3tzuqwvG9jmPEul6xbxiS6vPPVRjDxbCR/WuH1SVo1iulB5Ycd67zUtJ1qO1Zm1syRbyWR4dwI7AADr7k1xHiu0nGn+Xs2lXVgMduldtPWSPPraQZ9K/s/Xq33wptyJCzRagUIJGR+8Q/1r6er47/AGdJ9Q0+3m0GZoZrOaOO8SVRhlkEsasue4ww+mK+xK76lZVZKS7L82eLQw8qEpxl3v8AeFFFFSdAUUUUAFFFFABRRRQAUUUUAFFFFAHKfDf/AJFQf9hC/wD/AErmrk7rwrDp/wATNP1eOIYZpgT6ZDFfp1I/AV1nw4/5FUf9hC//APSuao/HOsaboa6dc6jdQw/aLtLaJWPzO7nA2jvyRn2rkrUvaQj3R3wq+zrz7O6Mvx94NtfFWjS2cl1PbSMpEckZ+43Y47/Q1X+G/gmLwf4dh01r6a7Mecyy8FiT6ZOK6yO42rWdqdxeBlkhjWRf4svjaP61jLlSvY6Yc8na5yHjrSb7VrO9j0doUvljYQO/HODjn64rmfhfo3jTS7byfFey4EhYOmQwQDGOehzz+ldxpcs51ObzEZB/dPr61p3EyltvFcsJJxeh3zi4yST6HmXx8tY28BC1SLe8kyLCvfd2xV39mPQNW0lbkavBmLyykLY4ySC49+gFdXqejJr9/a22IpVt5NzKV3bWwOvpwc8+teh6bZwWVnDawIFjiXaoArfC05SqN9EcONqwjTUd2zhrZVX4c6qqqFUa3dgADAH+nPXKfGGN5vhf4giQElrUg/TcM11kH/JPNW/7Dl5/6XPVbVrWO80i8s5UEiTQujKf4gR0r3sAuaM15L9T5bNpcuJUu3+Z81/DHw/9t0tBFNJBLtBGzBBGO4PFbl/ELMTWcmol5yNrSyyLFFH/AImuP0jxBfeGbi6sUhJaN2iT5uOpAz7VS1jxJb3MJtxIJZ3TzGcjPPr/AFx6Yrwp0qrqSVup9TRr0Y0ou/Q9R8KaRbSaAY21C2jZ3ZMBwQcDrn0rFtrq2spkj0+8jllZirKtvmP3BJHNcJ4dm1OZbhLOa8lByu1B94dyT2pg0LxMsSTpZzRSqwCAN8z/APAf4vw9KzWDtJ3Zv9cvFWR61p76bJcra6pDBZzyZ2TwjEcn4dj6ivMfiBZWq600CFTvYBW7E7sVm32qazC1xo9+k0N1alfNRwQ0ZIBXII4OCDWhZ6XeaxdQXxDTBXTI7HAyRW9LDyjUTTOWvi4TpyTR6X8GdHvI9QmvpEdIbS3ityWOdzvMhx74VR+lfWleJ+FrVbXwlEQMGWeNzx/trXtlelUpKnOy7L82eFRrus5Sfp9yCiiipNwooooAKKKKACiiigAooooAKKKKAOG8G6pp+meDjNqF5DbRi/vzl2x/y9zdq8B/aO8SWnji/to9DuJ4005RsmOB8+7IdR+HX2rC8Yarfy+INVs2u9lvDqV2qDJ+UefIf5nNcncyOJlmikLBchx03A9q3pUlyps0xErVZerPrXwrrh1bw7Y3sm3zpoEkcA8biOce2c1j+MT4q3JLp98IbcN0W13ZHuc/yxXlXwl+IdppMUejawzCxLZguMHdAT2I/u/yr21dcWaxSezngvIGGVkjcMrD6jNcOIwFS96eqPQweZwpte0WvnsYvhKfXDkanHFJ/wBN0BTd/wABP881tTzxQ7ri4dY40BJLHAAHU1ia74mWytHuLqTTtPhUZee6uOB/wEda8A+KPxIm8SRSaFoU88to523F7IPL80A52RoPupnqTycY6deell9W/wC8VkdOIzSk7unv+B7N4e/aD8O2Ml1Za1pJg8l2AudPIkScg4DYODyAOc16l4N8eeHvFEot7Kea2vinmfY7yMxTFP7wU/eHuM18BJJykAlVmD7sj19PetmPxXr0nie21j+0HhvrUgQPCoTy8HPAHHOTn1r03T1XLseH0be59mwf8k81b/sOXn/pc9KOcisfwPqE+rfAxdUutpnu72aaXaMDc12xOPxNaiPg105avi+X6nl507V/vPAfiv4fOl30rLDuaeQ7nPXY2QD9ef0rgvBugQw3UWrXVulwlvc+YiNyJFwQVZT1XvivpP4oaTpuoeGrq8vnWM28RIkY4AGehrxqHlY1tYGMRO4jk5B78f0rnx9GSbcTtyrExdlP0PR/CSaX9ia7XR9E+cgiNY5EAPoQHx39O1Xte1y90zT47nRfsdi6nDJa2irk89WOSRz61wD299Np5NjqRiVAd6Ec/pUegQ3q6bLPrl1LMQRsiVuvPB+leO6jsfTqNPsZXijRpNX1GPUJ5XkvHcyTScnc57nHXA/lWj8P7P7RE9m+2Gfz+GBGM5Xp9MH86s3gmQs6hkMDK+SMA5PJH0GRWN4ZvZP+Emm0+0TYqL51w46Lu5VBxxnrj0FehhYuMU5HiY2opzcYn0HPAtrpMNuv8DxD6/OvNep14zp2rW+oaNBF9pja9QwmaPd84/eAbsehx1r2aurFNOrddl+p5eAi4xkn3CiiisDuCiiigAooooAKKKKACiiigApDS0UAfPGvfAPxDqGt6hfReINKSK6vJrhUaF9yh5GfB9+azW/Zx8Ss+4+J9KPoPJk4r6ZxRimpSSsmbOs27tL7j5g/4Zq8RA7o/FGmRk9cQyc1Ytv2dvF1tn7P4wsYSRz5aSqD+ANfS+KMU+eXcn2n91fcfL2ofs0eJr9w134usJiOnmRytj8zVaX9lzxA0Zjj8WaZGp67bd6+qsUYpc0u4/a/3V9x8pQfsr67CwK+LNOyP+mD04/sta/v3f8ACWaaD/17vX1XijFF5dw9r/dX3HAeDvA1/oPwot/B8l/bz3cLM32gKwQkyl+nXviph4W18f8AL1pn5SV3NFEJSh8Lsc1elCvLmqK7PLPG/wAN9d8UaBJo8urWNpFKQXaNHYkDtzXNaF8C9a0yzFu3iiC5ZVKJI0DKVXnjg+9e8UVMueTu5MIUoQXLFHhl/wDBDWJrjzbXxFa2YJBZEgYhiBjv/nioV+BniDzN0ni6Bht2gC2IwPzr3misvYRve50KrNLlvoeO3/wi1W6tXhXVrGIlQFcRuSpGOeev0PrWN4V+Ad/oFs8cfiC2uZZCWkmlibc7epr3uir5H3ZlZHjFr8G9Si8RWertrdrm3MeUWNvmVX3H8+lez0UU4xs73GkFFFFUAUUUUAFFFFABRRRQAUUUUAFFFV9SvbXTrGW9vZlht4V3SO3RRSbSV2BYopkM0c0KTRMHjdQysOhB6Gnbhmi6AWioIruCWGSZHOyNmViVIwV69fpTrS5hurWK6t5BJDMgkjYfxKRkGjmQEtFJkVXsr61vVla1lEqxSNE5AOAw6j3xRdAWaKTcKNwp3AWik3CmzSxwxtJLIsaKMszHAA9zSugH0VDc3UNvAZ5mIjGMkAnqcDp9aRry3W9SyMg+0PG0qp3KggE/mR+dHMu4E9FQXt3b2VpJd3UoigiXc7t0AqSORJI1kXO1gCMjHBour2AfRUU1xDC0ayyKhkJVAT94gEkD8AT+FJZ3UF5aRXVtIJIZVDo46MD0NHMr2uBNRSbhS0wCiiigAooooAKKKKACiiigAooooAKx/FWnXeq21tZ28kcUX2hZJ2dd3yqCQNvfLbfwzVzVNStdNSKS7ZkSWQRhguQGIJGfTp+eKyR4x0V7eOeOS4lV4xIAkDE7du4kj2HX0yKwqzptOEmBVXQ9VHgePRHkimnt5FVcuVWeFJMhWIHGUGD1rEtfD+vTW0vk28UCu0kJSSZl8pRch1K8fMNowOnauh1DxjplvcokcmYUnWO5ndSscamJpAQ3QnAHHvUz+KLSKeRZklC4hESLExlLSBiAVx1+X/GuaUKEvtbaDMU+GdW+3maSK1uY2klKCS4dfs+6YuHXA5JUgY46dxmtPwRouoaLbSQX0qXJeCEebn5lZU2mP/dGMj6mpk8W6XNNaQ2qz3D3TRhcJtC7wSNxOMHAPHXirF/4l0mxvmsrqdo5g4QgocZKFwc+mFPPqMVUIUIvmUtgOXHg3U1hsFEikpGfO/0ggpKZM+YpKnJ2gDjHQDpmg+DNQjaAQiFIw8rFY5fL8tmm3CQfKcnbgcYPGM4rWbxenmMkdnJLnzyjBWAURxq/z5HBO4dOlOg8ZWUlvazMrRbhm5SSNgyDyTLleORgdaz5MNfcDIvvB+pSlpEZXMlxcvIpuCuN75jcEqcFV7ADGTg1LfeFNWkubqe3uFinme4HnGVsmNolVQf+BKSfrmujt/EFldaXe31qk7CzUtJG0ZRz8m8YB9QQR9az7DxfbzX8dvdW81sk0UDxsUJw0obAY9F6cetU6WHVtdwMm48K6pM9q0dvb2kSggW8N02Ldt4O9SVPJA/h2/qak+IVpfXGs2Zh0+a8gSD5lXPzN5inCnaQrfL1OOD1rpNC8Q6XrUksdhMZGjUOQVxlTnDD24Nc3YeO5rkWEbWESTT3flTr5hxHEdu1xxzneOPY+lTONCMLc2/6ANuvDeuzSzIv2dYg9w0TCc7m82aNxkY4wFI6mq03g/WnuJZF+zq5WQSSic7roNMrgNlcL8o29+mOlbx8aaTKitYia7YzxR7UTnbISFceo4NFh4wsJI5heLLBNG8iqoiYiQLL5Y2H+IkleB60nTw7duYCOfw7cTeBpNFkSN5mbcqSSb1T95uxnA6D2rL1Hwlq80l4tu0MayGXEqzMGmRnUohGPlCAEDn6dTWvqvjKwt7HzbOOaefGTEY2Hl4kCHf/AHecjnuKms/FVhJMlq5Zrl2kwkSMRtV2UHkDupq5Rw8nZvoA7XtE+0No5tbWCRNPnLbJGxhDGy5BweQSD+Fc9beD9StbaCOOO3kiWK3NzbNOwS4dN4cE4P8AeU9OdoFbzeJTJ4ZsdVgsXE19LHDBBKdvzu2Bk46dTnHSoZ/FE2n3kNvrNgbbMUjyPDmQDa6qGHH3CGzk4xTqRoSfM2BjDwj4gV4/Lvoll+x+Q9w0pYj5CMJ8u4ckDOcYGcZrpPBmlXOlWU8dyojMkgZY1l3qvygHGFUDJGeBTrrxTpFqsrTSyhYmmVyIycGLbv8A/QhVbUfF1pFp15cWsFxLJbRFyJIWVA2A2wtjhsEHFOEaFKXMpbCOloqlo+p2+qQSS2/mKYpDFIkiFWVhjgg/UfnV2u2MlJXQBRRRTAKKKKACiiigAooooApa3plrrGnSWF4rGFyrHa2CCrBgQfqKy28H6R5LRx/aIN00spaKXa37wYdM/wB0gAY7YFdDRWcqMJO8kBht4W0hwEeAvELlbgRMcpuEflgY9Nvb1pLbwvp9vLDIr3LNCYSpeTP+qDBM+vDH9K3aKXsKfYDkLfwa9nrdveWWotFDBsVVKln2L1TOcEHJ5x3rT1vwvpOsXb3V5HIZHgWBtr4+UPuH45yM+hIrcoqVh6aTjbQDEn8M6fLM8u64R3llkYpJjPmIFZfpgD8qhm8IaVKfmNx/qxHxJ2ERiH/jpP410NFN0Kb6AZ1ro1nbpeIm9lu1VZQzdQsYjGP+AgVSh8K6bGqKz3Mu0wcySZyISdgPHvg+tb1FU6UHugMvQ9DtNHDravOylQirI+4Io6KPbn61Ti8IaPGyMscm5PJG4tywiJKg/wDfRz610FFL2NOyVtgMCDwnpsNp9mjmu1QPG0X73mLYcqF46D3zSy+E9LkC7jcAp5mxhJgozyiUsPcMoxW9RS+r07WsBzkvg7SpIwu+7UlSJWWbmbL+Zl/X5ufxp7eEdKaW3dzcMIJjMiFxjeXL56ZHJ7EccV0FFH1en2AyP+EesToaaOz3DW8TBom8z54iG3KVbtg9Krt4T0xonR3unMkMkMjtLlnEjBmJPrlR9K36Kbo030A5258H6VcTzzPJd/vvM3IJflUyBd5A7Z2iprvwvp9zJeM0t2qXgPmxJMRGWIAL4/vYUVuUUvYU+wFTTrCCxe5aHfm5mM0m45+YgDj24FW6KK1jFRVkAUUUUwCiiigAooooAKKKKACiiigAooooAKKKKACiiigAooooAKKKKACiiigAooooAKKKKACiiigAooooAKKKKACiiigD/9k="/>
          <p:cNvSpPr>
            <a:spLocks noChangeAspect="1" noChangeArrowheads="1"/>
          </p:cNvSpPr>
          <p:nvPr/>
        </p:nvSpPr>
        <p:spPr bwMode="auto">
          <a:xfrm>
            <a:off x="158750"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Rectangle 2"/>
          <p:cNvSpPr/>
          <p:nvPr/>
        </p:nvSpPr>
        <p:spPr>
          <a:xfrm>
            <a:off x="4437187" y="3198168"/>
            <a:ext cx="269626" cy="461665"/>
          </a:xfrm>
          <a:prstGeom prst="rect">
            <a:avLst/>
          </a:prstGeom>
        </p:spPr>
        <p:txBody>
          <a:bodyPr wrap="none">
            <a:spAutoFit/>
          </a:bodyPr>
          <a:lstStyle/>
          <a:p>
            <a:r>
              <a:rPr lang="en-GB"/>
              <a:t> </a:t>
            </a:r>
          </a:p>
        </p:txBody>
      </p:sp>
      <p:pic>
        <p:nvPicPr>
          <p:cNvPr id="4" name="Picture 3"/>
          <p:cNvPicPr>
            <a:picLocks noChangeAspect="1"/>
          </p:cNvPicPr>
          <p:nvPr/>
        </p:nvPicPr>
        <p:blipFill rotWithShape="1">
          <a:blip r:embed="rId4"/>
          <a:srcRect t="1911"/>
          <a:stretch/>
        </p:blipFill>
        <p:spPr>
          <a:xfrm>
            <a:off x="6175141" y="2661669"/>
            <a:ext cx="2629638" cy="3502642"/>
          </a:xfrm>
          <a:prstGeom prst="rect">
            <a:avLst/>
          </a:prstGeom>
          <a:ln>
            <a:solidFill>
              <a:schemeClr val="tx1"/>
            </a:solidFill>
          </a:ln>
        </p:spPr>
      </p:pic>
    </p:spTree>
    <p:extLst>
      <p:ext uri="{BB962C8B-B14F-4D97-AF65-F5344CB8AC3E}">
        <p14:creationId xmlns:p14="http://schemas.microsoft.com/office/powerpoint/2010/main" val="571086581"/>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bwMode="auto">
          <a:xfrm>
            <a:off x="684212" y="620688"/>
            <a:ext cx="7775575" cy="1439441"/>
          </a:xfrm>
          <a:prstGeom prst="rect">
            <a:avLst/>
          </a:prstGeom>
          <a:ln>
            <a:miter lim="800000"/>
            <a:headEnd/>
            <a:tailEnd/>
          </a:ln>
        </p:spPr>
        <p:txBody>
          <a:bodyPr/>
          <a:lstStyle/>
          <a:p>
            <a:pPr eaLnBrk="1" hangingPunct="1">
              <a:defRPr/>
            </a:pPr>
            <a:r>
              <a:rPr lang="en-GB" sz="4000" b="1" dirty="0">
                <a:latin typeface="Arial" panose="020B0604020202020204" pitchFamily="34" charset="0"/>
                <a:cs typeface="Arial" panose="020B0604020202020204" pitchFamily="34" charset="0"/>
              </a:rPr>
              <a:t>‘Somewhere’ and ‘Elsewhere’ Methodist Churches</a:t>
            </a:r>
            <a:endParaRPr lang="en-US" sz="4000" b="1"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6AA5D7F3-3CE5-4897-BA04-2A0694DA745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131840" y="2143198"/>
            <a:ext cx="2988332" cy="3084317"/>
          </a:xfrm>
          <a:prstGeom prst="rect">
            <a:avLst/>
          </a:prstGeom>
        </p:spPr>
      </p:pic>
      <p:sp>
        <p:nvSpPr>
          <p:cNvPr id="3" name="TextBox 2">
            <a:extLst>
              <a:ext uri="{FF2B5EF4-FFF2-40B4-BE49-F238E27FC236}">
                <a16:creationId xmlns:a16="http://schemas.microsoft.com/office/drawing/2014/main" id="{6EF4AB31-C88B-41B2-A288-6ED4216EDA35}"/>
              </a:ext>
            </a:extLst>
          </p:cNvPr>
          <p:cNvSpPr txBox="1"/>
          <p:nvPr/>
        </p:nvSpPr>
        <p:spPr>
          <a:xfrm>
            <a:off x="2141729" y="5313402"/>
            <a:ext cx="4860540" cy="707886"/>
          </a:xfrm>
          <a:prstGeom prst="rect">
            <a:avLst/>
          </a:prstGeom>
          <a:noFill/>
        </p:spPr>
        <p:txBody>
          <a:bodyPr wrap="square" rtlCol="0">
            <a:spAutoFit/>
          </a:bodyPr>
          <a:lstStyle/>
          <a:p>
            <a:pPr algn="ctr"/>
            <a:r>
              <a:rPr lang="en-GB" sz="4000" dirty="0"/>
              <a:t>What concerns you?</a:t>
            </a:r>
          </a:p>
        </p:txBody>
      </p:sp>
      <p:grpSp>
        <p:nvGrpSpPr>
          <p:cNvPr id="5" name="Group 4">
            <a:extLst>
              <a:ext uri="{FF2B5EF4-FFF2-40B4-BE49-F238E27FC236}">
                <a16:creationId xmlns:a16="http://schemas.microsoft.com/office/drawing/2014/main" id="{D1ABA0B0-675A-4CD4-A8F7-6B58806CCBE6}"/>
              </a:ext>
            </a:extLst>
          </p:cNvPr>
          <p:cNvGrpSpPr/>
          <p:nvPr/>
        </p:nvGrpSpPr>
        <p:grpSpPr>
          <a:xfrm>
            <a:off x="7956376" y="5301208"/>
            <a:ext cx="781052" cy="830403"/>
            <a:chOff x="6427033" y="575770"/>
            <a:chExt cx="1192965" cy="1268343"/>
          </a:xfrm>
        </p:grpSpPr>
        <p:pic>
          <p:nvPicPr>
            <p:cNvPr id="6" name="Picture 5">
              <a:extLst>
                <a:ext uri="{FF2B5EF4-FFF2-40B4-BE49-F238E27FC236}">
                  <a16:creationId xmlns:a16="http://schemas.microsoft.com/office/drawing/2014/main" id="{62961229-CCC2-4C05-9782-6332515B347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427033" y="575770"/>
              <a:ext cx="1105881" cy="1268343"/>
            </a:xfrm>
            <a:prstGeom prst="rect">
              <a:avLst/>
            </a:prstGeom>
          </p:spPr>
        </p:pic>
        <p:sp>
          <p:nvSpPr>
            <p:cNvPr id="7" name="TextBox 6">
              <a:extLst>
                <a:ext uri="{FF2B5EF4-FFF2-40B4-BE49-F238E27FC236}">
                  <a16:creationId xmlns:a16="http://schemas.microsoft.com/office/drawing/2014/main" id="{1B58B752-9177-4F9A-B4A6-A7C6EF694D67}"/>
                </a:ext>
              </a:extLst>
            </p:cNvPr>
            <p:cNvSpPr txBox="1"/>
            <p:nvPr/>
          </p:nvSpPr>
          <p:spPr>
            <a:xfrm>
              <a:off x="6635930" y="787338"/>
              <a:ext cx="984068" cy="387827"/>
            </a:xfrm>
            <a:prstGeom prst="rect">
              <a:avLst/>
            </a:prstGeom>
            <a:noFill/>
          </p:spPr>
          <p:txBody>
            <a:bodyPr wrap="square" rtlCol="0">
              <a:spAutoFit/>
            </a:bodyPr>
            <a:lstStyle/>
            <a:p>
              <a:r>
                <a:rPr lang="en-GB" sz="1000" b="1">
                  <a:latin typeface="Ink Free" panose="03080402000500000000" pitchFamily="66" charset="0"/>
                  <a:ea typeface="3Dumb" pitchFamily="2" charset="0"/>
                </a:rPr>
                <a:t>Activity</a:t>
              </a:r>
              <a:endParaRPr lang="en-GB" sz="1200" b="1">
                <a:latin typeface="Ink Free" panose="03080402000500000000" pitchFamily="66" charset="0"/>
                <a:ea typeface="3Dumb" pitchFamily="2" charset="0"/>
              </a:endParaRPr>
            </a:p>
          </p:txBody>
        </p:sp>
      </p:grpSp>
    </p:spTree>
    <p:extLst>
      <p:ext uri="{BB962C8B-B14F-4D97-AF65-F5344CB8AC3E}">
        <p14:creationId xmlns:p14="http://schemas.microsoft.com/office/powerpoint/2010/main" val="24691961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8650" y="2921000"/>
            <a:ext cx="7886700" cy="1016000"/>
          </a:xfrm>
          <a:prstGeom prst="rect">
            <a:avLst/>
          </a:prstGeom>
        </p:spPr>
        <p:txBody>
          <a:bodyPr>
            <a:noAutofit/>
          </a:bodyPr>
          <a:lstStyle/>
          <a:p>
            <a:pPr algn="ctr"/>
            <a:r>
              <a:rPr lang="en-GB" sz="5800" b="1" dirty="0">
                <a:solidFill>
                  <a:schemeClr val="tx1"/>
                </a:solidFill>
                <a:latin typeface="Arial" panose="020B0604020202020204" pitchFamily="34" charset="0"/>
                <a:cs typeface="Arial" panose="020B0604020202020204" pitchFamily="34" charset="0"/>
              </a:rPr>
              <a:t>Comfort Break</a:t>
            </a:r>
          </a:p>
        </p:txBody>
      </p:sp>
    </p:spTree>
    <p:extLst>
      <p:ext uri="{BB962C8B-B14F-4D97-AF65-F5344CB8AC3E}">
        <p14:creationId xmlns:p14="http://schemas.microsoft.com/office/powerpoint/2010/main" val="27627719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81B5E425-7F01-447B-8975-0F89BF838FFF}"/>
              </a:ext>
            </a:extLst>
          </p:cNvPr>
          <p:cNvSpPr/>
          <p:nvPr/>
        </p:nvSpPr>
        <p:spPr>
          <a:xfrm>
            <a:off x="2898000" y="828000"/>
            <a:ext cx="5399986" cy="5399986"/>
          </a:xfrm>
          <a:custGeom>
            <a:avLst/>
            <a:gdLst>
              <a:gd name="connsiteX0" fmla="*/ 2699993 w 5399986"/>
              <a:gd name="connsiteY0" fmla="*/ 0 h 5399986"/>
              <a:gd name="connsiteX1" fmla="*/ 5399986 w 5399986"/>
              <a:gd name="connsiteY1" fmla="*/ 2699993 h 5399986"/>
              <a:gd name="connsiteX2" fmla="*/ 2699993 w 5399986"/>
              <a:gd name="connsiteY2" fmla="*/ 2699993 h 5399986"/>
              <a:gd name="connsiteX3" fmla="*/ 2699993 w 5399986"/>
              <a:gd name="connsiteY3" fmla="*/ 0 h 5399986"/>
            </a:gdLst>
            <a:ahLst/>
            <a:cxnLst>
              <a:cxn ang="0">
                <a:pos x="connsiteX0" y="connsiteY0"/>
              </a:cxn>
              <a:cxn ang="0">
                <a:pos x="connsiteX1" y="connsiteY1"/>
              </a:cxn>
              <a:cxn ang="0">
                <a:pos x="connsiteX2" y="connsiteY2"/>
              </a:cxn>
              <a:cxn ang="0">
                <a:pos x="connsiteX3" y="connsiteY3"/>
              </a:cxn>
            </a:cxnLst>
            <a:rect l="l" t="t" r="r" b="b"/>
            <a:pathLst>
              <a:path w="5399986" h="5399986">
                <a:moveTo>
                  <a:pt x="2699993" y="0"/>
                </a:moveTo>
                <a:cubicBezTo>
                  <a:pt x="4191158" y="0"/>
                  <a:pt x="5399986" y="1208828"/>
                  <a:pt x="5399986" y="2699993"/>
                </a:cubicBezTo>
                <a:lnTo>
                  <a:pt x="2699993" y="2699993"/>
                </a:lnTo>
                <a:lnTo>
                  <a:pt x="2699993" y="0"/>
                </a:lnTo>
                <a:close/>
              </a:path>
            </a:pathLst>
          </a:custGeom>
          <a:solidFill>
            <a:srgbClr val="4CBDE4">
              <a:alpha val="80000"/>
            </a:srgbClr>
          </a:solidFill>
          <a:ln w="57150">
            <a:solidFill>
              <a:srgbClr val="4CBDE4"/>
            </a:solid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spcFirstLastPara="0" vert="horz" wrap="square" lIns="2807428" tIns="1044718" rIns="691146" bIns="2839570" numCol="1" spcCol="1270" anchor="ctr" anchorCtr="0">
            <a:noAutofit/>
          </a:bodyPr>
          <a:lstStyle/>
          <a:p>
            <a:pPr marL="0" lvl="0" indent="0" algn="ctr" defTabSz="1600200">
              <a:lnSpc>
                <a:spcPct val="90000"/>
              </a:lnSpc>
              <a:spcBef>
                <a:spcPct val="0"/>
              </a:spcBef>
              <a:spcAft>
                <a:spcPct val="35000"/>
              </a:spcAft>
              <a:buNone/>
            </a:pPr>
            <a:r>
              <a:rPr lang="en-GB" sz="2800" b="1" i="1" kern="1200" dirty="0">
                <a:solidFill>
                  <a:schemeClr val="tx1"/>
                </a:solidFill>
                <a:latin typeface="Arial" panose="020B0604020202020204" pitchFamily="34" charset="0"/>
                <a:cs typeface="Arial" panose="020B0604020202020204" pitchFamily="34" charset="0"/>
              </a:rPr>
              <a:t>   Respond</a:t>
            </a:r>
          </a:p>
        </p:txBody>
      </p:sp>
      <p:sp>
        <p:nvSpPr>
          <p:cNvPr id="5" name="Freeform: Shape 4">
            <a:extLst>
              <a:ext uri="{FF2B5EF4-FFF2-40B4-BE49-F238E27FC236}">
                <a16:creationId xmlns:a16="http://schemas.microsoft.com/office/drawing/2014/main" id="{AE86EBD7-6E96-4EFB-9BCE-929E8E6D8956}"/>
              </a:ext>
            </a:extLst>
          </p:cNvPr>
          <p:cNvSpPr/>
          <p:nvPr/>
        </p:nvSpPr>
        <p:spPr>
          <a:xfrm>
            <a:off x="2898000" y="882000"/>
            <a:ext cx="5399986" cy="5399986"/>
          </a:xfrm>
          <a:custGeom>
            <a:avLst/>
            <a:gdLst>
              <a:gd name="connsiteX0" fmla="*/ 5399986 w 5399986"/>
              <a:gd name="connsiteY0" fmla="*/ 2699993 h 5399986"/>
              <a:gd name="connsiteX1" fmla="*/ 2699993 w 5399986"/>
              <a:gd name="connsiteY1" fmla="*/ 5399986 h 5399986"/>
              <a:gd name="connsiteX2" fmla="*/ 2699993 w 5399986"/>
              <a:gd name="connsiteY2" fmla="*/ 2699993 h 5399986"/>
              <a:gd name="connsiteX3" fmla="*/ 5399986 w 5399986"/>
              <a:gd name="connsiteY3" fmla="*/ 2699993 h 5399986"/>
            </a:gdLst>
            <a:ahLst/>
            <a:cxnLst>
              <a:cxn ang="0">
                <a:pos x="connsiteX0" y="connsiteY0"/>
              </a:cxn>
              <a:cxn ang="0">
                <a:pos x="connsiteX1" y="connsiteY1"/>
              </a:cxn>
              <a:cxn ang="0">
                <a:pos x="connsiteX2" y="connsiteY2"/>
              </a:cxn>
              <a:cxn ang="0">
                <a:pos x="connsiteX3" y="connsiteY3"/>
              </a:cxn>
            </a:cxnLst>
            <a:rect l="l" t="t" r="r" b="b"/>
            <a:pathLst>
              <a:path w="5399986" h="5399986">
                <a:moveTo>
                  <a:pt x="5399986" y="2699993"/>
                </a:moveTo>
                <a:cubicBezTo>
                  <a:pt x="5399986" y="4191158"/>
                  <a:pt x="4191158" y="5399986"/>
                  <a:pt x="2699993" y="5399986"/>
                </a:cubicBezTo>
                <a:lnTo>
                  <a:pt x="2699993" y="2699993"/>
                </a:lnTo>
                <a:lnTo>
                  <a:pt x="5399986" y="2699993"/>
                </a:lnTo>
                <a:close/>
              </a:path>
            </a:pathLst>
          </a:custGeom>
          <a:solidFill>
            <a:srgbClr val="F66712">
              <a:alpha val="80000"/>
            </a:srgbClr>
          </a:solidFill>
          <a:ln w="57150">
            <a:solidFill>
              <a:srgbClr val="F66712"/>
            </a:solidFill>
          </a:ln>
        </p:spPr>
        <p:style>
          <a:lnRef idx="2">
            <a:scrgbClr r="0" g="0" b="0"/>
          </a:lnRef>
          <a:fillRef idx="1">
            <a:scrgbClr r="0" g="0" b="0"/>
          </a:fillRef>
          <a:effectRef idx="0">
            <a:schemeClr val="accent4">
              <a:hueOff val="604807"/>
              <a:satOff val="-1980"/>
              <a:lumOff val="0"/>
              <a:alphaOff val="0"/>
            </a:schemeClr>
          </a:effectRef>
          <a:fontRef idx="minor">
            <a:schemeClr val="lt1"/>
          </a:fontRef>
        </p:style>
        <p:txBody>
          <a:bodyPr spcFirstLastPara="0" vert="horz" wrap="square" lIns="2842142" tIns="2842141" rIns="656432" bIns="1042147" numCol="1" spcCol="1270" anchor="ctr" anchorCtr="0">
            <a:noAutofit/>
          </a:bodyPr>
          <a:lstStyle/>
          <a:p>
            <a:pPr marL="0" lvl="0" indent="0" algn="ctr" defTabSz="1600200">
              <a:lnSpc>
                <a:spcPct val="90000"/>
              </a:lnSpc>
              <a:spcBef>
                <a:spcPct val="0"/>
              </a:spcBef>
              <a:spcAft>
                <a:spcPct val="35000"/>
              </a:spcAft>
              <a:buNone/>
            </a:pPr>
            <a:r>
              <a:rPr lang="en-GB" sz="2800" b="1" i="1" kern="1200" dirty="0">
                <a:solidFill>
                  <a:schemeClr val="tx1"/>
                </a:solidFill>
                <a:latin typeface="Arial" panose="020B0604020202020204" pitchFamily="34" charset="0"/>
                <a:cs typeface="Arial" panose="020B0604020202020204" pitchFamily="34" charset="0"/>
              </a:rPr>
              <a:t>Refer</a:t>
            </a:r>
          </a:p>
        </p:txBody>
      </p:sp>
      <p:sp>
        <p:nvSpPr>
          <p:cNvPr id="6" name="Freeform: Shape 5">
            <a:extLst>
              <a:ext uri="{FF2B5EF4-FFF2-40B4-BE49-F238E27FC236}">
                <a16:creationId xmlns:a16="http://schemas.microsoft.com/office/drawing/2014/main" id="{724E9AB9-F4C2-4D70-8758-BF5A0D9D2B76}"/>
              </a:ext>
            </a:extLst>
          </p:cNvPr>
          <p:cNvSpPr/>
          <p:nvPr/>
        </p:nvSpPr>
        <p:spPr>
          <a:xfrm>
            <a:off x="2844000" y="882000"/>
            <a:ext cx="5399986" cy="5399986"/>
          </a:xfrm>
          <a:custGeom>
            <a:avLst/>
            <a:gdLst>
              <a:gd name="connsiteX0" fmla="*/ 2699993 w 5399986"/>
              <a:gd name="connsiteY0" fmla="*/ 5399986 h 5399986"/>
              <a:gd name="connsiteX1" fmla="*/ 0 w 5399986"/>
              <a:gd name="connsiteY1" fmla="*/ 2699993 h 5399986"/>
              <a:gd name="connsiteX2" fmla="*/ 2699993 w 5399986"/>
              <a:gd name="connsiteY2" fmla="*/ 2699993 h 5399986"/>
              <a:gd name="connsiteX3" fmla="*/ 2699993 w 5399986"/>
              <a:gd name="connsiteY3" fmla="*/ 5399986 h 5399986"/>
            </a:gdLst>
            <a:ahLst/>
            <a:cxnLst>
              <a:cxn ang="0">
                <a:pos x="connsiteX0" y="connsiteY0"/>
              </a:cxn>
              <a:cxn ang="0">
                <a:pos x="connsiteX1" y="connsiteY1"/>
              </a:cxn>
              <a:cxn ang="0">
                <a:pos x="connsiteX2" y="connsiteY2"/>
              </a:cxn>
              <a:cxn ang="0">
                <a:pos x="connsiteX3" y="connsiteY3"/>
              </a:cxn>
            </a:cxnLst>
            <a:rect l="l" t="t" r="r" b="b"/>
            <a:pathLst>
              <a:path w="5399986" h="5399986">
                <a:moveTo>
                  <a:pt x="2699993" y="5399986"/>
                </a:moveTo>
                <a:cubicBezTo>
                  <a:pt x="1208828" y="5399986"/>
                  <a:pt x="0" y="4191158"/>
                  <a:pt x="0" y="2699993"/>
                </a:cubicBezTo>
                <a:lnTo>
                  <a:pt x="2699993" y="2699993"/>
                </a:lnTo>
                <a:lnTo>
                  <a:pt x="2699993" y="5399986"/>
                </a:lnTo>
                <a:close/>
              </a:path>
            </a:pathLst>
          </a:custGeom>
          <a:solidFill>
            <a:srgbClr val="39CC46">
              <a:alpha val="80000"/>
            </a:srgbClr>
          </a:solidFill>
          <a:ln w="57150">
            <a:solidFill>
              <a:srgbClr val="39CC46"/>
            </a:solidFill>
          </a:ln>
        </p:spPr>
        <p:style>
          <a:lnRef idx="2">
            <a:scrgbClr r="0" g="0" b="0"/>
          </a:lnRef>
          <a:fillRef idx="1">
            <a:scrgbClr r="0" g="0" b="0"/>
          </a:fillRef>
          <a:effectRef idx="0">
            <a:schemeClr val="accent4">
              <a:hueOff val="1209614"/>
              <a:satOff val="-3960"/>
              <a:lumOff val="0"/>
              <a:alphaOff val="0"/>
            </a:schemeClr>
          </a:effectRef>
          <a:fontRef idx="minor">
            <a:schemeClr val="lt1"/>
          </a:fontRef>
        </p:style>
        <p:txBody>
          <a:bodyPr spcFirstLastPara="0" vert="horz" wrap="square" lIns="656433" tIns="2842141" rIns="2842141" bIns="1042147" numCol="1" spcCol="1270" anchor="ctr" anchorCtr="0">
            <a:noAutofit/>
          </a:bodyPr>
          <a:lstStyle/>
          <a:p>
            <a:pPr marL="0" lvl="0" indent="0" algn="ctr" defTabSz="1600200">
              <a:lnSpc>
                <a:spcPct val="90000"/>
              </a:lnSpc>
              <a:spcBef>
                <a:spcPct val="0"/>
              </a:spcBef>
              <a:spcAft>
                <a:spcPct val="35000"/>
              </a:spcAft>
              <a:buNone/>
            </a:pPr>
            <a:r>
              <a:rPr lang="en-GB" sz="2800" b="1" i="1" kern="1200" dirty="0">
                <a:solidFill>
                  <a:schemeClr val="tx1"/>
                </a:solidFill>
                <a:latin typeface="Arial" panose="020B0604020202020204" pitchFamily="34" charset="0"/>
                <a:cs typeface="Arial" panose="020B0604020202020204" pitchFamily="34" charset="0"/>
              </a:rPr>
              <a:t>Record</a:t>
            </a:r>
          </a:p>
        </p:txBody>
      </p:sp>
      <p:grpSp>
        <p:nvGrpSpPr>
          <p:cNvPr id="8" name="Group 7">
            <a:extLst>
              <a:ext uri="{FF2B5EF4-FFF2-40B4-BE49-F238E27FC236}">
                <a16:creationId xmlns:a16="http://schemas.microsoft.com/office/drawing/2014/main" id="{423FE8F6-15A3-4C57-BD4E-F0133BE0D0AD}"/>
              </a:ext>
            </a:extLst>
          </p:cNvPr>
          <p:cNvGrpSpPr/>
          <p:nvPr/>
        </p:nvGrpSpPr>
        <p:grpSpPr>
          <a:xfrm>
            <a:off x="2844000" y="828000"/>
            <a:ext cx="5399986" cy="5399986"/>
            <a:chOff x="1403630" y="728986"/>
            <a:chExt cx="5399986" cy="5399986"/>
          </a:xfrm>
        </p:grpSpPr>
        <p:sp>
          <p:nvSpPr>
            <p:cNvPr id="7" name="Freeform: Shape 6">
              <a:extLst>
                <a:ext uri="{FF2B5EF4-FFF2-40B4-BE49-F238E27FC236}">
                  <a16:creationId xmlns:a16="http://schemas.microsoft.com/office/drawing/2014/main" id="{D73CE3F8-9F24-4CF8-99F5-DBDE8D224030}"/>
                </a:ext>
              </a:extLst>
            </p:cNvPr>
            <p:cNvSpPr/>
            <p:nvPr/>
          </p:nvSpPr>
          <p:spPr>
            <a:xfrm>
              <a:off x="1403630" y="728986"/>
              <a:ext cx="5399986" cy="5399986"/>
            </a:xfrm>
            <a:custGeom>
              <a:avLst/>
              <a:gdLst>
                <a:gd name="connsiteX0" fmla="*/ 0 w 5399986"/>
                <a:gd name="connsiteY0" fmla="*/ 2699993 h 5399986"/>
                <a:gd name="connsiteX1" fmla="*/ 2699993 w 5399986"/>
                <a:gd name="connsiteY1" fmla="*/ 0 h 5399986"/>
                <a:gd name="connsiteX2" fmla="*/ 2699993 w 5399986"/>
                <a:gd name="connsiteY2" fmla="*/ 2699993 h 5399986"/>
                <a:gd name="connsiteX3" fmla="*/ 0 w 5399986"/>
                <a:gd name="connsiteY3" fmla="*/ 2699993 h 5399986"/>
              </a:gdLst>
              <a:ahLst/>
              <a:cxnLst>
                <a:cxn ang="0">
                  <a:pos x="connsiteX0" y="connsiteY0"/>
                </a:cxn>
                <a:cxn ang="0">
                  <a:pos x="connsiteX1" y="connsiteY1"/>
                </a:cxn>
                <a:cxn ang="0">
                  <a:pos x="connsiteX2" y="connsiteY2"/>
                </a:cxn>
                <a:cxn ang="0">
                  <a:pos x="connsiteX3" y="connsiteY3"/>
                </a:cxn>
              </a:cxnLst>
              <a:rect l="l" t="t" r="r" b="b"/>
              <a:pathLst>
                <a:path w="5399986" h="5399986">
                  <a:moveTo>
                    <a:pt x="0" y="2699993"/>
                  </a:moveTo>
                  <a:cubicBezTo>
                    <a:pt x="0" y="1208828"/>
                    <a:pt x="1208828" y="0"/>
                    <a:pt x="2699993" y="0"/>
                  </a:cubicBezTo>
                  <a:lnTo>
                    <a:pt x="2699993" y="2699993"/>
                  </a:lnTo>
                  <a:lnTo>
                    <a:pt x="0" y="2699993"/>
                  </a:lnTo>
                  <a:close/>
                </a:path>
              </a:pathLst>
            </a:custGeom>
            <a:solidFill>
              <a:srgbClr val="EF181E">
                <a:alpha val="80000"/>
              </a:srgbClr>
            </a:solidFill>
            <a:ln w="57150">
              <a:solidFill>
                <a:srgbClr val="EF181E"/>
              </a:solidFill>
            </a:ln>
          </p:spPr>
          <p:style>
            <a:lnRef idx="2">
              <a:scrgbClr r="0" g="0" b="0"/>
            </a:lnRef>
            <a:fillRef idx="1">
              <a:scrgbClr r="0" g="0" b="0"/>
            </a:fillRef>
            <a:effectRef idx="0">
              <a:schemeClr val="accent4">
                <a:hueOff val="1814420"/>
                <a:satOff val="-5940"/>
                <a:lumOff val="0"/>
                <a:alphaOff val="0"/>
              </a:schemeClr>
            </a:effectRef>
            <a:fontRef idx="minor">
              <a:schemeClr val="lt1"/>
            </a:fontRef>
          </p:style>
          <p:txBody>
            <a:bodyPr spcFirstLastPara="0" vert="horz" wrap="square" lIns="658973" tIns="1044686" rIns="2844681" bIns="2844682" numCol="1" spcCol="1270" anchor="ctr" anchorCtr="0">
              <a:noAutofit/>
            </a:bodyPr>
            <a:lstStyle/>
            <a:p>
              <a:pPr marL="0" lvl="0" indent="0" algn="ctr" defTabSz="1689100">
                <a:lnSpc>
                  <a:spcPct val="90000"/>
                </a:lnSpc>
                <a:spcBef>
                  <a:spcPct val="0"/>
                </a:spcBef>
                <a:spcAft>
                  <a:spcPct val="35000"/>
                </a:spcAft>
                <a:buNone/>
              </a:pPr>
              <a:endParaRPr lang="en-GB" sz="3800" b="1" kern="1200" dirty="0">
                <a:solidFill>
                  <a:schemeClr val="tx1"/>
                </a:solidFill>
              </a:endParaRPr>
            </a:p>
          </p:txBody>
        </p:sp>
        <p:sp>
          <p:nvSpPr>
            <p:cNvPr id="15" name="TextBox 14">
              <a:extLst>
                <a:ext uri="{FF2B5EF4-FFF2-40B4-BE49-F238E27FC236}">
                  <a16:creationId xmlns:a16="http://schemas.microsoft.com/office/drawing/2014/main" id="{D94FA20E-4312-49B1-BA23-921CFF5AFB63}"/>
                </a:ext>
              </a:extLst>
            </p:cNvPr>
            <p:cNvSpPr txBox="1"/>
            <p:nvPr/>
          </p:nvSpPr>
          <p:spPr>
            <a:xfrm>
              <a:off x="1767024" y="2241154"/>
              <a:ext cx="2690038" cy="523220"/>
            </a:xfrm>
            <a:prstGeom prst="rect">
              <a:avLst/>
            </a:prstGeom>
            <a:noFill/>
          </p:spPr>
          <p:txBody>
            <a:bodyPr wrap="square" rtlCol="0">
              <a:spAutoFit/>
            </a:bodyPr>
            <a:lstStyle/>
            <a:p>
              <a:r>
                <a:rPr lang="en-GB" sz="2800" b="1" i="1" dirty="0"/>
                <a:t>Recognise</a:t>
              </a:r>
            </a:p>
          </p:txBody>
        </p:sp>
      </p:grpSp>
      <p:sp>
        <p:nvSpPr>
          <p:cNvPr id="2" name="TextBox 1"/>
          <p:cNvSpPr txBox="1"/>
          <p:nvPr/>
        </p:nvSpPr>
        <p:spPr>
          <a:xfrm>
            <a:off x="395536" y="430499"/>
            <a:ext cx="3226389" cy="2031325"/>
          </a:xfrm>
          <a:prstGeom prst="rect">
            <a:avLst/>
          </a:prstGeom>
          <a:noFill/>
        </p:spPr>
        <p:txBody>
          <a:bodyPr wrap="square" rtlCol="0">
            <a:spAutoFit/>
          </a:bodyPr>
          <a:lstStyle/>
          <a:p>
            <a:r>
              <a:rPr lang="en-GB" sz="4200" b="1" dirty="0">
                <a:cs typeface="Arial" panose="020B0604020202020204" pitchFamily="34" charset="0"/>
              </a:rPr>
              <a:t>4 steps to Good Practice:</a:t>
            </a:r>
          </a:p>
        </p:txBody>
      </p:sp>
      <p:pic>
        <p:nvPicPr>
          <p:cNvPr id="9" name="Picture 8">
            <a:extLst>
              <a:ext uri="{FF2B5EF4-FFF2-40B4-BE49-F238E27FC236}">
                <a16:creationId xmlns:a16="http://schemas.microsoft.com/office/drawing/2014/main" id="{602213C7-06AC-436D-8A01-09D3BFF198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73885" y="4149080"/>
            <a:ext cx="3923607" cy="2942705"/>
          </a:xfrm>
          <a:prstGeom prst="rect">
            <a:avLst/>
          </a:prstGeom>
        </p:spPr>
      </p:pic>
    </p:spTree>
    <p:extLst>
      <p:ext uri="{BB962C8B-B14F-4D97-AF65-F5344CB8AC3E}">
        <p14:creationId xmlns:p14="http://schemas.microsoft.com/office/powerpoint/2010/main" val="204817334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20000"/>
            <a:lumOff val="80000"/>
          </a:schemeClr>
        </a:solidFill>
        <a:effectLst/>
      </p:bgPr>
    </p:bg>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1482182" y="764704"/>
            <a:ext cx="7343775" cy="5629490"/>
          </a:xfrm>
          <a:prstGeom prst="rect">
            <a:avLst/>
          </a:prstGeom>
          <a:noFill/>
          <a:ln w="9525">
            <a:noFill/>
            <a:miter lim="800000"/>
            <a:headEnd/>
            <a:tailEnd/>
          </a:ln>
        </p:spPr>
        <p:txBody>
          <a:bodyPr>
            <a:spAutoFit/>
          </a:bodyPr>
          <a:lstStyle/>
          <a:p>
            <a:pPr eaLnBrk="1" hangingPunct="1">
              <a:lnSpc>
                <a:spcPct val="107000"/>
              </a:lnSpc>
              <a:spcAft>
                <a:spcPts val="800"/>
              </a:spcAft>
            </a:pPr>
            <a:r>
              <a:rPr lang="en-GB" sz="4200" dirty="0">
                <a:cs typeface="Arial" panose="020B0604020202020204" pitchFamily="34" charset="0"/>
              </a:rPr>
              <a:t>Mobile phones – silent or off</a:t>
            </a:r>
          </a:p>
          <a:p>
            <a:pPr eaLnBrk="1" hangingPunct="1">
              <a:lnSpc>
                <a:spcPct val="107000"/>
              </a:lnSpc>
              <a:spcAft>
                <a:spcPts val="800"/>
              </a:spcAft>
            </a:pPr>
            <a:r>
              <a:rPr lang="en-GB" sz="4200" dirty="0">
                <a:cs typeface="Arial" panose="020B0604020202020204" pitchFamily="34" charset="0"/>
              </a:rPr>
              <a:t>Toilets</a:t>
            </a:r>
          </a:p>
          <a:p>
            <a:pPr eaLnBrk="1" hangingPunct="1">
              <a:lnSpc>
                <a:spcPct val="107000"/>
              </a:lnSpc>
              <a:spcAft>
                <a:spcPts val="800"/>
              </a:spcAft>
            </a:pPr>
            <a:r>
              <a:rPr lang="en-GB" sz="4200" dirty="0">
                <a:cs typeface="Arial" panose="020B0604020202020204" pitchFamily="34" charset="0"/>
              </a:rPr>
              <a:t>Fire exits</a:t>
            </a:r>
          </a:p>
          <a:p>
            <a:pPr eaLnBrk="1" hangingPunct="1">
              <a:lnSpc>
                <a:spcPct val="107000"/>
              </a:lnSpc>
              <a:spcAft>
                <a:spcPts val="800"/>
              </a:spcAft>
            </a:pPr>
            <a:r>
              <a:rPr lang="en-GB" sz="4200" dirty="0">
                <a:cs typeface="Arial" panose="020B0604020202020204" pitchFamily="34" charset="0"/>
              </a:rPr>
              <a:t>Refreshment break</a:t>
            </a:r>
          </a:p>
          <a:p>
            <a:pPr eaLnBrk="1" hangingPunct="1">
              <a:lnSpc>
                <a:spcPct val="107000"/>
              </a:lnSpc>
              <a:spcAft>
                <a:spcPts val="800"/>
              </a:spcAft>
            </a:pPr>
            <a:r>
              <a:rPr lang="en-GB" sz="4200" dirty="0">
                <a:cs typeface="Arial" panose="020B0604020202020204" pitchFamily="34" charset="0"/>
              </a:rPr>
              <a:t>Timekeeping</a:t>
            </a:r>
          </a:p>
          <a:p>
            <a:pPr eaLnBrk="1" hangingPunct="1">
              <a:lnSpc>
                <a:spcPct val="107000"/>
              </a:lnSpc>
              <a:spcAft>
                <a:spcPts val="800"/>
              </a:spcAft>
            </a:pPr>
            <a:r>
              <a:rPr lang="en-GB" sz="4200" dirty="0">
                <a:cs typeface="Arial" panose="020B0604020202020204" pitchFamily="34" charset="0"/>
              </a:rPr>
              <a:t>Question park</a:t>
            </a:r>
          </a:p>
          <a:p>
            <a:pPr eaLnBrk="1" hangingPunct="1">
              <a:lnSpc>
                <a:spcPct val="107000"/>
              </a:lnSpc>
              <a:spcAft>
                <a:spcPts val="800"/>
              </a:spcAft>
            </a:pPr>
            <a:r>
              <a:rPr lang="en-GB" sz="4200" dirty="0">
                <a:cs typeface="Arial" panose="020B0604020202020204" pitchFamily="34" charset="0"/>
              </a:rPr>
              <a:t>Attendance sheet</a:t>
            </a:r>
          </a:p>
        </p:txBody>
      </p:sp>
      <p:pic>
        <p:nvPicPr>
          <p:cNvPr id="11" name="Picture 10" descr="A close up of a sign&#10;&#10;Description automatically generated">
            <a:extLst>
              <a:ext uri="{FF2B5EF4-FFF2-40B4-BE49-F238E27FC236}">
                <a16:creationId xmlns:a16="http://schemas.microsoft.com/office/drawing/2014/main" id="{49D7AA54-CD3F-4512-9E64-B0C41EA19B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919038">
            <a:off x="688034" y="5399748"/>
            <a:ext cx="745094" cy="745094"/>
          </a:xfrm>
          <a:prstGeom prst="rect">
            <a:avLst/>
          </a:prstGeom>
        </p:spPr>
      </p:pic>
      <p:pic>
        <p:nvPicPr>
          <p:cNvPr id="12" name="Picture 11" descr="j0439835.png">
            <a:extLst>
              <a:ext uri="{FF2B5EF4-FFF2-40B4-BE49-F238E27FC236}">
                <a16:creationId xmlns:a16="http://schemas.microsoft.com/office/drawing/2014/main" id="{22629852-8E51-0F47-8A7C-B76F0DCD90BC}"/>
              </a:ext>
            </a:extLst>
          </p:cNvPr>
          <p:cNvPicPr>
            <a:picLocks noChangeAspect="1"/>
          </p:cNvPicPr>
          <p:nvPr/>
        </p:nvPicPr>
        <p:blipFill>
          <a:blip r:embed="rId4" cstate="print"/>
          <a:srcRect/>
          <a:stretch>
            <a:fillRect/>
          </a:stretch>
        </p:blipFill>
        <p:spPr bwMode="auto">
          <a:xfrm>
            <a:off x="940845" y="863444"/>
            <a:ext cx="541337" cy="539750"/>
          </a:xfrm>
          <a:prstGeom prst="rect">
            <a:avLst/>
          </a:prstGeom>
          <a:noFill/>
          <a:ln w="9525">
            <a:noFill/>
            <a:miter lim="800000"/>
            <a:headEnd/>
            <a:tailEnd/>
          </a:ln>
        </p:spPr>
      </p:pic>
      <p:pic>
        <p:nvPicPr>
          <p:cNvPr id="13" name="Picture 12" descr="j0441391.png">
            <a:extLst>
              <a:ext uri="{FF2B5EF4-FFF2-40B4-BE49-F238E27FC236}">
                <a16:creationId xmlns:a16="http://schemas.microsoft.com/office/drawing/2014/main" id="{0E800564-3FF6-3040-A06A-EFB5081729ED}"/>
              </a:ext>
            </a:extLst>
          </p:cNvPr>
          <p:cNvPicPr>
            <a:picLocks noChangeAspect="1"/>
          </p:cNvPicPr>
          <p:nvPr/>
        </p:nvPicPr>
        <p:blipFill>
          <a:blip r:embed="rId5" cstate="print">
            <a:duotone>
              <a:schemeClr val="accent1">
                <a:shade val="45000"/>
                <a:satMod val="135000"/>
              </a:schemeClr>
              <a:prstClr val="white"/>
            </a:duotone>
          </a:blip>
          <a:stretch>
            <a:fillRect/>
          </a:stretch>
        </p:blipFill>
        <p:spPr>
          <a:xfrm>
            <a:off x="725441" y="3005295"/>
            <a:ext cx="720000" cy="720000"/>
          </a:xfrm>
          <a:prstGeom prst="rect">
            <a:avLst/>
          </a:prstGeom>
        </p:spPr>
      </p:pic>
      <p:pic>
        <p:nvPicPr>
          <p:cNvPr id="14" name="Picture 13" descr="SG0055-M.jpg">
            <a:extLst>
              <a:ext uri="{FF2B5EF4-FFF2-40B4-BE49-F238E27FC236}">
                <a16:creationId xmlns:a16="http://schemas.microsoft.com/office/drawing/2014/main" id="{A62DC935-BED0-8648-8984-B45E582B4BEF}"/>
              </a:ext>
            </a:extLst>
          </p:cNvPr>
          <p:cNvPicPr>
            <a:picLocks noChangeAspect="1"/>
          </p:cNvPicPr>
          <p:nvPr/>
        </p:nvPicPr>
        <p:blipFill>
          <a:blip r:embed="rId6" cstate="print"/>
          <a:srcRect l="4971" t="20787" r="11403" b="22672"/>
          <a:stretch>
            <a:fillRect/>
          </a:stretch>
        </p:blipFill>
        <p:spPr bwMode="auto">
          <a:xfrm>
            <a:off x="509045" y="2465295"/>
            <a:ext cx="863600" cy="431800"/>
          </a:xfrm>
          <a:prstGeom prst="rect">
            <a:avLst/>
          </a:prstGeom>
          <a:noFill/>
          <a:ln w="9525">
            <a:noFill/>
            <a:miter lim="800000"/>
            <a:headEnd/>
            <a:tailEnd/>
          </a:ln>
        </p:spPr>
      </p:pic>
      <p:pic>
        <p:nvPicPr>
          <p:cNvPr id="15" name="Picture 12" descr="Braille-Sign-Disabled-male-female-graphic-toilet-text">
            <a:extLst>
              <a:ext uri="{FF2B5EF4-FFF2-40B4-BE49-F238E27FC236}">
                <a16:creationId xmlns:a16="http://schemas.microsoft.com/office/drawing/2014/main" id="{4B2FC029-E3C1-E54C-A4CB-670169211F5F}"/>
              </a:ext>
            </a:extLst>
          </p:cNvPr>
          <p:cNvPicPr>
            <a:picLocks noChangeAspect="1" noChangeArrowheads="1"/>
          </p:cNvPicPr>
          <p:nvPr/>
        </p:nvPicPr>
        <p:blipFill>
          <a:blip r:embed="rId7" cstate="print"/>
          <a:srcRect b="12148"/>
          <a:stretch>
            <a:fillRect/>
          </a:stretch>
        </p:blipFill>
        <p:spPr bwMode="auto">
          <a:xfrm>
            <a:off x="653507" y="1673295"/>
            <a:ext cx="738188" cy="431800"/>
          </a:xfrm>
          <a:prstGeom prst="rect">
            <a:avLst/>
          </a:prstGeom>
          <a:noFill/>
          <a:ln w="9525">
            <a:solidFill>
              <a:srgbClr val="FFFFFF"/>
            </a:solidFill>
            <a:miter lim="800000"/>
            <a:headEnd/>
            <a:tailEnd/>
          </a:ln>
        </p:spPr>
      </p:pic>
      <p:pic>
        <p:nvPicPr>
          <p:cNvPr id="16" name="Picture 2" descr="C:\Users\GRAHAM~1\AppData\Local\Temp\Low\Collections\Selection Basket (7)\00431586.png">
            <a:extLst>
              <a:ext uri="{FF2B5EF4-FFF2-40B4-BE49-F238E27FC236}">
                <a16:creationId xmlns:a16="http://schemas.microsoft.com/office/drawing/2014/main" id="{5A280F5F-DA30-074A-AF4B-C340108CC702}"/>
              </a:ext>
            </a:extLst>
          </p:cNvPr>
          <p:cNvPicPr>
            <a:picLocks noChangeAspect="1" noChangeArrowheads="1"/>
          </p:cNvPicPr>
          <p:nvPr/>
        </p:nvPicPr>
        <p:blipFill>
          <a:blip r:embed="rId8" cstate="print"/>
          <a:srcRect/>
          <a:stretch>
            <a:fillRect/>
          </a:stretch>
        </p:blipFill>
        <p:spPr bwMode="auto">
          <a:xfrm>
            <a:off x="797970" y="3941295"/>
            <a:ext cx="576262" cy="576262"/>
          </a:xfrm>
          <a:prstGeom prst="rect">
            <a:avLst/>
          </a:prstGeom>
          <a:noFill/>
          <a:ln w="9525">
            <a:noFill/>
            <a:miter lim="800000"/>
            <a:headEnd/>
            <a:tailEnd/>
          </a:ln>
        </p:spPr>
      </p:pic>
      <p:pic>
        <p:nvPicPr>
          <p:cNvPr id="17" name="Picture 3" descr="C:\Users\Graham Kay\AppData\Local\Microsoft\Windows\Temporary Internet Files\Low\Content.IE5\XWXGKNI3\MC900431560[1].PNG">
            <a:extLst>
              <a:ext uri="{FF2B5EF4-FFF2-40B4-BE49-F238E27FC236}">
                <a16:creationId xmlns:a16="http://schemas.microsoft.com/office/drawing/2014/main" id="{881F6FC8-4903-7C47-8687-F471CAB904E2}"/>
              </a:ext>
            </a:extLst>
          </p:cNvPr>
          <p:cNvPicPr>
            <a:picLocks noChangeAspect="1" noChangeArrowheads="1"/>
          </p:cNvPicPr>
          <p:nvPr/>
        </p:nvPicPr>
        <p:blipFill>
          <a:blip r:embed="rId9" cstate="print"/>
          <a:srcRect/>
          <a:stretch>
            <a:fillRect/>
          </a:stretch>
        </p:blipFill>
        <p:spPr bwMode="auto">
          <a:xfrm>
            <a:off x="832895" y="4742447"/>
            <a:ext cx="504825" cy="504825"/>
          </a:xfrm>
          <a:prstGeom prst="rect">
            <a:avLst/>
          </a:prstGeom>
          <a:noFill/>
          <a:ln w="9525">
            <a:noFill/>
            <a:miter lim="800000"/>
            <a:headEnd/>
            <a:tailEnd/>
          </a:ln>
        </p:spPr>
      </p:pic>
    </p:spTree>
    <p:extLst>
      <p:ext uri="{BB962C8B-B14F-4D97-AF65-F5344CB8AC3E}">
        <p14:creationId xmlns:p14="http://schemas.microsoft.com/office/powerpoint/2010/main" val="41378880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6960" y="1916843"/>
            <a:ext cx="8523512" cy="4401205"/>
          </a:xfrm>
          <a:prstGeom prst="rect">
            <a:avLst/>
          </a:prstGeom>
          <a:ln w="57150">
            <a:solidFill>
              <a:schemeClr val="tx1"/>
            </a:solidFill>
          </a:ln>
        </p:spPr>
        <p:txBody>
          <a:bodyPr wrap="square" numCol="2">
            <a:spAutoFit/>
          </a:bodyPr>
          <a:lstStyle/>
          <a:p>
            <a:pPr marL="271463" indent="-265113">
              <a:spcAft>
                <a:spcPts val="600"/>
              </a:spcAft>
              <a:buFont typeface="Arial" panose="020B0604020202020204" pitchFamily="34" charset="0"/>
              <a:buChar char="•"/>
            </a:pPr>
            <a:r>
              <a:rPr lang="en-US" dirty="0">
                <a:solidFill>
                  <a:srgbClr val="303030"/>
                </a:solidFill>
                <a:cs typeface="Arial" panose="020B0604020202020204" pitchFamily="34" charset="0"/>
              </a:rPr>
              <a:t>Physical abuse</a:t>
            </a:r>
          </a:p>
          <a:p>
            <a:pPr marL="271463" indent="-265113">
              <a:spcAft>
                <a:spcPts val="600"/>
              </a:spcAft>
              <a:buFont typeface="Arial" panose="020B0604020202020204" pitchFamily="34" charset="0"/>
              <a:buChar char="•"/>
            </a:pPr>
            <a:r>
              <a:rPr lang="en-US" dirty="0">
                <a:solidFill>
                  <a:srgbClr val="303030"/>
                </a:solidFill>
                <a:cs typeface="Arial" panose="020B0604020202020204" pitchFamily="34" charset="0"/>
              </a:rPr>
              <a:t>Psychological or emotional abuse</a:t>
            </a:r>
          </a:p>
          <a:p>
            <a:pPr marL="271463" indent="-265113">
              <a:spcAft>
                <a:spcPts val="600"/>
              </a:spcAft>
              <a:buFont typeface="Arial" panose="020B0604020202020204" pitchFamily="34" charset="0"/>
              <a:buChar char="•"/>
            </a:pPr>
            <a:r>
              <a:rPr lang="en-US" dirty="0">
                <a:solidFill>
                  <a:srgbClr val="303030"/>
                </a:solidFill>
                <a:cs typeface="Arial" panose="020B0604020202020204" pitchFamily="34" charset="0"/>
              </a:rPr>
              <a:t>Sexual abuse</a:t>
            </a:r>
          </a:p>
          <a:p>
            <a:pPr marL="271463" indent="-265113">
              <a:spcAft>
                <a:spcPts val="600"/>
              </a:spcAft>
              <a:buFont typeface="Arial" panose="020B0604020202020204" pitchFamily="34" charset="0"/>
              <a:buChar char="•"/>
            </a:pPr>
            <a:r>
              <a:rPr lang="en-US" dirty="0">
                <a:solidFill>
                  <a:srgbClr val="303030"/>
                </a:solidFill>
                <a:cs typeface="Arial" panose="020B0604020202020204" pitchFamily="34" charset="0"/>
              </a:rPr>
              <a:t>Neglect</a:t>
            </a:r>
          </a:p>
          <a:p>
            <a:pPr marL="271463" indent="-265113">
              <a:spcAft>
                <a:spcPts val="600"/>
              </a:spcAft>
              <a:buFont typeface="Arial" panose="020B0604020202020204" pitchFamily="34" charset="0"/>
              <a:buChar char="•"/>
            </a:pPr>
            <a:r>
              <a:rPr lang="en-US" dirty="0">
                <a:solidFill>
                  <a:srgbClr val="303030"/>
                </a:solidFill>
                <a:cs typeface="Arial" panose="020B0604020202020204" pitchFamily="34" charset="0"/>
              </a:rPr>
              <a:t>Self-neglect </a:t>
            </a:r>
          </a:p>
          <a:p>
            <a:pPr marL="271463" indent="-265113">
              <a:spcAft>
                <a:spcPts val="600"/>
              </a:spcAft>
              <a:buFont typeface="Arial" panose="020B0604020202020204" pitchFamily="34" charset="0"/>
              <a:buChar char="•"/>
            </a:pPr>
            <a:r>
              <a:rPr lang="en-US" b="0" i="0" u="none" strike="noStrike" dirty="0">
                <a:solidFill>
                  <a:srgbClr val="303030"/>
                </a:solidFill>
                <a:effectLst/>
                <a:cs typeface="Arial" panose="020B0604020202020204" pitchFamily="34" charset="0"/>
              </a:rPr>
              <a:t>Financial abuse</a:t>
            </a:r>
          </a:p>
          <a:p>
            <a:pPr marL="271463" indent="-265113">
              <a:spcAft>
                <a:spcPts val="600"/>
              </a:spcAft>
              <a:buFont typeface="Arial" panose="020B0604020202020204" pitchFamily="34" charset="0"/>
              <a:buChar char="•"/>
            </a:pPr>
            <a:r>
              <a:rPr lang="en-US" dirty="0">
                <a:solidFill>
                  <a:srgbClr val="303030"/>
                </a:solidFill>
                <a:cs typeface="Arial" panose="020B0604020202020204" pitchFamily="34" charset="0"/>
              </a:rPr>
              <a:t>Discriminatory abuse</a:t>
            </a:r>
          </a:p>
          <a:p>
            <a:pPr marL="271463" indent="-265113">
              <a:spcAft>
                <a:spcPts val="600"/>
              </a:spcAft>
              <a:buFont typeface="Arial" panose="020B0604020202020204" pitchFamily="34" charset="0"/>
              <a:buChar char="•"/>
            </a:pPr>
            <a:r>
              <a:rPr lang="en-US" b="0" i="0" u="none" strike="noStrike" dirty="0">
                <a:solidFill>
                  <a:srgbClr val="303030"/>
                </a:solidFill>
                <a:effectLst/>
                <a:cs typeface="Arial" panose="020B0604020202020204" pitchFamily="34" charset="0"/>
              </a:rPr>
              <a:t>Institutional abuse</a:t>
            </a:r>
          </a:p>
          <a:p>
            <a:pPr marL="271463" indent="-265113">
              <a:spcAft>
                <a:spcPts val="600"/>
              </a:spcAft>
              <a:buFont typeface="Arial" panose="020B0604020202020204" pitchFamily="34" charset="0"/>
              <a:buChar char="•"/>
            </a:pPr>
            <a:r>
              <a:rPr lang="en-US" dirty="0">
                <a:solidFill>
                  <a:srgbClr val="303030"/>
                </a:solidFill>
                <a:cs typeface="Arial" panose="020B0604020202020204" pitchFamily="34" charset="0"/>
              </a:rPr>
              <a:t>Domestic abuse</a:t>
            </a:r>
          </a:p>
          <a:p>
            <a:pPr marL="271463" indent="-265113">
              <a:spcAft>
                <a:spcPts val="600"/>
              </a:spcAft>
              <a:buFont typeface="Arial" panose="020B0604020202020204" pitchFamily="34" charset="0"/>
              <a:buChar char="•"/>
            </a:pPr>
            <a:r>
              <a:rPr lang="en-US" b="0" i="0" u="none" strike="noStrike" dirty="0">
                <a:solidFill>
                  <a:srgbClr val="303030"/>
                </a:solidFill>
                <a:effectLst/>
                <a:cs typeface="Arial" panose="020B0604020202020204" pitchFamily="34" charset="0"/>
              </a:rPr>
              <a:t>Spiritual abuse</a:t>
            </a:r>
          </a:p>
          <a:p>
            <a:pPr marL="271463" indent="-265113">
              <a:spcAft>
                <a:spcPts val="600"/>
              </a:spcAft>
              <a:buFont typeface="Arial" panose="020B0604020202020204" pitchFamily="34" charset="0"/>
              <a:buChar char="•"/>
            </a:pPr>
            <a:r>
              <a:rPr lang="en-US" dirty="0">
                <a:solidFill>
                  <a:srgbClr val="303030"/>
                </a:solidFill>
                <a:cs typeface="Arial" panose="020B0604020202020204" pitchFamily="34" charset="0"/>
              </a:rPr>
              <a:t>Online abuse</a:t>
            </a:r>
          </a:p>
          <a:p>
            <a:pPr marL="271463" indent="-265113">
              <a:spcAft>
                <a:spcPts val="600"/>
              </a:spcAft>
              <a:buFont typeface="Arial" panose="020B0604020202020204" pitchFamily="34" charset="0"/>
              <a:buChar char="•"/>
            </a:pPr>
            <a:r>
              <a:rPr lang="en-US" b="0" i="0" u="none" strike="noStrike" dirty="0">
                <a:solidFill>
                  <a:srgbClr val="303030"/>
                </a:solidFill>
                <a:effectLst/>
                <a:cs typeface="Arial" panose="020B0604020202020204" pitchFamily="34" charset="0"/>
              </a:rPr>
              <a:t>Modern </a:t>
            </a:r>
            <a:r>
              <a:rPr lang="en-US" dirty="0">
                <a:solidFill>
                  <a:srgbClr val="303030"/>
                </a:solidFill>
                <a:cs typeface="Arial" panose="020B0604020202020204" pitchFamily="34" charset="0"/>
              </a:rPr>
              <a:t>s</a:t>
            </a:r>
            <a:r>
              <a:rPr lang="en-US" b="0" i="0" u="none" strike="noStrike" dirty="0">
                <a:solidFill>
                  <a:srgbClr val="303030"/>
                </a:solidFill>
                <a:effectLst/>
                <a:cs typeface="Arial" panose="020B0604020202020204" pitchFamily="34" charset="0"/>
              </a:rPr>
              <a:t>lavery</a:t>
            </a:r>
          </a:p>
          <a:p>
            <a:pPr marL="271463" indent="-265113">
              <a:spcAft>
                <a:spcPts val="600"/>
              </a:spcAft>
              <a:buFont typeface="Arial" panose="020B0604020202020204" pitchFamily="34" charset="0"/>
              <a:buChar char="•"/>
            </a:pPr>
            <a:r>
              <a:rPr lang="en-US" dirty="0" err="1">
                <a:solidFill>
                  <a:srgbClr val="303030"/>
                </a:solidFill>
                <a:cs typeface="Arial" panose="020B0604020202020204" pitchFamily="34" charset="0"/>
              </a:rPr>
              <a:t>Radicalisation</a:t>
            </a:r>
            <a:endParaRPr lang="en-US" dirty="0">
              <a:solidFill>
                <a:srgbClr val="303030"/>
              </a:solidFill>
              <a:cs typeface="Arial" panose="020B0604020202020204" pitchFamily="34" charset="0"/>
            </a:endParaRPr>
          </a:p>
          <a:p>
            <a:pPr marL="271463" indent="-265113">
              <a:spcAft>
                <a:spcPts val="600"/>
              </a:spcAft>
              <a:buFont typeface="Arial" panose="020B0604020202020204" pitchFamily="34" charset="0"/>
              <a:buChar char="•"/>
            </a:pPr>
            <a:r>
              <a:rPr lang="en-US" b="0" i="0" u="none" strike="noStrike" dirty="0">
                <a:solidFill>
                  <a:srgbClr val="303030"/>
                </a:solidFill>
                <a:effectLst/>
                <a:cs typeface="Arial" panose="020B0604020202020204" pitchFamily="34" charset="0"/>
              </a:rPr>
              <a:t>Child sex exploitation</a:t>
            </a:r>
          </a:p>
          <a:p>
            <a:pPr marL="271463" indent="-265113">
              <a:spcAft>
                <a:spcPts val="600"/>
              </a:spcAft>
              <a:buFont typeface="Arial" panose="020B0604020202020204" pitchFamily="34" charset="0"/>
              <a:buChar char="•"/>
            </a:pPr>
            <a:endParaRPr lang="en-US" b="0" i="0" u="none" strike="noStrike" dirty="0">
              <a:solidFill>
                <a:srgbClr val="303030"/>
              </a:solidFill>
              <a:effectLst/>
              <a:cs typeface="Arial" panose="020B0604020202020204" pitchFamily="34" charset="0"/>
            </a:endParaRPr>
          </a:p>
          <a:p>
            <a:pPr marL="271463" indent="-265113">
              <a:spcAft>
                <a:spcPts val="600"/>
              </a:spcAft>
              <a:buFont typeface="Arial" panose="020B0604020202020204" pitchFamily="34" charset="0"/>
              <a:buChar char="•"/>
            </a:pPr>
            <a:endParaRPr lang="en-US" dirty="0">
              <a:solidFill>
                <a:srgbClr val="303030"/>
              </a:solidFill>
              <a:cs typeface="Arial" panose="020B0604020202020204" pitchFamily="34" charset="0"/>
            </a:endParaRPr>
          </a:p>
          <a:p>
            <a:pPr marL="271463" indent="-265113">
              <a:spcAft>
                <a:spcPts val="600"/>
              </a:spcAft>
              <a:buFont typeface="Arial" panose="020B0604020202020204" pitchFamily="34" charset="0"/>
              <a:buChar char="•"/>
            </a:pPr>
            <a:endParaRPr lang="en-US" b="0" i="0" u="none" strike="noStrike" dirty="0">
              <a:solidFill>
                <a:srgbClr val="303030"/>
              </a:solidFill>
              <a:effectLst/>
              <a:cs typeface="Arial" panose="020B0604020202020204" pitchFamily="34" charset="0"/>
            </a:endParaRPr>
          </a:p>
          <a:p>
            <a:pPr marL="271463" indent="-265113">
              <a:spcAft>
                <a:spcPts val="600"/>
              </a:spcAft>
              <a:buFont typeface="Arial" panose="020B0604020202020204" pitchFamily="34" charset="0"/>
              <a:buChar char="•"/>
            </a:pPr>
            <a:endParaRPr lang="en-US" b="0" i="0" u="none" strike="noStrike" dirty="0">
              <a:solidFill>
                <a:srgbClr val="303030"/>
              </a:solidFill>
              <a:effectLst/>
              <a:cs typeface="Arial" panose="020B0604020202020204" pitchFamily="34" charset="0"/>
            </a:endParaRPr>
          </a:p>
        </p:txBody>
      </p:sp>
      <p:pic>
        <p:nvPicPr>
          <p:cNvPr id="11" name="Picture 10">
            <a:extLst>
              <a:ext uri="{FF2B5EF4-FFF2-40B4-BE49-F238E27FC236}">
                <a16:creationId xmlns:a16="http://schemas.microsoft.com/office/drawing/2014/main" id="{602213C7-06AC-436D-8A01-09D3BFF198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4572000" y="4005064"/>
            <a:ext cx="3923607" cy="2942705"/>
          </a:xfrm>
          <a:prstGeom prst="rect">
            <a:avLst/>
          </a:prstGeom>
        </p:spPr>
      </p:pic>
      <p:sp>
        <p:nvSpPr>
          <p:cNvPr id="6" name="Freeform: Shape 6">
            <a:extLst>
              <a:ext uri="{FF2B5EF4-FFF2-40B4-BE49-F238E27FC236}">
                <a16:creationId xmlns:a16="http://schemas.microsoft.com/office/drawing/2014/main" id="{82EF0118-CAF3-1842-BB3A-DF0C1B82BD16}"/>
              </a:ext>
            </a:extLst>
          </p:cNvPr>
          <p:cNvSpPr/>
          <p:nvPr/>
        </p:nvSpPr>
        <p:spPr>
          <a:xfrm>
            <a:off x="683568" y="504000"/>
            <a:ext cx="2325774" cy="2325774"/>
          </a:xfrm>
          <a:custGeom>
            <a:avLst/>
            <a:gdLst>
              <a:gd name="connsiteX0" fmla="*/ 0 w 5399986"/>
              <a:gd name="connsiteY0" fmla="*/ 2699993 h 5399986"/>
              <a:gd name="connsiteX1" fmla="*/ 2699993 w 5399986"/>
              <a:gd name="connsiteY1" fmla="*/ 0 h 5399986"/>
              <a:gd name="connsiteX2" fmla="*/ 2699993 w 5399986"/>
              <a:gd name="connsiteY2" fmla="*/ 2699993 h 5399986"/>
              <a:gd name="connsiteX3" fmla="*/ 0 w 5399986"/>
              <a:gd name="connsiteY3" fmla="*/ 2699993 h 5399986"/>
            </a:gdLst>
            <a:ahLst/>
            <a:cxnLst>
              <a:cxn ang="0">
                <a:pos x="connsiteX0" y="connsiteY0"/>
              </a:cxn>
              <a:cxn ang="0">
                <a:pos x="connsiteX1" y="connsiteY1"/>
              </a:cxn>
              <a:cxn ang="0">
                <a:pos x="connsiteX2" y="connsiteY2"/>
              </a:cxn>
              <a:cxn ang="0">
                <a:pos x="connsiteX3" y="connsiteY3"/>
              </a:cxn>
            </a:cxnLst>
            <a:rect l="l" t="t" r="r" b="b"/>
            <a:pathLst>
              <a:path w="5399986" h="5399986">
                <a:moveTo>
                  <a:pt x="0" y="2699993"/>
                </a:moveTo>
                <a:cubicBezTo>
                  <a:pt x="0" y="1208828"/>
                  <a:pt x="1208828" y="0"/>
                  <a:pt x="2699993" y="0"/>
                </a:cubicBezTo>
                <a:lnTo>
                  <a:pt x="2699993" y="2699993"/>
                </a:lnTo>
                <a:lnTo>
                  <a:pt x="0" y="2699993"/>
                </a:lnTo>
                <a:close/>
              </a:path>
            </a:pathLst>
          </a:custGeom>
          <a:solidFill>
            <a:srgbClr val="EF181E">
              <a:alpha val="80000"/>
            </a:srgbClr>
          </a:solidFill>
          <a:ln w="57150">
            <a:solidFill>
              <a:srgbClr val="EF181E"/>
            </a:solidFill>
          </a:ln>
        </p:spPr>
        <p:style>
          <a:lnRef idx="2">
            <a:scrgbClr r="0" g="0" b="0"/>
          </a:lnRef>
          <a:fillRef idx="1">
            <a:scrgbClr r="0" g="0" b="0"/>
          </a:fillRef>
          <a:effectRef idx="0">
            <a:schemeClr val="accent4">
              <a:hueOff val="1814420"/>
              <a:satOff val="-5940"/>
              <a:lumOff val="0"/>
              <a:alphaOff val="0"/>
            </a:schemeClr>
          </a:effectRef>
          <a:fontRef idx="minor">
            <a:schemeClr val="lt1"/>
          </a:fontRef>
        </p:style>
        <p:txBody>
          <a:bodyPr spcFirstLastPara="0" vert="horz" wrap="square" lIns="658973" tIns="1044686" rIns="2844681" bIns="2844682" numCol="1" spcCol="1270" anchor="ctr" anchorCtr="0">
            <a:noAutofit/>
          </a:bodyPr>
          <a:lstStyle/>
          <a:p>
            <a:pPr marL="0" lvl="0" indent="0" algn="ctr" defTabSz="1689100">
              <a:lnSpc>
                <a:spcPct val="90000"/>
              </a:lnSpc>
              <a:spcBef>
                <a:spcPct val="0"/>
              </a:spcBef>
              <a:spcAft>
                <a:spcPct val="35000"/>
              </a:spcAft>
              <a:buNone/>
            </a:pPr>
            <a:endParaRPr lang="en-GB" sz="3800" b="1" kern="1200" dirty="0">
              <a:solidFill>
                <a:schemeClr val="tx1"/>
              </a:solidFill>
            </a:endParaRPr>
          </a:p>
        </p:txBody>
      </p:sp>
      <p:sp>
        <p:nvSpPr>
          <p:cNvPr id="2" name="Rectangle 1">
            <a:extLst>
              <a:ext uri="{FF2B5EF4-FFF2-40B4-BE49-F238E27FC236}">
                <a16:creationId xmlns:a16="http://schemas.microsoft.com/office/drawing/2014/main" id="{9BFC7EB2-FDC0-1945-BA88-A7A1F2FC7C7C}"/>
              </a:ext>
            </a:extLst>
          </p:cNvPr>
          <p:cNvSpPr/>
          <p:nvPr/>
        </p:nvSpPr>
        <p:spPr>
          <a:xfrm>
            <a:off x="1224000" y="855560"/>
            <a:ext cx="6912768" cy="923330"/>
          </a:xfrm>
          <a:prstGeom prst="rect">
            <a:avLst/>
          </a:prstGeom>
        </p:spPr>
        <p:txBody>
          <a:bodyPr wrap="square" lIns="0" tIns="0" rIns="0" bIns="0">
            <a:spAutoFit/>
          </a:bodyPr>
          <a:lstStyle/>
          <a:p>
            <a:r>
              <a:rPr lang="en-GB" sz="6000" b="1" dirty="0">
                <a:ea typeface="Calibri" panose="020F0502020204030204" pitchFamily="34" charset="0"/>
                <a:cs typeface="Arial" panose="020B0604020202020204" pitchFamily="34" charset="0"/>
              </a:rPr>
              <a:t>R</a:t>
            </a:r>
            <a:r>
              <a:rPr lang="en-GB" sz="3000" b="1" dirty="0">
                <a:ea typeface="Calibri" panose="020F0502020204030204" pitchFamily="34" charset="0"/>
                <a:cs typeface="Arial" panose="020B0604020202020204" pitchFamily="34" charset="0"/>
              </a:rPr>
              <a:t> </a:t>
            </a:r>
            <a:r>
              <a:rPr lang="en-GB" sz="3200" b="1" dirty="0" err="1">
                <a:ea typeface="Calibri" panose="020F0502020204030204" pitchFamily="34" charset="0"/>
                <a:cs typeface="Arial" panose="020B0604020202020204" pitchFamily="34" charset="0"/>
              </a:rPr>
              <a:t>ecognising</a:t>
            </a:r>
            <a:r>
              <a:rPr lang="en-GB" sz="3200" b="1" dirty="0">
                <a:ea typeface="Calibri" panose="020F0502020204030204" pitchFamily="34" charset="0"/>
                <a:cs typeface="Arial" panose="020B0604020202020204" pitchFamily="34" charset="0"/>
              </a:rPr>
              <a:t> types of Abuse</a:t>
            </a:r>
            <a:endParaRPr lang="en-US" sz="3200" dirty="0"/>
          </a:p>
        </p:txBody>
      </p:sp>
    </p:spTree>
    <p:extLst>
      <p:ext uri="{BB962C8B-B14F-4D97-AF65-F5344CB8AC3E}">
        <p14:creationId xmlns:p14="http://schemas.microsoft.com/office/powerpoint/2010/main" val="25726787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1BC089D-2A11-4B04-A3C1-68A513D61765}"/>
              </a:ext>
            </a:extLst>
          </p:cNvPr>
          <p:cNvGrpSpPr/>
          <p:nvPr/>
        </p:nvGrpSpPr>
        <p:grpSpPr>
          <a:xfrm>
            <a:off x="7788681" y="5589240"/>
            <a:ext cx="781052" cy="830403"/>
            <a:chOff x="6427033" y="575770"/>
            <a:chExt cx="1192965" cy="1268343"/>
          </a:xfrm>
        </p:grpSpPr>
        <p:pic>
          <p:nvPicPr>
            <p:cNvPr id="9" name="Picture 8">
              <a:extLst>
                <a:ext uri="{FF2B5EF4-FFF2-40B4-BE49-F238E27FC236}">
                  <a16:creationId xmlns:a16="http://schemas.microsoft.com/office/drawing/2014/main" id="{E265151F-C584-4101-9DAB-D4A87602A705}"/>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427033" y="575770"/>
              <a:ext cx="1105881" cy="1268343"/>
            </a:xfrm>
            <a:prstGeom prst="rect">
              <a:avLst/>
            </a:prstGeom>
          </p:spPr>
        </p:pic>
        <p:sp>
          <p:nvSpPr>
            <p:cNvPr id="10" name="TextBox 9">
              <a:extLst>
                <a:ext uri="{FF2B5EF4-FFF2-40B4-BE49-F238E27FC236}">
                  <a16:creationId xmlns:a16="http://schemas.microsoft.com/office/drawing/2014/main" id="{EA59A4B7-FDCB-419A-B544-19DB9191009F}"/>
                </a:ext>
              </a:extLst>
            </p:cNvPr>
            <p:cNvSpPr txBox="1"/>
            <p:nvPr/>
          </p:nvSpPr>
          <p:spPr>
            <a:xfrm>
              <a:off x="6635930" y="787338"/>
              <a:ext cx="984068" cy="387827"/>
            </a:xfrm>
            <a:prstGeom prst="rect">
              <a:avLst/>
            </a:prstGeom>
            <a:noFill/>
          </p:spPr>
          <p:txBody>
            <a:bodyPr wrap="square" rtlCol="0">
              <a:spAutoFit/>
            </a:bodyPr>
            <a:lstStyle/>
            <a:p>
              <a:r>
                <a:rPr lang="en-GB" sz="1000" b="1">
                  <a:latin typeface="Ink Free" panose="03080402000500000000" pitchFamily="66" charset="0"/>
                  <a:ea typeface="3Dumb" pitchFamily="2" charset="0"/>
                </a:rPr>
                <a:t>Activity</a:t>
              </a:r>
              <a:endParaRPr lang="en-GB" sz="1200" b="1">
                <a:latin typeface="Ink Free" panose="03080402000500000000" pitchFamily="66" charset="0"/>
                <a:ea typeface="3Dumb" pitchFamily="2" charset="0"/>
              </a:endParaRPr>
            </a:p>
          </p:txBody>
        </p:sp>
      </p:grpSp>
      <p:sp>
        <p:nvSpPr>
          <p:cNvPr id="7" name="Title 1">
            <a:extLst>
              <a:ext uri="{FF2B5EF4-FFF2-40B4-BE49-F238E27FC236}">
                <a16:creationId xmlns:a16="http://schemas.microsoft.com/office/drawing/2014/main" id="{2EC608F5-667F-4292-91B9-F6EACD9D7AC6}"/>
              </a:ext>
            </a:extLst>
          </p:cNvPr>
          <p:cNvSpPr>
            <a:spLocks noGrp="1"/>
          </p:cNvSpPr>
          <p:nvPr>
            <p:ph type="title" idx="4294967295"/>
          </p:nvPr>
        </p:nvSpPr>
        <p:spPr>
          <a:xfrm>
            <a:off x="645740" y="2596688"/>
            <a:ext cx="7886700" cy="2693099"/>
          </a:xfrm>
          <a:prstGeom prst="rect">
            <a:avLst/>
          </a:prstGeom>
        </p:spPr>
        <p:txBody>
          <a:bodyPr>
            <a:noAutofit/>
          </a:bodyPr>
          <a:lstStyle/>
          <a:p>
            <a:pPr>
              <a:lnSpc>
                <a:spcPct val="105000"/>
              </a:lnSpc>
            </a:pPr>
            <a:r>
              <a:rPr lang="en-GB" sz="2800" cap="none" dirty="0">
                <a:latin typeface="Arial" panose="020B0604020202020204" pitchFamily="34" charset="0"/>
                <a:cs typeface="Arial" panose="020B0604020202020204" pitchFamily="34" charset="0"/>
              </a:rPr>
              <a:t>What are the definitions, </a:t>
            </a:r>
            <a:br>
              <a:rPr lang="en-GB" sz="2800" cap="none" dirty="0">
                <a:latin typeface="Arial" panose="020B0604020202020204" pitchFamily="34" charset="0"/>
                <a:cs typeface="Arial" panose="020B0604020202020204" pitchFamily="34" charset="0"/>
              </a:rPr>
            </a:br>
            <a:r>
              <a:rPr lang="en-GB" sz="2800" cap="none" dirty="0">
                <a:latin typeface="Arial" panose="020B0604020202020204" pitchFamily="34" charset="0"/>
                <a:cs typeface="Arial" panose="020B0604020202020204" pitchFamily="34" charset="0"/>
              </a:rPr>
              <a:t>examples, signs and indicators </a:t>
            </a:r>
            <a:br>
              <a:rPr lang="en-GB" sz="2800" cap="none" dirty="0">
                <a:latin typeface="Arial" panose="020B0604020202020204" pitchFamily="34" charset="0"/>
                <a:cs typeface="Arial" panose="020B0604020202020204" pitchFamily="34" charset="0"/>
              </a:rPr>
            </a:br>
            <a:r>
              <a:rPr lang="en-GB" sz="2800" cap="none" dirty="0">
                <a:latin typeface="Arial" panose="020B0604020202020204" pitchFamily="34" charset="0"/>
                <a:cs typeface="Arial" panose="020B0604020202020204" pitchFamily="34" charset="0"/>
              </a:rPr>
              <a:t>of the different types of abuse?</a:t>
            </a:r>
            <a:br>
              <a:rPr lang="en-GB" sz="2800" cap="none" dirty="0">
                <a:latin typeface="Arial" panose="020B0604020202020204" pitchFamily="34" charset="0"/>
                <a:cs typeface="Arial" panose="020B0604020202020204" pitchFamily="34" charset="0"/>
              </a:rPr>
            </a:br>
            <a:br>
              <a:rPr lang="en-GB" sz="2800" cap="none" dirty="0">
                <a:latin typeface="Arial" panose="020B0604020202020204" pitchFamily="34" charset="0"/>
                <a:cs typeface="Arial" panose="020B0604020202020204" pitchFamily="34" charset="0"/>
              </a:rPr>
            </a:br>
            <a:r>
              <a:rPr lang="en-GB" sz="2800" cap="none" dirty="0">
                <a:latin typeface="Arial" panose="020B0604020202020204" pitchFamily="34" charset="0"/>
                <a:cs typeface="Arial" panose="020B0604020202020204" pitchFamily="34" charset="0"/>
              </a:rPr>
              <a:t>Try to write something on each sheet. </a:t>
            </a:r>
            <a:endParaRPr lang="en-GB" sz="2800" dirty="0">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B0B603A6-D81A-ED43-89BB-0B6C13FC78EF}"/>
              </a:ext>
            </a:extLst>
          </p:cNvPr>
          <p:cNvGrpSpPr/>
          <p:nvPr/>
        </p:nvGrpSpPr>
        <p:grpSpPr>
          <a:xfrm>
            <a:off x="1577335" y="648000"/>
            <a:ext cx="5984065" cy="3027820"/>
            <a:chOff x="683568" y="504000"/>
            <a:chExt cx="5984065" cy="3027820"/>
          </a:xfrm>
        </p:grpSpPr>
        <p:sp>
          <p:nvSpPr>
            <p:cNvPr id="11" name="Freeform: Shape 6">
              <a:extLst>
                <a:ext uri="{FF2B5EF4-FFF2-40B4-BE49-F238E27FC236}">
                  <a16:creationId xmlns:a16="http://schemas.microsoft.com/office/drawing/2014/main" id="{B7246F3D-C757-AE4A-84BA-BE08782A829D}"/>
                </a:ext>
              </a:extLst>
            </p:cNvPr>
            <p:cNvSpPr/>
            <p:nvPr/>
          </p:nvSpPr>
          <p:spPr>
            <a:xfrm>
              <a:off x="683568" y="504000"/>
              <a:ext cx="3027820" cy="3027820"/>
            </a:xfrm>
            <a:custGeom>
              <a:avLst/>
              <a:gdLst>
                <a:gd name="connsiteX0" fmla="*/ 0 w 5399986"/>
                <a:gd name="connsiteY0" fmla="*/ 2699993 h 5399986"/>
                <a:gd name="connsiteX1" fmla="*/ 2699993 w 5399986"/>
                <a:gd name="connsiteY1" fmla="*/ 0 h 5399986"/>
                <a:gd name="connsiteX2" fmla="*/ 2699993 w 5399986"/>
                <a:gd name="connsiteY2" fmla="*/ 2699993 h 5399986"/>
                <a:gd name="connsiteX3" fmla="*/ 0 w 5399986"/>
                <a:gd name="connsiteY3" fmla="*/ 2699993 h 5399986"/>
              </a:gdLst>
              <a:ahLst/>
              <a:cxnLst>
                <a:cxn ang="0">
                  <a:pos x="connsiteX0" y="connsiteY0"/>
                </a:cxn>
                <a:cxn ang="0">
                  <a:pos x="connsiteX1" y="connsiteY1"/>
                </a:cxn>
                <a:cxn ang="0">
                  <a:pos x="connsiteX2" y="connsiteY2"/>
                </a:cxn>
                <a:cxn ang="0">
                  <a:pos x="connsiteX3" y="connsiteY3"/>
                </a:cxn>
              </a:cxnLst>
              <a:rect l="l" t="t" r="r" b="b"/>
              <a:pathLst>
                <a:path w="5399986" h="5399986">
                  <a:moveTo>
                    <a:pt x="0" y="2699993"/>
                  </a:moveTo>
                  <a:cubicBezTo>
                    <a:pt x="0" y="1208828"/>
                    <a:pt x="1208828" y="0"/>
                    <a:pt x="2699993" y="0"/>
                  </a:cubicBezTo>
                  <a:lnTo>
                    <a:pt x="2699993" y="2699993"/>
                  </a:lnTo>
                  <a:lnTo>
                    <a:pt x="0" y="2699993"/>
                  </a:lnTo>
                  <a:close/>
                </a:path>
              </a:pathLst>
            </a:custGeom>
            <a:solidFill>
              <a:srgbClr val="EF181E">
                <a:alpha val="80000"/>
              </a:srgbClr>
            </a:solidFill>
            <a:ln w="57150">
              <a:solidFill>
                <a:srgbClr val="EF181E"/>
              </a:solidFill>
            </a:ln>
          </p:spPr>
          <p:style>
            <a:lnRef idx="2">
              <a:scrgbClr r="0" g="0" b="0"/>
            </a:lnRef>
            <a:fillRef idx="1">
              <a:scrgbClr r="0" g="0" b="0"/>
            </a:fillRef>
            <a:effectRef idx="0">
              <a:schemeClr val="accent4">
                <a:hueOff val="1814420"/>
                <a:satOff val="-5940"/>
                <a:lumOff val="0"/>
                <a:alphaOff val="0"/>
              </a:schemeClr>
            </a:effectRef>
            <a:fontRef idx="minor">
              <a:schemeClr val="lt1"/>
            </a:fontRef>
          </p:style>
          <p:txBody>
            <a:bodyPr spcFirstLastPara="0" vert="horz" wrap="square" lIns="658973" tIns="1044686" rIns="2844681" bIns="2844682" numCol="1" spcCol="1270" anchor="ctr" anchorCtr="0">
              <a:noAutofit/>
            </a:bodyPr>
            <a:lstStyle/>
            <a:p>
              <a:pPr marL="0" lvl="0" indent="0" algn="ctr" defTabSz="1689100">
                <a:lnSpc>
                  <a:spcPct val="90000"/>
                </a:lnSpc>
                <a:spcBef>
                  <a:spcPct val="0"/>
                </a:spcBef>
                <a:spcAft>
                  <a:spcPct val="35000"/>
                </a:spcAft>
                <a:buNone/>
              </a:pPr>
              <a:endParaRPr lang="en-GB" sz="3800" b="1" kern="1200" dirty="0">
                <a:solidFill>
                  <a:schemeClr val="tx1"/>
                </a:solidFill>
              </a:endParaRPr>
            </a:p>
          </p:txBody>
        </p:sp>
        <p:sp>
          <p:nvSpPr>
            <p:cNvPr id="12" name="Rectangle 11">
              <a:extLst>
                <a:ext uri="{FF2B5EF4-FFF2-40B4-BE49-F238E27FC236}">
                  <a16:creationId xmlns:a16="http://schemas.microsoft.com/office/drawing/2014/main" id="{FE97CAFB-C248-D443-B504-CA6108A7C971}"/>
                </a:ext>
              </a:extLst>
            </p:cNvPr>
            <p:cNvSpPr/>
            <p:nvPr/>
          </p:nvSpPr>
          <p:spPr>
            <a:xfrm>
              <a:off x="1487345" y="1060523"/>
              <a:ext cx="5180288" cy="1077218"/>
            </a:xfrm>
            <a:prstGeom prst="rect">
              <a:avLst/>
            </a:prstGeom>
          </p:spPr>
          <p:txBody>
            <a:bodyPr wrap="square" lIns="0" tIns="0" rIns="0" bIns="0">
              <a:spAutoFit/>
            </a:bodyPr>
            <a:lstStyle/>
            <a:p>
              <a:r>
                <a:rPr lang="en-GB" sz="7000" b="1" dirty="0">
                  <a:ea typeface="Calibri" panose="020F0502020204030204" pitchFamily="34" charset="0"/>
                  <a:cs typeface="Arial" panose="020B0604020202020204" pitchFamily="34" charset="0"/>
                </a:rPr>
                <a:t>R</a:t>
              </a:r>
              <a:r>
                <a:rPr lang="en-GB" sz="4000" b="1" dirty="0">
                  <a:ea typeface="Calibri" panose="020F0502020204030204" pitchFamily="34" charset="0"/>
                  <a:cs typeface="Arial" panose="020B0604020202020204" pitchFamily="34" charset="0"/>
                </a:rPr>
                <a:t> </a:t>
              </a:r>
              <a:r>
                <a:rPr lang="en-GB" sz="4000" b="1" dirty="0" err="1">
                  <a:ea typeface="Calibri" panose="020F0502020204030204" pitchFamily="34" charset="0"/>
                  <a:cs typeface="Arial" panose="020B0604020202020204" pitchFamily="34" charset="0"/>
                </a:rPr>
                <a:t>ecognising</a:t>
              </a:r>
              <a:r>
                <a:rPr lang="en-GB" sz="4000" b="1" dirty="0">
                  <a:ea typeface="Calibri" panose="020F0502020204030204" pitchFamily="34" charset="0"/>
                  <a:cs typeface="Arial" panose="020B0604020202020204" pitchFamily="34" charset="0"/>
                </a:rPr>
                <a:t> Abuse</a:t>
              </a:r>
              <a:endParaRPr lang="en-US" sz="4000" dirty="0"/>
            </a:p>
          </p:txBody>
        </p:sp>
      </p:grpSp>
    </p:spTree>
    <p:extLst>
      <p:ext uri="{BB962C8B-B14F-4D97-AF65-F5344CB8AC3E}">
        <p14:creationId xmlns:p14="http://schemas.microsoft.com/office/powerpoint/2010/main" val="3733449664"/>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46113" y="2997200"/>
            <a:ext cx="8497887" cy="2592388"/>
          </a:xfrm>
          <a:prstGeom prst="rect">
            <a:avLst/>
          </a:prstGeom>
        </p:spPr>
        <p:txBody>
          <a:bodyPr/>
          <a:lstStyle/>
          <a:p>
            <a:pPr marL="0" indent="0" algn="ctr">
              <a:lnSpc>
                <a:spcPct val="125000"/>
              </a:lnSpc>
              <a:buNone/>
              <a:defRPr/>
            </a:pPr>
            <a:r>
              <a:rPr lang="en-GB" sz="2800" dirty="0">
                <a:latin typeface="Arial" panose="020B0604020202020204" pitchFamily="34" charset="0"/>
                <a:cs typeface="Arial" panose="020B0604020202020204" pitchFamily="34" charset="0"/>
              </a:rPr>
              <a:t>Something you see... </a:t>
            </a:r>
            <a:r>
              <a:rPr lang="en-GB" sz="2800" b="1" dirty="0">
                <a:solidFill>
                  <a:srgbClr val="DE0014"/>
                </a:solidFill>
                <a:latin typeface="Arial" panose="020B0604020202020204" pitchFamily="34" charset="0"/>
                <a:cs typeface="Arial" panose="020B0604020202020204" pitchFamily="34" charset="0"/>
              </a:rPr>
              <a:t>Does it look right?</a:t>
            </a:r>
          </a:p>
          <a:p>
            <a:pPr algn="ctr">
              <a:lnSpc>
                <a:spcPct val="125000"/>
              </a:lnSpc>
              <a:buFont typeface="Arial" charset="0"/>
              <a:buChar char="•"/>
              <a:defRPr/>
            </a:pPr>
            <a:endParaRPr lang="en-GB" sz="1100" dirty="0">
              <a:latin typeface="Arial" panose="020B0604020202020204" pitchFamily="34" charset="0"/>
              <a:cs typeface="Arial" panose="020B0604020202020204" pitchFamily="34" charset="0"/>
            </a:endParaRPr>
          </a:p>
          <a:p>
            <a:pPr marL="0" indent="0" algn="ctr">
              <a:lnSpc>
                <a:spcPct val="125000"/>
              </a:lnSpc>
              <a:buNone/>
              <a:defRPr/>
            </a:pPr>
            <a:r>
              <a:rPr lang="en-GB" sz="2800" dirty="0">
                <a:latin typeface="Arial" panose="020B0604020202020204" pitchFamily="34" charset="0"/>
                <a:cs typeface="Arial" panose="020B0604020202020204" pitchFamily="34" charset="0"/>
              </a:rPr>
              <a:t>Something you hear... </a:t>
            </a:r>
            <a:r>
              <a:rPr lang="en-GB" sz="2800" b="1" dirty="0">
                <a:solidFill>
                  <a:srgbClr val="DE0014"/>
                </a:solidFill>
                <a:latin typeface="Arial" panose="020B0604020202020204" pitchFamily="34" charset="0"/>
                <a:cs typeface="Arial" panose="020B0604020202020204" pitchFamily="34" charset="0"/>
              </a:rPr>
              <a:t>Does it sound right?</a:t>
            </a:r>
            <a:endParaRPr lang="en-GB" sz="2000" b="1" dirty="0">
              <a:solidFill>
                <a:srgbClr val="DE0014"/>
              </a:solidFill>
              <a:latin typeface="Arial" panose="020B0604020202020204" pitchFamily="34" charset="0"/>
              <a:cs typeface="Arial" panose="020B0604020202020204" pitchFamily="34" charset="0"/>
            </a:endParaRPr>
          </a:p>
          <a:p>
            <a:pPr algn="ctr">
              <a:lnSpc>
                <a:spcPct val="125000"/>
              </a:lnSpc>
              <a:buFont typeface="Arial" charset="0"/>
              <a:buChar char="•"/>
              <a:defRPr/>
            </a:pPr>
            <a:endParaRPr lang="en-GB" sz="1100" dirty="0">
              <a:latin typeface="Arial" panose="020B0604020202020204" pitchFamily="34" charset="0"/>
              <a:cs typeface="Arial" panose="020B0604020202020204" pitchFamily="34" charset="0"/>
            </a:endParaRPr>
          </a:p>
          <a:p>
            <a:pPr marL="0" indent="0" algn="ctr">
              <a:lnSpc>
                <a:spcPct val="125000"/>
              </a:lnSpc>
              <a:buNone/>
              <a:defRPr/>
            </a:pPr>
            <a:r>
              <a:rPr lang="en-GB" sz="2800" dirty="0">
                <a:latin typeface="Arial" panose="020B0604020202020204" pitchFamily="34" charset="0"/>
                <a:cs typeface="Arial" panose="020B0604020202020204" pitchFamily="34" charset="0"/>
              </a:rPr>
              <a:t>Something that troubles you... </a:t>
            </a:r>
            <a:r>
              <a:rPr lang="en-GB" sz="2800" b="1" dirty="0">
                <a:solidFill>
                  <a:srgbClr val="DE0014"/>
                </a:solidFill>
                <a:latin typeface="Arial" panose="020B0604020202020204" pitchFamily="34" charset="0"/>
                <a:cs typeface="Arial" panose="020B0604020202020204" pitchFamily="34" charset="0"/>
              </a:rPr>
              <a:t>Does it feel right?</a:t>
            </a:r>
          </a:p>
        </p:txBody>
      </p:sp>
      <p:grpSp>
        <p:nvGrpSpPr>
          <p:cNvPr id="4" name="Group 3">
            <a:extLst>
              <a:ext uri="{FF2B5EF4-FFF2-40B4-BE49-F238E27FC236}">
                <a16:creationId xmlns:a16="http://schemas.microsoft.com/office/drawing/2014/main" id="{5F3093BA-C108-4440-8A1A-451163A5A401}"/>
              </a:ext>
            </a:extLst>
          </p:cNvPr>
          <p:cNvGrpSpPr/>
          <p:nvPr/>
        </p:nvGrpSpPr>
        <p:grpSpPr>
          <a:xfrm>
            <a:off x="1145287" y="648000"/>
            <a:ext cx="6883097" cy="3027820"/>
            <a:chOff x="683568" y="504000"/>
            <a:chExt cx="6883097" cy="3027820"/>
          </a:xfrm>
        </p:grpSpPr>
        <p:sp>
          <p:nvSpPr>
            <p:cNvPr id="5" name="Freeform: Shape 6">
              <a:extLst>
                <a:ext uri="{FF2B5EF4-FFF2-40B4-BE49-F238E27FC236}">
                  <a16:creationId xmlns:a16="http://schemas.microsoft.com/office/drawing/2014/main" id="{C3CB7347-0F7C-8245-B36F-CC0A5AC5686B}"/>
                </a:ext>
              </a:extLst>
            </p:cNvPr>
            <p:cNvSpPr/>
            <p:nvPr/>
          </p:nvSpPr>
          <p:spPr>
            <a:xfrm>
              <a:off x="683568" y="504000"/>
              <a:ext cx="3027820" cy="3027820"/>
            </a:xfrm>
            <a:custGeom>
              <a:avLst/>
              <a:gdLst>
                <a:gd name="connsiteX0" fmla="*/ 0 w 5399986"/>
                <a:gd name="connsiteY0" fmla="*/ 2699993 h 5399986"/>
                <a:gd name="connsiteX1" fmla="*/ 2699993 w 5399986"/>
                <a:gd name="connsiteY1" fmla="*/ 0 h 5399986"/>
                <a:gd name="connsiteX2" fmla="*/ 2699993 w 5399986"/>
                <a:gd name="connsiteY2" fmla="*/ 2699993 h 5399986"/>
                <a:gd name="connsiteX3" fmla="*/ 0 w 5399986"/>
                <a:gd name="connsiteY3" fmla="*/ 2699993 h 5399986"/>
              </a:gdLst>
              <a:ahLst/>
              <a:cxnLst>
                <a:cxn ang="0">
                  <a:pos x="connsiteX0" y="connsiteY0"/>
                </a:cxn>
                <a:cxn ang="0">
                  <a:pos x="connsiteX1" y="connsiteY1"/>
                </a:cxn>
                <a:cxn ang="0">
                  <a:pos x="connsiteX2" y="connsiteY2"/>
                </a:cxn>
                <a:cxn ang="0">
                  <a:pos x="connsiteX3" y="connsiteY3"/>
                </a:cxn>
              </a:cxnLst>
              <a:rect l="l" t="t" r="r" b="b"/>
              <a:pathLst>
                <a:path w="5399986" h="5399986">
                  <a:moveTo>
                    <a:pt x="0" y="2699993"/>
                  </a:moveTo>
                  <a:cubicBezTo>
                    <a:pt x="0" y="1208828"/>
                    <a:pt x="1208828" y="0"/>
                    <a:pt x="2699993" y="0"/>
                  </a:cubicBezTo>
                  <a:lnTo>
                    <a:pt x="2699993" y="2699993"/>
                  </a:lnTo>
                  <a:lnTo>
                    <a:pt x="0" y="2699993"/>
                  </a:lnTo>
                  <a:close/>
                </a:path>
              </a:pathLst>
            </a:custGeom>
            <a:solidFill>
              <a:srgbClr val="EF181E">
                <a:alpha val="80000"/>
              </a:srgbClr>
            </a:solidFill>
            <a:ln w="57150">
              <a:solidFill>
                <a:srgbClr val="EF181E"/>
              </a:solidFill>
            </a:ln>
          </p:spPr>
          <p:style>
            <a:lnRef idx="2">
              <a:scrgbClr r="0" g="0" b="0"/>
            </a:lnRef>
            <a:fillRef idx="1">
              <a:scrgbClr r="0" g="0" b="0"/>
            </a:fillRef>
            <a:effectRef idx="0">
              <a:schemeClr val="accent4">
                <a:hueOff val="1814420"/>
                <a:satOff val="-5940"/>
                <a:lumOff val="0"/>
                <a:alphaOff val="0"/>
              </a:schemeClr>
            </a:effectRef>
            <a:fontRef idx="minor">
              <a:schemeClr val="lt1"/>
            </a:fontRef>
          </p:style>
          <p:txBody>
            <a:bodyPr spcFirstLastPara="0" vert="horz" wrap="square" lIns="658973" tIns="1044686" rIns="2844681" bIns="2844682" numCol="1" spcCol="1270" anchor="ctr" anchorCtr="0">
              <a:noAutofit/>
            </a:bodyPr>
            <a:lstStyle/>
            <a:p>
              <a:pPr marL="0" lvl="0" indent="0" algn="ctr" defTabSz="1689100">
                <a:lnSpc>
                  <a:spcPct val="90000"/>
                </a:lnSpc>
                <a:spcBef>
                  <a:spcPct val="0"/>
                </a:spcBef>
                <a:spcAft>
                  <a:spcPct val="35000"/>
                </a:spcAft>
                <a:buNone/>
              </a:pPr>
              <a:endParaRPr lang="en-GB" sz="3800" b="1" kern="1200" dirty="0">
                <a:solidFill>
                  <a:schemeClr val="tx1"/>
                </a:solidFill>
              </a:endParaRPr>
            </a:p>
          </p:txBody>
        </p:sp>
        <p:sp>
          <p:nvSpPr>
            <p:cNvPr id="7" name="Rectangle 6">
              <a:extLst>
                <a:ext uri="{FF2B5EF4-FFF2-40B4-BE49-F238E27FC236}">
                  <a16:creationId xmlns:a16="http://schemas.microsoft.com/office/drawing/2014/main" id="{3AAFF9E7-79B2-C349-8670-956B808BE28A}"/>
                </a:ext>
              </a:extLst>
            </p:cNvPr>
            <p:cNvSpPr/>
            <p:nvPr/>
          </p:nvSpPr>
          <p:spPr>
            <a:xfrm>
              <a:off x="1487345" y="1060523"/>
              <a:ext cx="6079320" cy="1077218"/>
            </a:xfrm>
            <a:prstGeom prst="rect">
              <a:avLst/>
            </a:prstGeom>
          </p:spPr>
          <p:txBody>
            <a:bodyPr wrap="square" lIns="0" tIns="0" rIns="0" bIns="0">
              <a:spAutoFit/>
            </a:bodyPr>
            <a:lstStyle/>
            <a:p>
              <a:r>
                <a:rPr lang="en-GB" sz="7000" b="1" dirty="0">
                  <a:ea typeface="Calibri" panose="020F0502020204030204" pitchFamily="34" charset="0"/>
                  <a:cs typeface="Arial" panose="020B0604020202020204" pitchFamily="34" charset="0"/>
                </a:rPr>
                <a:t>R</a:t>
              </a:r>
              <a:r>
                <a:rPr lang="en-GB" sz="4000" b="1" dirty="0">
                  <a:ea typeface="Calibri" panose="020F0502020204030204" pitchFamily="34" charset="0"/>
                  <a:cs typeface="Arial" panose="020B0604020202020204" pitchFamily="34" charset="0"/>
                </a:rPr>
                <a:t> </a:t>
              </a:r>
              <a:r>
                <a:rPr lang="en-GB" sz="4000" b="1" dirty="0" err="1">
                  <a:ea typeface="Calibri" panose="020F0502020204030204" pitchFamily="34" charset="0"/>
                  <a:cs typeface="Arial" panose="020B0604020202020204" pitchFamily="34" charset="0"/>
                </a:rPr>
                <a:t>ecognise</a:t>
              </a:r>
              <a:r>
                <a:rPr lang="en-GB" sz="4000" b="1" dirty="0">
                  <a:ea typeface="Calibri" panose="020F0502020204030204" pitchFamily="34" charset="0"/>
                  <a:cs typeface="Arial" panose="020B0604020202020204" pitchFamily="34" charset="0"/>
                </a:rPr>
                <a:t>, be curious!</a:t>
              </a:r>
              <a:endParaRPr lang="en-US" sz="4000" dirty="0"/>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15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p:stCondLst>
                              <p:cond delay="2500"/>
                            </p:stCondLst>
                            <p:childTnLst>
                              <p:par>
                                <p:cTn id="13" presetID="10" presetClass="entr" presetSubtype="0" fill="hold" grpId="0" nodeType="afterEffect">
                                  <p:stCondLst>
                                    <p:cond delay="150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A17945A-5225-46E3-BC43-E44398425F8B}"/>
              </a:ext>
            </a:extLst>
          </p:cNvPr>
          <p:cNvGrpSpPr/>
          <p:nvPr/>
        </p:nvGrpSpPr>
        <p:grpSpPr>
          <a:xfrm>
            <a:off x="7884368" y="5589240"/>
            <a:ext cx="781052" cy="830403"/>
            <a:chOff x="6427033" y="575770"/>
            <a:chExt cx="1192965" cy="1268343"/>
          </a:xfrm>
        </p:grpSpPr>
        <p:pic>
          <p:nvPicPr>
            <p:cNvPr id="9" name="Picture 8">
              <a:extLst>
                <a:ext uri="{FF2B5EF4-FFF2-40B4-BE49-F238E27FC236}">
                  <a16:creationId xmlns:a16="http://schemas.microsoft.com/office/drawing/2014/main" id="{83FA0573-0DB3-4662-8FE2-9C94B9A354B5}"/>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427033" y="575770"/>
              <a:ext cx="1105881" cy="1268343"/>
            </a:xfrm>
            <a:prstGeom prst="rect">
              <a:avLst/>
            </a:prstGeom>
          </p:spPr>
        </p:pic>
        <p:sp>
          <p:nvSpPr>
            <p:cNvPr id="10" name="TextBox 9">
              <a:extLst>
                <a:ext uri="{FF2B5EF4-FFF2-40B4-BE49-F238E27FC236}">
                  <a16:creationId xmlns:a16="http://schemas.microsoft.com/office/drawing/2014/main" id="{DF4E1F05-8CC9-4B43-9D54-85E625ACF388}"/>
                </a:ext>
              </a:extLst>
            </p:cNvPr>
            <p:cNvSpPr txBox="1"/>
            <p:nvPr/>
          </p:nvSpPr>
          <p:spPr>
            <a:xfrm>
              <a:off x="6635930" y="787338"/>
              <a:ext cx="984068" cy="387827"/>
            </a:xfrm>
            <a:prstGeom prst="rect">
              <a:avLst/>
            </a:prstGeom>
            <a:noFill/>
          </p:spPr>
          <p:txBody>
            <a:bodyPr wrap="square" rtlCol="0">
              <a:spAutoFit/>
            </a:bodyPr>
            <a:lstStyle/>
            <a:p>
              <a:r>
                <a:rPr lang="en-GB" sz="1000" b="1">
                  <a:latin typeface="Ink Free" panose="03080402000500000000" pitchFamily="66" charset="0"/>
                  <a:ea typeface="3Dumb" pitchFamily="2" charset="0"/>
                </a:rPr>
                <a:t>Activity</a:t>
              </a:r>
              <a:endParaRPr lang="en-GB" sz="1200" b="1">
                <a:latin typeface="Ink Free" panose="03080402000500000000" pitchFamily="66" charset="0"/>
                <a:ea typeface="3Dumb" pitchFamily="2" charset="0"/>
              </a:endParaRPr>
            </a:p>
          </p:txBody>
        </p:sp>
      </p:grpSp>
      <p:sp>
        <p:nvSpPr>
          <p:cNvPr id="2" name="TextBox 1">
            <a:extLst>
              <a:ext uri="{FF2B5EF4-FFF2-40B4-BE49-F238E27FC236}">
                <a16:creationId xmlns:a16="http://schemas.microsoft.com/office/drawing/2014/main" id="{0E16F6CC-783A-41CD-BC9A-561081405CF2}"/>
              </a:ext>
            </a:extLst>
          </p:cNvPr>
          <p:cNvSpPr txBox="1"/>
          <p:nvPr/>
        </p:nvSpPr>
        <p:spPr>
          <a:xfrm>
            <a:off x="539552" y="1844824"/>
            <a:ext cx="8011012" cy="4462760"/>
          </a:xfrm>
          <a:prstGeom prst="rect">
            <a:avLst/>
          </a:prstGeom>
          <a:noFill/>
        </p:spPr>
        <p:txBody>
          <a:bodyPr wrap="square" rtlCol="0">
            <a:spAutoFit/>
          </a:bodyPr>
          <a:lstStyle/>
          <a:p>
            <a:pPr marL="381000" indent="-381000">
              <a:lnSpc>
                <a:spcPct val="125000"/>
              </a:lnSpc>
              <a:buFont typeface="Arial" panose="020B0604020202020204" pitchFamily="34" charset="0"/>
              <a:buChar char="•"/>
            </a:pPr>
            <a:r>
              <a:rPr lang="en-GB" sz="2600" dirty="0"/>
              <a:t>Have tried to tell before, but wasn’t believed</a:t>
            </a:r>
          </a:p>
          <a:p>
            <a:pPr marL="381000" lvl="0" indent="-381000">
              <a:lnSpc>
                <a:spcPct val="125000"/>
              </a:lnSpc>
              <a:buFont typeface="Arial" panose="020B0604020202020204" pitchFamily="34" charset="0"/>
              <a:buChar char="•"/>
            </a:pPr>
            <a:r>
              <a:rPr lang="en-GB" sz="2600" dirty="0"/>
              <a:t>Being unable to communicate</a:t>
            </a:r>
          </a:p>
          <a:p>
            <a:pPr marL="381000" lvl="0" indent="-381000">
              <a:lnSpc>
                <a:spcPct val="125000"/>
              </a:lnSpc>
              <a:buFont typeface="Arial" panose="020B0604020202020204" pitchFamily="34" charset="0"/>
              <a:buChar char="•"/>
            </a:pPr>
            <a:r>
              <a:rPr lang="en-GB" sz="2600" dirty="0"/>
              <a:t>Being dependent upon the perpetrator</a:t>
            </a:r>
          </a:p>
          <a:p>
            <a:pPr marL="381000" lvl="0" indent="-381000">
              <a:lnSpc>
                <a:spcPct val="125000"/>
              </a:lnSpc>
              <a:buFont typeface="Arial" panose="020B0604020202020204" pitchFamily="34" charset="0"/>
              <a:buChar char="•"/>
            </a:pPr>
            <a:r>
              <a:rPr lang="en-GB" sz="2600" dirty="0"/>
              <a:t>Being fearful of the consequences</a:t>
            </a:r>
          </a:p>
          <a:p>
            <a:pPr marL="381000" lvl="0" indent="-381000">
              <a:lnSpc>
                <a:spcPct val="125000"/>
              </a:lnSpc>
              <a:buFont typeface="Arial" panose="020B0604020202020204" pitchFamily="34" charset="0"/>
              <a:buChar char="•"/>
            </a:pPr>
            <a:r>
              <a:rPr lang="en-GB" sz="2600" dirty="0"/>
              <a:t>Feeling ashamed / embarrassed / guilty</a:t>
            </a:r>
          </a:p>
          <a:p>
            <a:pPr marL="381000" lvl="0" indent="-381000">
              <a:lnSpc>
                <a:spcPct val="125000"/>
              </a:lnSpc>
              <a:buFont typeface="Arial" panose="020B0604020202020204" pitchFamily="34" charset="0"/>
              <a:buChar char="•"/>
            </a:pPr>
            <a:r>
              <a:rPr lang="en-GB" sz="2600" dirty="0"/>
              <a:t>Fear of not being listened to / understood / taken seriously / believed</a:t>
            </a:r>
          </a:p>
          <a:p>
            <a:pPr marL="381000" indent="-381000">
              <a:lnSpc>
                <a:spcPct val="125000"/>
              </a:lnSpc>
              <a:buFont typeface="Arial" panose="020B0604020202020204" pitchFamily="34" charset="0"/>
              <a:buChar char="•"/>
            </a:pPr>
            <a:r>
              <a:rPr lang="en-GB" sz="2600" dirty="0"/>
              <a:t>Not recognising their experience is abusive</a:t>
            </a:r>
          </a:p>
          <a:p>
            <a:endParaRPr lang="en-GB" dirty="0"/>
          </a:p>
        </p:txBody>
      </p:sp>
      <p:grpSp>
        <p:nvGrpSpPr>
          <p:cNvPr id="3" name="Group 2">
            <a:extLst>
              <a:ext uri="{FF2B5EF4-FFF2-40B4-BE49-F238E27FC236}">
                <a16:creationId xmlns:a16="http://schemas.microsoft.com/office/drawing/2014/main" id="{F7AEA782-4E29-534F-A6CE-112B4F3309F6}"/>
              </a:ext>
            </a:extLst>
          </p:cNvPr>
          <p:cNvGrpSpPr/>
          <p:nvPr/>
        </p:nvGrpSpPr>
        <p:grpSpPr>
          <a:xfrm>
            <a:off x="683568" y="545196"/>
            <a:ext cx="7750175" cy="2235732"/>
            <a:chOff x="755576" y="476672"/>
            <a:chExt cx="7750175" cy="2235732"/>
          </a:xfrm>
        </p:grpSpPr>
        <p:sp>
          <p:nvSpPr>
            <p:cNvPr id="11" name="Freeform: Shape 6">
              <a:extLst>
                <a:ext uri="{FF2B5EF4-FFF2-40B4-BE49-F238E27FC236}">
                  <a16:creationId xmlns:a16="http://schemas.microsoft.com/office/drawing/2014/main" id="{A3ED9CA5-8E2B-3740-83DB-6EC7C777F1FF}"/>
                </a:ext>
              </a:extLst>
            </p:cNvPr>
            <p:cNvSpPr/>
            <p:nvPr/>
          </p:nvSpPr>
          <p:spPr>
            <a:xfrm>
              <a:off x="755576" y="476672"/>
              <a:ext cx="2235732" cy="2235732"/>
            </a:xfrm>
            <a:custGeom>
              <a:avLst/>
              <a:gdLst>
                <a:gd name="connsiteX0" fmla="*/ 0 w 5399986"/>
                <a:gd name="connsiteY0" fmla="*/ 2699993 h 5399986"/>
                <a:gd name="connsiteX1" fmla="*/ 2699993 w 5399986"/>
                <a:gd name="connsiteY1" fmla="*/ 0 h 5399986"/>
                <a:gd name="connsiteX2" fmla="*/ 2699993 w 5399986"/>
                <a:gd name="connsiteY2" fmla="*/ 2699993 h 5399986"/>
                <a:gd name="connsiteX3" fmla="*/ 0 w 5399986"/>
                <a:gd name="connsiteY3" fmla="*/ 2699993 h 5399986"/>
              </a:gdLst>
              <a:ahLst/>
              <a:cxnLst>
                <a:cxn ang="0">
                  <a:pos x="connsiteX0" y="connsiteY0"/>
                </a:cxn>
                <a:cxn ang="0">
                  <a:pos x="connsiteX1" y="connsiteY1"/>
                </a:cxn>
                <a:cxn ang="0">
                  <a:pos x="connsiteX2" y="connsiteY2"/>
                </a:cxn>
                <a:cxn ang="0">
                  <a:pos x="connsiteX3" y="connsiteY3"/>
                </a:cxn>
              </a:cxnLst>
              <a:rect l="l" t="t" r="r" b="b"/>
              <a:pathLst>
                <a:path w="5399986" h="5399986">
                  <a:moveTo>
                    <a:pt x="0" y="2699993"/>
                  </a:moveTo>
                  <a:cubicBezTo>
                    <a:pt x="0" y="1208828"/>
                    <a:pt x="1208828" y="0"/>
                    <a:pt x="2699993" y="0"/>
                  </a:cubicBezTo>
                  <a:lnTo>
                    <a:pt x="2699993" y="2699993"/>
                  </a:lnTo>
                  <a:lnTo>
                    <a:pt x="0" y="2699993"/>
                  </a:lnTo>
                  <a:close/>
                </a:path>
              </a:pathLst>
            </a:custGeom>
            <a:solidFill>
              <a:srgbClr val="EF181E">
                <a:alpha val="80000"/>
              </a:srgbClr>
            </a:solidFill>
            <a:ln w="57150">
              <a:solidFill>
                <a:srgbClr val="EF181E"/>
              </a:solidFill>
            </a:ln>
          </p:spPr>
          <p:style>
            <a:lnRef idx="2">
              <a:scrgbClr r="0" g="0" b="0"/>
            </a:lnRef>
            <a:fillRef idx="1">
              <a:scrgbClr r="0" g="0" b="0"/>
            </a:fillRef>
            <a:effectRef idx="0">
              <a:schemeClr val="accent4">
                <a:hueOff val="1814420"/>
                <a:satOff val="-5940"/>
                <a:lumOff val="0"/>
                <a:alphaOff val="0"/>
              </a:schemeClr>
            </a:effectRef>
            <a:fontRef idx="minor">
              <a:schemeClr val="lt1"/>
            </a:fontRef>
          </p:style>
          <p:txBody>
            <a:bodyPr spcFirstLastPara="0" vert="horz" wrap="square" lIns="658973" tIns="1044686" rIns="2844681" bIns="2844682" numCol="1" spcCol="1270" anchor="ctr" anchorCtr="0">
              <a:noAutofit/>
            </a:bodyPr>
            <a:lstStyle/>
            <a:p>
              <a:pPr marL="0" lvl="0" indent="0" algn="ctr" defTabSz="1689100">
                <a:lnSpc>
                  <a:spcPct val="90000"/>
                </a:lnSpc>
                <a:spcBef>
                  <a:spcPct val="0"/>
                </a:spcBef>
                <a:spcAft>
                  <a:spcPct val="35000"/>
                </a:spcAft>
                <a:buNone/>
              </a:pPr>
              <a:endParaRPr lang="en-GB" sz="3800" b="1" kern="1200" dirty="0">
                <a:solidFill>
                  <a:schemeClr val="tx1"/>
                </a:solidFill>
              </a:endParaRPr>
            </a:p>
          </p:txBody>
        </p:sp>
        <p:sp>
          <p:nvSpPr>
            <p:cNvPr id="12" name="Rectangle 11">
              <a:extLst>
                <a:ext uri="{FF2B5EF4-FFF2-40B4-BE49-F238E27FC236}">
                  <a16:creationId xmlns:a16="http://schemas.microsoft.com/office/drawing/2014/main" id="{F8EF12E0-6FD1-E549-9972-2FA9D77BE144}"/>
                </a:ext>
              </a:extLst>
            </p:cNvPr>
            <p:cNvSpPr/>
            <p:nvPr/>
          </p:nvSpPr>
          <p:spPr>
            <a:xfrm>
              <a:off x="1145761" y="669671"/>
              <a:ext cx="7359990" cy="1077218"/>
            </a:xfrm>
            <a:prstGeom prst="rect">
              <a:avLst/>
            </a:prstGeom>
          </p:spPr>
          <p:txBody>
            <a:bodyPr wrap="square" lIns="0" tIns="0" rIns="0" bIns="0">
              <a:spAutoFit/>
            </a:bodyPr>
            <a:lstStyle/>
            <a:p>
              <a:r>
                <a:rPr lang="en-GB" sz="7000" b="1" dirty="0">
                  <a:ea typeface="Calibri" panose="020F0502020204030204" pitchFamily="34" charset="0"/>
                  <a:cs typeface="Arial" panose="020B0604020202020204" pitchFamily="34" charset="0"/>
                </a:rPr>
                <a:t>R</a:t>
              </a:r>
              <a:r>
                <a:rPr lang="en-GB" sz="4000" b="1" dirty="0">
                  <a:ea typeface="Calibri" panose="020F0502020204030204" pitchFamily="34" charset="0"/>
                  <a:cs typeface="Arial" panose="020B0604020202020204" pitchFamily="34" charset="0"/>
                </a:rPr>
                <a:t> </a:t>
              </a:r>
              <a:r>
                <a:rPr lang="en-GB" sz="2700" b="1" dirty="0" err="1">
                  <a:ea typeface="Calibri" panose="020F0502020204030204" pitchFamily="34" charset="0"/>
                  <a:cs typeface="Arial" panose="020B0604020202020204" pitchFamily="34" charset="0"/>
                </a:rPr>
                <a:t>ecognising</a:t>
              </a:r>
              <a:r>
                <a:rPr lang="en-GB" sz="2700" b="1" dirty="0">
                  <a:ea typeface="Calibri" panose="020F0502020204030204" pitchFamily="34" charset="0"/>
                  <a:cs typeface="Arial" panose="020B0604020202020204" pitchFamily="34" charset="0"/>
                </a:rPr>
                <a:t> barriers to disclosing abuse</a:t>
              </a:r>
              <a:endParaRPr lang="en-US" sz="2700" dirty="0"/>
            </a:p>
          </p:txBody>
        </p:sp>
      </p:grpSp>
    </p:spTree>
    <p:extLst>
      <p:ext uri="{BB962C8B-B14F-4D97-AF65-F5344CB8AC3E}">
        <p14:creationId xmlns:p14="http://schemas.microsoft.com/office/powerpoint/2010/main" val="7624506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ntr" presetSubtype="0" fill="hold" grpId="0" nodeType="withEffect">
                                  <p:stCondLst>
                                    <p:cond delay="100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500"/>
                                        <p:tgtEl>
                                          <p:spTgt spid="2">
                                            <p:txEl>
                                              <p:pRg st="0" end="0"/>
                                            </p:txEl>
                                          </p:spTgt>
                                        </p:tgtEl>
                                      </p:cBhvr>
                                    </p:animEffect>
                                  </p:childTnLst>
                                </p:cTn>
                              </p:par>
                            </p:childTnLst>
                          </p:cTn>
                        </p:par>
                        <p:par>
                          <p:cTn id="11" fill="hold">
                            <p:stCondLst>
                              <p:cond delay="1500"/>
                            </p:stCondLst>
                            <p:childTnLst>
                              <p:par>
                                <p:cTn id="12" presetID="10" presetClass="entr" presetSubtype="0" fill="hold" grpId="0" nodeType="afterEffect">
                                  <p:stCondLst>
                                    <p:cond delay="100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500"/>
                                        <p:tgtEl>
                                          <p:spTgt spid="2">
                                            <p:txEl>
                                              <p:pRg st="1" end="1"/>
                                            </p:txEl>
                                          </p:spTgt>
                                        </p:tgtEl>
                                      </p:cBhvr>
                                    </p:animEffect>
                                  </p:childTnLst>
                                </p:cTn>
                              </p:par>
                            </p:childTnLst>
                          </p:cTn>
                        </p:par>
                        <p:par>
                          <p:cTn id="15" fill="hold">
                            <p:stCondLst>
                              <p:cond delay="3000"/>
                            </p:stCondLst>
                            <p:childTnLst>
                              <p:par>
                                <p:cTn id="16" presetID="10" presetClass="entr" presetSubtype="0" fill="hold" grpId="0" nodeType="afterEffect">
                                  <p:stCondLst>
                                    <p:cond delay="100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fade">
                                      <p:cBhvr>
                                        <p:cTn id="18" dur="500"/>
                                        <p:tgtEl>
                                          <p:spTgt spid="2">
                                            <p:txEl>
                                              <p:pRg st="2" end="2"/>
                                            </p:txEl>
                                          </p:spTgt>
                                        </p:tgtEl>
                                      </p:cBhvr>
                                    </p:animEffect>
                                  </p:childTnLst>
                                </p:cTn>
                              </p:par>
                            </p:childTnLst>
                          </p:cTn>
                        </p:par>
                        <p:par>
                          <p:cTn id="19" fill="hold">
                            <p:stCondLst>
                              <p:cond delay="4500"/>
                            </p:stCondLst>
                            <p:childTnLst>
                              <p:par>
                                <p:cTn id="20" presetID="10" presetClass="entr" presetSubtype="0" fill="hold" grpId="0" nodeType="afterEffect">
                                  <p:stCondLst>
                                    <p:cond delay="100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par>
                          <p:cTn id="23" fill="hold">
                            <p:stCondLst>
                              <p:cond delay="6000"/>
                            </p:stCondLst>
                            <p:childTnLst>
                              <p:par>
                                <p:cTn id="24" presetID="10" presetClass="entr" presetSubtype="0" fill="hold" grpId="0" nodeType="afterEffect">
                                  <p:stCondLst>
                                    <p:cond delay="100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fade">
                                      <p:cBhvr>
                                        <p:cTn id="26" dur="500"/>
                                        <p:tgtEl>
                                          <p:spTgt spid="2">
                                            <p:txEl>
                                              <p:pRg st="4" end="4"/>
                                            </p:txEl>
                                          </p:spTgt>
                                        </p:tgtEl>
                                      </p:cBhvr>
                                    </p:animEffect>
                                  </p:childTnLst>
                                </p:cTn>
                              </p:par>
                            </p:childTnLst>
                          </p:cTn>
                        </p:par>
                        <p:par>
                          <p:cTn id="27" fill="hold">
                            <p:stCondLst>
                              <p:cond delay="7500"/>
                            </p:stCondLst>
                            <p:childTnLst>
                              <p:par>
                                <p:cTn id="28" presetID="10" presetClass="entr" presetSubtype="0" fill="hold" grpId="0" nodeType="afterEffect">
                                  <p:stCondLst>
                                    <p:cond delay="1000"/>
                                  </p:stCondLst>
                                  <p:childTnLst>
                                    <p:set>
                                      <p:cBhvr>
                                        <p:cTn id="29" dur="1" fill="hold">
                                          <p:stCondLst>
                                            <p:cond delay="0"/>
                                          </p:stCondLst>
                                        </p:cTn>
                                        <p:tgtEl>
                                          <p:spTgt spid="2">
                                            <p:txEl>
                                              <p:pRg st="5" end="5"/>
                                            </p:txEl>
                                          </p:spTgt>
                                        </p:tgtEl>
                                        <p:attrNameLst>
                                          <p:attrName>style.visibility</p:attrName>
                                        </p:attrNameLst>
                                      </p:cBhvr>
                                      <p:to>
                                        <p:strVal val="visible"/>
                                      </p:to>
                                    </p:set>
                                    <p:animEffect transition="in" filter="fade">
                                      <p:cBhvr>
                                        <p:cTn id="30" dur="500"/>
                                        <p:tgtEl>
                                          <p:spTgt spid="2">
                                            <p:txEl>
                                              <p:pRg st="5" end="5"/>
                                            </p:txEl>
                                          </p:spTgt>
                                        </p:tgtEl>
                                      </p:cBhvr>
                                    </p:animEffect>
                                  </p:childTnLst>
                                </p:cTn>
                              </p:par>
                            </p:childTnLst>
                          </p:cTn>
                        </p:par>
                        <p:par>
                          <p:cTn id="31" fill="hold">
                            <p:stCondLst>
                              <p:cond delay="9000"/>
                            </p:stCondLst>
                            <p:childTnLst>
                              <p:par>
                                <p:cTn id="32" presetID="10" presetClass="entr" presetSubtype="0" fill="hold" grpId="0" nodeType="afterEffect">
                                  <p:stCondLst>
                                    <p:cond delay="3000"/>
                                  </p:stCondLst>
                                  <p:childTnLst>
                                    <p:set>
                                      <p:cBhvr>
                                        <p:cTn id="33" dur="1" fill="hold">
                                          <p:stCondLst>
                                            <p:cond delay="0"/>
                                          </p:stCondLst>
                                        </p:cTn>
                                        <p:tgtEl>
                                          <p:spTgt spid="2">
                                            <p:txEl>
                                              <p:pRg st="6" end="6"/>
                                            </p:txEl>
                                          </p:spTgt>
                                        </p:tgtEl>
                                        <p:attrNameLst>
                                          <p:attrName>style.visibility</p:attrName>
                                        </p:attrNameLst>
                                      </p:cBhvr>
                                      <p:to>
                                        <p:strVal val="visible"/>
                                      </p:to>
                                    </p:set>
                                    <p:animEffect transition="in" filter="fade">
                                      <p:cBhvr>
                                        <p:cTn id="34"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dvAuto="100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3">
            <a:extLst>
              <a:ext uri="{FF2B5EF4-FFF2-40B4-BE49-F238E27FC236}">
                <a16:creationId xmlns:a16="http://schemas.microsoft.com/office/drawing/2014/main" id="{D08175E6-2D32-B34A-B6A9-E3A5D1B94B52}"/>
              </a:ext>
            </a:extLst>
          </p:cNvPr>
          <p:cNvSpPr/>
          <p:nvPr/>
        </p:nvSpPr>
        <p:spPr>
          <a:xfrm>
            <a:off x="65402" y="620688"/>
            <a:ext cx="3066438" cy="3066438"/>
          </a:xfrm>
          <a:custGeom>
            <a:avLst/>
            <a:gdLst>
              <a:gd name="connsiteX0" fmla="*/ 2699993 w 5399986"/>
              <a:gd name="connsiteY0" fmla="*/ 0 h 5399986"/>
              <a:gd name="connsiteX1" fmla="*/ 5399986 w 5399986"/>
              <a:gd name="connsiteY1" fmla="*/ 2699993 h 5399986"/>
              <a:gd name="connsiteX2" fmla="*/ 2699993 w 5399986"/>
              <a:gd name="connsiteY2" fmla="*/ 2699993 h 5399986"/>
              <a:gd name="connsiteX3" fmla="*/ 2699993 w 5399986"/>
              <a:gd name="connsiteY3" fmla="*/ 0 h 5399986"/>
            </a:gdLst>
            <a:ahLst/>
            <a:cxnLst>
              <a:cxn ang="0">
                <a:pos x="connsiteX0" y="connsiteY0"/>
              </a:cxn>
              <a:cxn ang="0">
                <a:pos x="connsiteX1" y="connsiteY1"/>
              </a:cxn>
              <a:cxn ang="0">
                <a:pos x="connsiteX2" y="connsiteY2"/>
              </a:cxn>
              <a:cxn ang="0">
                <a:pos x="connsiteX3" y="connsiteY3"/>
              </a:cxn>
            </a:cxnLst>
            <a:rect l="l" t="t" r="r" b="b"/>
            <a:pathLst>
              <a:path w="5399986" h="5399986">
                <a:moveTo>
                  <a:pt x="2699993" y="0"/>
                </a:moveTo>
                <a:cubicBezTo>
                  <a:pt x="4191158" y="0"/>
                  <a:pt x="5399986" y="1208828"/>
                  <a:pt x="5399986" y="2699993"/>
                </a:cubicBezTo>
                <a:lnTo>
                  <a:pt x="2699993" y="2699993"/>
                </a:lnTo>
                <a:lnTo>
                  <a:pt x="2699993" y="0"/>
                </a:lnTo>
                <a:close/>
              </a:path>
            </a:pathLst>
          </a:custGeom>
          <a:solidFill>
            <a:srgbClr val="4CBDE4">
              <a:alpha val="80000"/>
            </a:srgbClr>
          </a:solidFill>
          <a:ln w="57150">
            <a:solidFill>
              <a:srgbClr val="4CBDE4"/>
            </a:solid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spcFirstLastPara="0" vert="horz" wrap="square" lIns="2807428" tIns="1044718" rIns="691146" bIns="2839570" numCol="1" spcCol="1270" anchor="ctr" anchorCtr="0">
            <a:noAutofit/>
          </a:bodyPr>
          <a:lstStyle/>
          <a:p>
            <a:pPr marL="0" lvl="0" indent="0" algn="ctr" defTabSz="1600200">
              <a:lnSpc>
                <a:spcPct val="90000"/>
              </a:lnSpc>
              <a:spcBef>
                <a:spcPct val="0"/>
              </a:spcBef>
              <a:spcAft>
                <a:spcPct val="35000"/>
              </a:spcAft>
              <a:buNone/>
            </a:pPr>
            <a:endParaRPr lang="en-GB" sz="2800" b="1" i="1" kern="1200" dirty="0">
              <a:solidFill>
                <a:schemeClr val="tx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0B18807-E4D9-42D6-A6EE-CD9F6DDE8E74}"/>
              </a:ext>
            </a:extLst>
          </p:cNvPr>
          <p:cNvSpPr txBox="1"/>
          <p:nvPr/>
        </p:nvSpPr>
        <p:spPr>
          <a:xfrm>
            <a:off x="1475656" y="2564904"/>
            <a:ext cx="6552728" cy="4104456"/>
          </a:xfrm>
          <a:prstGeom prst="rect">
            <a:avLst/>
          </a:prstGeom>
          <a:noFill/>
        </p:spPr>
        <p:txBody>
          <a:bodyPr wrap="square" numCol="1" rtlCol="0">
            <a:noAutofit/>
          </a:bodyPr>
          <a:lstStyle/>
          <a:p>
            <a:pPr marL="363538" indent="-355600">
              <a:lnSpc>
                <a:spcPct val="120000"/>
              </a:lnSpc>
              <a:buFont typeface="Arial" panose="020B0604020202020204" pitchFamily="34" charset="0"/>
              <a:buChar char="•"/>
            </a:pPr>
            <a:r>
              <a:rPr lang="en-GB" sz="2600" dirty="0"/>
              <a:t>Listen</a:t>
            </a:r>
          </a:p>
          <a:p>
            <a:pPr marL="363538" indent="-355600">
              <a:lnSpc>
                <a:spcPct val="120000"/>
              </a:lnSpc>
              <a:buFont typeface="Arial" panose="020B0604020202020204" pitchFamily="34" charset="0"/>
              <a:buChar char="•"/>
            </a:pPr>
            <a:r>
              <a:rPr lang="en-GB" sz="2600" dirty="0"/>
              <a:t>Don’t promise confidentiality</a:t>
            </a:r>
          </a:p>
          <a:p>
            <a:pPr marL="363538" indent="-355600">
              <a:lnSpc>
                <a:spcPct val="120000"/>
              </a:lnSpc>
              <a:buFont typeface="Arial" panose="020B0604020202020204" pitchFamily="34" charset="0"/>
              <a:buChar char="•"/>
            </a:pPr>
            <a:r>
              <a:rPr lang="en-GB" sz="2600" dirty="0"/>
              <a:t>If it’s not clear what is being said you can ask open questions to clarify</a:t>
            </a:r>
            <a:br>
              <a:rPr lang="en-GB" sz="2600" dirty="0"/>
            </a:br>
            <a:r>
              <a:rPr lang="en-GB" sz="2600" dirty="0"/>
              <a:t>(TED – Tell, Explain, Describe)</a:t>
            </a:r>
          </a:p>
          <a:p>
            <a:pPr marL="363538" indent="-355600">
              <a:lnSpc>
                <a:spcPct val="120000"/>
              </a:lnSpc>
              <a:buFont typeface="Arial" panose="020B0604020202020204" pitchFamily="34" charset="0"/>
              <a:buChar char="•"/>
            </a:pPr>
            <a:r>
              <a:rPr lang="en-GB" sz="2600" dirty="0"/>
              <a:t>Explain what happens next</a:t>
            </a:r>
            <a:endParaRPr lang="en-GB" sz="2600" dirty="0">
              <a:solidFill>
                <a:schemeClr val="bg1"/>
              </a:solidFill>
            </a:endParaRPr>
          </a:p>
          <a:p>
            <a:pPr marL="363538" indent="-355600">
              <a:lnSpc>
                <a:spcPct val="120000"/>
              </a:lnSpc>
              <a:buFont typeface="Arial" panose="020B0604020202020204" pitchFamily="34" charset="0"/>
              <a:buChar char="•"/>
            </a:pPr>
            <a:endParaRPr lang="en-GB" sz="2600" dirty="0">
              <a:solidFill>
                <a:schemeClr val="bg1"/>
              </a:solidFill>
            </a:endParaRPr>
          </a:p>
        </p:txBody>
      </p:sp>
      <p:sp>
        <p:nvSpPr>
          <p:cNvPr id="9" name="Rectangle 8">
            <a:extLst>
              <a:ext uri="{FF2B5EF4-FFF2-40B4-BE49-F238E27FC236}">
                <a16:creationId xmlns:a16="http://schemas.microsoft.com/office/drawing/2014/main" id="{18D8B381-060F-5545-93BE-0EC17D67CDC2}"/>
              </a:ext>
            </a:extLst>
          </p:cNvPr>
          <p:cNvSpPr/>
          <p:nvPr/>
        </p:nvSpPr>
        <p:spPr>
          <a:xfrm>
            <a:off x="2381112" y="1204523"/>
            <a:ext cx="5503256" cy="1077218"/>
          </a:xfrm>
          <a:prstGeom prst="rect">
            <a:avLst/>
          </a:prstGeom>
        </p:spPr>
        <p:txBody>
          <a:bodyPr wrap="square" lIns="0" tIns="0" rIns="0" bIns="0">
            <a:spAutoFit/>
          </a:bodyPr>
          <a:lstStyle/>
          <a:p>
            <a:r>
              <a:rPr lang="en-GB" sz="7000" b="1" dirty="0">
                <a:ea typeface="Calibri" panose="020F0502020204030204" pitchFamily="34" charset="0"/>
                <a:cs typeface="Arial" panose="020B0604020202020204" pitchFamily="34" charset="0"/>
              </a:rPr>
              <a:t>R</a:t>
            </a:r>
            <a:r>
              <a:rPr lang="en-GB" sz="4000" b="1" dirty="0">
                <a:ea typeface="Calibri" panose="020F0502020204030204" pitchFamily="34" charset="0"/>
                <a:cs typeface="Arial" panose="020B0604020202020204" pitchFamily="34" charset="0"/>
              </a:rPr>
              <a:t> </a:t>
            </a:r>
            <a:r>
              <a:rPr lang="en-GB" sz="4000" b="1" dirty="0" err="1">
                <a:ea typeface="Calibri" panose="020F0502020204030204" pitchFamily="34" charset="0"/>
                <a:cs typeface="Arial" panose="020B0604020202020204" pitchFamily="34" charset="0"/>
              </a:rPr>
              <a:t>espond</a:t>
            </a:r>
            <a:r>
              <a:rPr lang="en-GB" sz="4000" b="1" dirty="0">
                <a:ea typeface="Calibri" panose="020F0502020204030204" pitchFamily="34" charset="0"/>
                <a:cs typeface="Arial" panose="020B0604020202020204" pitchFamily="34" charset="0"/>
              </a:rPr>
              <a:t>: what to do</a:t>
            </a:r>
            <a:endParaRPr lang="en-US" sz="4000" dirty="0"/>
          </a:p>
        </p:txBody>
      </p:sp>
    </p:spTree>
    <p:extLst>
      <p:ext uri="{BB962C8B-B14F-4D97-AF65-F5344CB8AC3E}">
        <p14:creationId xmlns:p14="http://schemas.microsoft.com/office/powerpoint/2010/main" val="14415544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1000"/>
                                  </p:stCondLst>
                                  <p:childTnLst>
                                    <p:set>
                                      <p:cBhvr>
                                        <p:cTn id="10" dur="1" fill="hold">
                                          <p:stCondLst>
                                            <p:cond delay="0"/>
                                          </p:stCondLst>
                                        </p:cTn>
                                        <p:tgtEl>
                                          <p:spTgt spid="14">
                                            <p:txEl>
                                              <p:pRg st="1" end="1"/>
                                            </p:txEl>
                                          </p:spTgt>
                                        </p:tgtEl>
                                        <p:attrNameLst>
                                          <p:attrName>style.visibility</p:attrName>
                                        </p:attrNameLst>
                                      </p:cBhvr>
                                      <p:to>
                                        <p:strVal val="visible"/>
                                      </p:to>
                                    </p:set>
                                    <p:animEffect transition="in" filter="fade">
                                      <p:cBhvr>
                                        <p:cTn id="11" dur="500"/>
                                        <p:tgtEl>
                                          <p:spTgt spid="14">
                                            <p:txEl>
                                              <p:pRg st="1" end="1"/>
                                            </p:txEl>
                                          </p:spTgt>
                                        </p:tgtEl>
                                      </p:cBhvr>
                                    </p:animEffect>
                                  </p:childTnLst>
                                </p:cTn>
                              </p:par>
                            </p:childTnLst>
                          </p:cTn>
                        </p:par>
                        <p:par>
                          <p:cTn id="12" fill="hold">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14">
                                            <p:txEl>
                                              <p:pRg st="2" end="2"/>
                                            </p:txEl>
                                          </p:spTgt>
                                        </p:tgtEl>
                                        <p:attrNameLst>
                                          <p:attrName>style.visibility</p:attrName>
                                        </p:attrNameLst>
                                      </p:cBhvr>
                                      <p:to>
                                        <p:strVal val="visible"/>
                                      </p:to>
                                    </p:set>
                                    <p:animEffect transition="in" filter="fade">
                                      <p:cBhvr>
                                        <p:cTn id="15" dur="500"/>
                                        <p:tgtEl>
                                          <p:spTgt spid="14">
                                            <p:txEl>
                                              <p:pRg st="2" end="2"/>
                                            </p:txEl>
                                          </p:spTgt>
                                        </p:tgtEl>
                                      </p:cBhvr>
                                    </p:animEffect>
                                  </p:childTnLst>
                                </p:cTn>
                              </p:par>
                            </p:childTnLst>
                          </p:cTn>
                        </p:par>
                        <p:par>
                          <p:cTn id="16" fill="hold">
                            <p:stCondLst>
                              <p:cond delay="4500"/>
                            </p:stCondLst>
                            <p:childTnLst>
                              <p:par>
                                <p:cTn id="17" presetID="10" presetClass="entr" presetSubtype="0" fill="hold" grpId="0" nodeType="afterEffect">
                                  <p:stCondLst>
                                    <p:cond delay="1000"/>
                                  </p:stCondLst>
                                  <p:childTnLst>
                                    <p:set>
                                      <p:cBhvr>
                                        <p:cTn id="18" dur="1" fill="hold">
                                          <p:stCondLst>
                                            <p:cond delay="0"/>
                                          </p:stCondLst>
                                        </p:cTn>
                                        <p:tgtEl>
                                          <p:spTgt spid="14">
                                            <p:txEl>
                                              <p:pRg st="3" end="3"/>
                                            </p:txEl>
                                          </p:spTgt>
                                        </p:tgtEl>
                                        <p:attrNameLst>
                                          <p:attrName>style.visibility</p:attrName>
                                        </p:attrNameLst>
                                      </p:cBhvr>
                                      <p:to>
                                        <p:strVal val="visible"/>
                                      </p:to>
                                    </p:set>
                                    <p:animEffect transition="in" filter="fade">
                                      <p:cBhvr>
                                        <p:cTn id="19"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advAuto="100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1BC089D-2A11-4B04-A3C1-68A513D61765}"/>
              </a:ext>
            </a:extLst>
          </p:cNvPr>
          <p:cNvGrpSpPr/>
          <p:nvPr/>
        </p:nvGrpSpPr>
        <p:grpSpPr>
          <a:xfrm>
            <a:off x="7788681" y="5589240"/>
            <a:ext cx="781052" cy="830403"/>
            <a:chOff x="6427033" y="575770"/>
            <a:chExt cx="1192965" cy="1268343"/>
          </a:xfrm>
        </p:grpSpPr>
        <p:pic>
          <p:nvPicPr>
            <p:cNvPr id="9" name="Picture 8">
              <a:extLst>
                <a:ext uri="{FF2B5EF4-FFF2-40B4-BE49-F238E27FC236}">
                  <a16:creationId xmlns:a16="http://schemas.microsoft.com/office/drawing/2014/main" id="{E265151F-C584-4101-9DAB-D4A87602A705}"/>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427033" y="575770"/>
              <a:ext cx="1105881" cy="1268343"/>
            </a:xfrm>
            <a:prstGeom prst="rect">
              <a:avLst/>
            </a:prstGeom>
          </p:spPr>
        </p:pic>
        <p:sp>
          <p:nvSpPr>
            <p:cNvPr id="10" name="TextBox 9">
              <a:extLst>
                <a:ext uri="{FF2B5EF4-FFF2-40B4-BE49-F238E27FC236}">
                  <a16:creationId xmlns:a16="http://schemas.microsoft.com/office/drawing/2014/main" id="{EA59A4B7-FDCB-419A-B544-19DB9191009F}"/>
                </a:ext>
              </a:extLst>
            </p:cNvPr>
            <p:cNvSpPr txBox="1"/>
            <p:nvPr/>
          </p:nvSpPr>
          <p:spPr>
            <a:xfrm>
              <a:off x="6635930" y="787338"/>
              <a:ext cx="984068" cy="387827"/>
            </a:xfrm>
            <a:prstGeom prst="rect">
              <a:avLst/>
            </a:prstGeom>
            <a:noFill/>
          </p:spPr>
          <p:txBody>
            <a:bodyPr wrap="square" rtlCol="0">
              <a:spAutoFit/>
            </a:bodyPr>
            <a:lstStyle/>
            <a:p>
              <a:r>
                <a:rPr lang="en-GB" sz="1000" b="1">
                  <a:latin typeface="Ink Free" panose="03080402000500000000" pitchFamily="66" charset="0"/>
                  <a:ea typeface="3Dumb" pitchFamily="2" charset="0"/>
                </a:rPr>
                <a:t>Activity</a:t>
              </a:r>
              <a:endParaRPr lang="en-GB" sz="1200" b="1">
                <a:latin typeface="Ink Free" panose="03080402000500000000" pitchFamily="66" charset="0"/>
                <a:ea typeface="3Dumb" pitchFamily="2" charset="0"/>
              </a:endParaRPr>
            </a:p>
          </p:txBody>
        </p:sp>
      </p:grpSp>
      <p:sp>
        <p:nvSpPr>
          <p:cNvPr id="2" name="TextBox 1">
            <a:extLst>
              <a:ext uri="{FF2B5EF4-FFF2-40B4-BE49-F238E27FC236}">
                <a16:creationId xmlns:a16="http://schemas.microsoft.com/office/drawing/2014/main" id="{0AB04234-3FA1-4656-A6CB-6669F1518A82}"/>
              </a:ext>
            </a:extLst>
          </p:cNvPr>
          <p:cNvSpPr txBox="1"/>
          <p:nvPr/>
        </p:nvSpPr>
        <p:spPr>
          <a:xfrm>
            <a:off x="327743" y="2132856"/>
            <a:ext cx="5619995" cy="3703386"/>
          </a:xfrm>
          <a:prstGeom prst="rect">
            <a:avLst/>
          </a:prstGeom>
          <a:noFill/>
        </p:spPr>
        <p:txBody>
          <a:bodyPr wrap="square" rtlCol="0">
            <a:spAutoFit/>
          </a:bodyPr>
          <a:lstStyle/>
          <a:p>
            <a:pPr marL="514350" indent="-417513">
              <a:lnSpc>
                <a:spcPct val="114000"/>
              </a:lnSpc>
              <a:buFont typeface="+mj-lt"/>
              <a:buAutoNum type="arabicPeriod"/>
            </a:pPr>
            <a:r>
              <a:rPr lang="en-GB" sz="2600" dirty="0">
                <a:cs typeface="Arial" panose="020B0604020202020204" pitchFamily="34" charset="0"/>
              </a:rPr>
              <a:t>As individuals?</a:t>
            </a:r>
          </a:p>
          <a:p>
            <a:pPr marL="514350" indent="-417513">
              <a:lnSpc>
                <a:spcPct val="114000"/>
              </a:lnSpc>
              <a:buFont typeface="+mj-lt"/>
              <a:buAutoNum type="arabicPeriod"/>
            </a:pPr>
            <a:r>
              <a:rPr lang="en-GB" sz="2600" dirty="0">
                <a:cs typeface="Arial" panose="020B0604020202020204" pitchFamily="34" charset="0"/>
              </a:rPr>
              <a:t>As a Church?</a:t>
            </a:r>
          </a:p>
          <a:p>
            <a:pPr marL="514350" indent="-417513">
              <a:lnSpc>
                <a:spcPct val="114000"/>
              </a:lnSpc>
              <a:buFont typeface="+mj-lt"/>
              <a:buAutoNum type="arabicPeriod"/>
            </a:pPr>
            <a:r>
              <a:rPr lang="en-GB" sz="2600" dirty="0">
                <a:cs typeface="Arial" panose="020B0604020202020204" pitchFamily="34" charset="0"/>
              </a:rPr>
              <a:t>What might the impact be on the person who has experienced abuse if we do not respond well?</a:t>
            </a:r>
          </a:p>
          <a:p>
            <a:pPr marL="514350" indent="-417513">
              <a:lnSpc>
                <a:spcPct val="114000"/>
              </a:lnSpc>
              <a:buFont typeface="+mj-lt"/>
              <a:buAutoNum type="arabicPeriod"/>
            </a:pPr>
            <a:r>
              <a:rPr lang="en-GB" sz="2600" dirty="0">
                <a:cs typeface="Arial" panose="020B0604020202020204" pitchFamily="34" charset="0"/>
              </a:rPr>
              <a:t>What might the impact be on the wider community if we do not respond well?</a:t>
            </a:r>
            <a:endParaRPr lang="en-GB" sz="2600" dirty="0"/>
          </a:p>
        </p:txBody>
      </p:sp>
      <p:pic>
        <p:nvPicPr>
          <p:cNvPr id="5" name="Picture 4"/>
          <p:cNvPicPr>
            <a:picLocks noChangeAspect="1"/>
          </p:cNvPicPr>
          <p:nvPr/>
        </p:nvPicPr>
        <p:blipFill>
          <a:blip r:embed="rId3"/>
          <a:stretch>
            <a:fillRect/>
          </a:stretch>
        </p:blipFill>
        <p:spPr>
          <a:xfrm>
            <a:off x="6084168" y="1833599"/>
            <a:ext cx="2818838" cy="2909909"/>
          </a:xfrm>
          <a:prstGeom prst="rect">
            <a:avLst/>
          </a:prstGeom>
        </p:spPr>
      </p:pic>
      <p:pic>
        <p:nvPicPr>
          <p:cNvPr id="11" name="Picture 10">
            <a:extLst>
              <a:ext uri="{FF2B5EF4-FFF2-40B4-BE49-F238E27FC236}">
                <a16:creationId xmlns:a16="http://schemas.microsoft.com/office/drawing/2014/main" id="{602213C7-06AC-436D-8A01-09D3BFF198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077212" y="4659668"/>
            <a:ext cx="2848237" cy="2136178"/>
          </a:xfrm>
          <a:prstGeom prst="rect">
            <a:avLst/>
          </a:prstGeom>
        </p:spPr>
      </p:pic>
      <p:sp>
        <p:nvSpPr>
          <p:cNvPr id="12" name="Freeform: Shape 3">
            <a:extLst>
              <a:ext uri="{FF2B5EF4-FFF2-40B4-BE49-F238E27FC236}">
                <a16:creationId xmlns:a16="http://schemas.microsoft.com/office/drawing/2014/main" id="{98B6571A-37D0-294C-A2E9-602CE75FB4F2}"/>
              </a:ext>
            </a:extLst>
          </p:cNvPr>
          <p:cNvSpPr/>
          <p:nvPr/>
        </p:nvSpPr>
        <p:spPr>
          <a:xfrm>
            <a:off x="-578403" y="620688"/>
            <a:ext cx="2270083" cy="2270083"/>
          </a:xfrm>
          <a:custGeom>
            <a:avLst/>
            <a:gdLst>
              <a:gd name="connsiteX0" fmla="*/ 2699993 w 5399986"/>
              <a:gd name="connsiteY0" fmla="*/ 0 h 5399986"/>
              <a:gd name="connsiteX1" fmla="*/ 5399986 w 5399986"/>
              <a:gd name="connsiteY1" fmla="*/ 2699993 h 5399986"/>
              <a:gd name="connsiteX2" fmla="*/ 2699993 w 5399986"/>
              <a:gd name="connsiteY2" fmla="*/ 2699993 h 5399986"/>
              <a:gd name="connsiteX3" fmla="*/ 2699993 w 5399986"/>
              <a:gd name="connsiteY3" fmla="*/ 0 h 5399986"/>
            </a:gdLst>
            <a:ahLst/>
            <a:cxnLst>
              <a:cxn ang="0">
                <a:pos x="connsiteX0" y="connsiteY0"/>
              </a:cxn>
              <a:cxn ang="0">
                <a:pos x="connsiteX1" y="connsiteY1"/>
              </a:cxn>
              <a:cxn ang="0">
                <a:pos x="connsiteX2" y="connsiteY2"/>
              </a:cxn>
              <a:cxn ang="0">
                <a:pos x="connsiteX3" y="connsiteY3"/>
              </a:cxn>
            </a:cxnLst>
            <a:rect l="l" t="t" r="r" b="b"/>
            <a:pathLst>
              <a:path w="5399986" h="5399986">
                <a:moveTo>
                  <a:pt x="2699993" y="0"/>
                </a:moveTo>
                <a:cubicBezTo>
                  <a:pt x="4191158" y="0"/>
                  <a:pt x="5399986" y="1208828"/>
                  <a:pt x="5399986" y="2699993"/>
                </a:cubicBezTo>
                <a:lnTo>
                  <a:pt x="2699993" y="2699993"/>
                </a:lnTo>
                <a:lnTo>
                  <a:pt x="2699993" y="0"/>
                </a:lnTo>
                <a:close/>
              </a:path>
            </a:pathLst>
          </a:custGeom>
          <a:solidFill>
            <a:srgbClr val="4CBDE4">
              <a:alpha val="80000"/>
            </a:srgbClr>
          </a:solidFill>
          <a:ln w="57150">
            <a:solidFill>
              <a:srgbClr val="4CBDE4"/>
            </a:solid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spcFirstLastPara="0" vert="horz" wrap="square" lIns="2807428" tIns="1044718" rIns="691146" bIns="2839570" numCol="1" spcCol="1270" anchor="ctr" anchorCtr="0">
            <a:noAutofit/>
          </a:bodyPr>
          <a:lstStyle/>
          <a:p>
            <a:pPr marL="0" lvl="0" indent="0" algn="ctr" defTabSz="1600200">
              <a:lnSpc>
                <a:spcPct val="90000"/>
              </a:lnSpc>
              <a:spcBef>
                <a:spcPct val="0"/>
              </a:spcBef>
              <a:spcAft>
                <a:spcPct val="35000"/>
              </a:spcAft>
              <a:buNone/>
            </a:pPr>
            <a:endParaRPr lang="en-GB" sz="2800" b="1" i="1" kern="1200" dirty="0">
              <a:solidFill>
                <a:schemeClr val="tx1"/>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63345741-2676-9343-AA67-9FD3826C6AC7}"/>
              </a:ext>
            </a:extLst>
          </p:cNvPr>
          <p:cNvSpPr/>
          <p:nvPr/>
        </p:nvSpPr>
        <p:spPr>
          <a:xfrm>
            <a:off x="1043608" y="950664"/>
            <a:ext cx="7992888" cy="923330"/>
          </a:xfrm>
          <a:prstGeom prst="rect">
            <a:avLst/>
          </a:prstGeom>
        </p:spPr>
        <p:txBody>
          <a:bodyPr wrap="square" lIns="0" tIns="0" rIns="0" bIns="0">
            <a:spAutoFit/>
          </a:bodyPr>
          <a:lstStyle/>
          <a:p>
            <a:r>
              <a:rPr lang="en-GB" sz="6000" b="1" dirty="0">
                <a:ea typeface="Calibri" panose="020F0502020204030204" pitchFamily="34" charset="0"/>
                <a:cs typeface="Arial" panose="020B0604020202020204" pitchFamily="34" charset="0"/>
              </a:rPr>
              <a:t>R</a:t>
            </a:r>
            <a:r>
              <a:rPr lang="en-GB" sz="4000" b="1" dirty="0">
                <a:ea typeface="Calibri" panose="020F0502020204030204" pitchFamily="34" charset="0"/>
                <a:cs typeface="Arial" panose="020B0604020202020204" pitchFamily="34" charset="0"/>
              </a:rPr>
              <a:t> </a:t>
            </a:r>
            <a:r>
              <a:rPr lang="en-GB" sz="3100" b="1" dirty="0" err="1">
                <a:ea typeface="Calibri" panose="020F0502020204030204" pitchFamily="34" charset="0"/>
                <a:cs typeface="Arial" panose="020B0604020202020204" pitchFamily="34" charset="0"/>
              </a:rPr>
              <a:t>espond</a:t>
            </a:r>
            <a:r>
              <a:rPr lang="en-GB" sz="3100" b="1" dirty="0">
                <a:ea typeface="Calibri" panose="020F0502020204030204" pitchFamily="34" charset="0"/>
                <a:cs typeface="Arial" panose="020B0604020202020204" pitchFamily="34" charset="0"/>
              </a:rPr>
              <a:t>: what stops us doing it well?</a:t>
            </a:r>
            <a:endParaRPr lang="en-US" sz="3100" dirty="0"/>
          </a:p>
        </p:txBody>
      </p:sp>
    </p:spTree>
    <p:extLst>
      <p:ext uri="{BB962C8B-B14F-4D97-AF65-F5344CB8AC3E}">
        <p14:creationId xmlns:p14="http://schemas.microsoft.com/office/powerpoint/2010/main" val="28046545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200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3500"/>
                            </p:stCondLst>
                            <p:childTnLst>
                              <p:par>
                                <p:cTn id="13" presetID="10" presetClass="entr" presetSubtype="0" fill="hold" grpId="0" nodeType="afterEffect">
                                  <p:stCondLst>
                                    <p:cond delay="200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par>
                          <p:cTn id="16" fill="hold">
                            <p:stCondLst>
                              <p:cond delay="6000"/>
                            </p:stCondLst>
                            <p:childTnLst>
                              <p:par>
                                <p:cTn id="17" presetID="10" presetClass="entr" presetSubtype="0" fill="hold" grpId="0" nodeType="afterEffect">
                                  <p:stCondLst>
                                    <p:cond delay="500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dvAuto="150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551441A-DD6F-FB48-82C9-05620FF35855}"/>
              </a:ext>
            </a:extLst>
          </p:cNvPr>
          <p:cNvSpPr/>
          <p:nvPr/>
        </p:nvSpPr>
        <p:spPr>
          <a:xfrm>
            <a:off x="1554921" y="-812215"/>
            <a:ext cx="3089087" cy="3089087"/>
          </a:xfrm>
          <a:custGeom>
            <a:avLst/>
            <a:gdLst>
              <a:gd name="connsiteX0" fmla="*/ 2699993 w 5399986"/>
              <a:gd name="connsiteY0" fmla="*/ 5399986 h 5399986"/>
              <a:gd name="connsiteX1" fmla="*/ 0 w 5399986"/>
              <a:gd name="connsiteY1" fmla="*/ 2699993 h 5399986"/>
              <a:gd name="connsiteX2" fmla="*/ 2699993 w 5399986"/>
              <a:gd name="connsiteY2" fmla="*/ 2699993 h 5399986"/>
              <a:gd name="connsiteX3" fmla="*/ 2699993 w 5399986"/>
              <a:gd name="connsiteY3" fmla="*/ 5399986 h 5399986"/>
            </a:gdLst>
            <a:ahLst/>
            <a:cxnLst>
              <a:cxn ang="0">
                <a:pos x="connsiteX0" y="connsiteY0"/>
              </a:cxn>
              <a:cxn ang="0">
                <a:pos x="connsiteX1" y="connsiteY1"/>
              </a:cxn>
              <a:cxn ang="0">
                <a:pos x="connsiteX2" y="connsiteY2"/>
              </a:cxn>
              <a:cxn ang="0">
                <a:pos x="connsiteX3" y="connsiteY3"/>
              </a:cxn>
            </a:cxnLst>
            <a:rect l="l" t="t" r="r" b="b"/>
            <a:pathLst>
              <a:path w="5399986" h="5399986">
                <a:moveTo>
                  <a:pt x="2699993" y="5399986"/>
                </a:moveTo>
                <a:cubicBezTo>
                  <a:pt x="1208828" y="5399986"/>
                  <a:pt x="0" y="4191158"/>
                  <a:pt x="0" y="2699993"/>
                </a:cubicBezTo>
                <a:lnTo>
                  <a:pt x="2699993" y="2699993"/>
                </a:lnTo>
                <a:lnTo>
                  <a:pt x="2699993" y="5399986"/>
                </a:lnTo>
                <a:close/>
              </a:path>
            </a:pathLst>
          </a:custGeom>
          <a:solidFill>
            <a:srgbClr val="39CC46">
              <a:alpha val="80000"/>
            </a:srgbClr>
          </a:solidFill>
          <a:ln w="57150">
            <a:solidFill>
              <a:srgbClr val="39CC46"/>
            </a:solidFill>
          </a:ln>
        </p:spPr>
        <p:style>
          <a:lnRef idx="2">
            <a:scrgbClr r="0" g="0" b="0"/>
          </a:lnRef>
          <a:fillRef idx="1">
            <a:scrgbClr r="0" g="0" b="0"/>
          </a:fillRef>
          <a:effectRef idx="0">
            <a:schemeClr val="accent4">
              <a:hueOff val="1209614"/>
              <a:satOff val="-3960"/>
              <a:lumOff val="0"/>
              <a:alphaOff val="0"/>
            </a:schemeClr>
          </a:effectRef>
          <a:fontRef idx="minor">
            <a:schemeClr val="lt1"/>
          </a:fontRef>
        </p:style>
        <p:txBody>
          <a:bodyPr spcFirstLastPara="0" vert="horz" wrap="square" lIns="656433" tIns="2842141" rIns="2842141" bIns="1042147" numCol="1" spcCol="1270" anchor="ctr" anchorCtr="0">
            <a:noAutofit/>
          </a:bodyPr>
          <a:lstStyle/>
          <a:p>
            <a:pPr marL="0" lvl="0" indent="0" algn="ctr" defTabSz="1600200">
              <a:lnSpc>
                <a:spcPct val="90000"/>
              </a:lnSpc>
              <a:spcBef>
                <a:spcPct val="0"/>
              </a:spcBef>
              <a:spcAft>
                <a:spcPct val="35000"/>
              </a:spcAft>
              <a:buNone/>
            </a:pPr>
            <a:endParaRPr lang="en-GB" sz="2800" b="1" i="1" kern="1200" dirty="0">
              <a:solidFill>
                <a:schemeClr val="tx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0B18807-E4D9-42D6-A6EE-CD9F6DDE8E74}"/>
              </a:ext>
            </a:extLst>
          </p:cNvPr>
          <p:cNvSpPr txBox="1"/>
          <p:nvPr/>
        </p:nvSpPr>
        <p:spPr>
          <a:xfrm>
            <a:off x="2092858" y="2424347"/>
            <a:ext cx="6079764" cy="4413880"/>
          </a:xfrm>
          <a:prstGeom prst="rect">
            <a:avLst/>
          </a:prstGeom>
          <a:noFill/>
        </p:spPr>
        <p:txBody>
          <a:bodyPr wrap="square" numCol="1" rtlCol="0">
            <a:noAutofit/>
          </a:bodyPr>
          <a:lstStyle/>
          <a:p>
            <a:pPr marL="363538" indent="-355600">
              <a:lnSpc>
                <a:spcPct val="125000"/>
              </a:lnSpc>
              <a:buFont typeface="Arial" panose="020B0604020202020204" pitchFamily="34" charset="0"/>
              <a:buChar char="•"/>
            </a:pPr>
            <a:r>
              <a:rPr lang="en-GB" sz="3000" dirty="0"/>
              <a:t>Who was involved?</a:t>
            </a:r>
          </a:p>
          <a:p>
            <a:pPr marL="363538" indent="-355600">
              <a:lnSpc>
                <a:spcPct val="125000"/>
              </a:lnSpc>
              <a:buFont typeface="Arial" panose="020B0604020202020204" pitchFamily="34" charset="0"/>
              <a:buChar char="•"/>
            </a:pPr>
            <a:r>
              <a:rPr lang="en-GB" sz="3000" dirty="0"/>
              <a:t>What happened?</a:t>
            </a:r>
          </a:p>
          <a:p>
            <a:pPr marL="363538" indent="-355600">
              <a:lnSpc>
                <a:spcPct val="125000"/>
              </a:lnSpc>
              <a:buFont typeface="Arial" panose="020B0604020202020204" pitchFamily="34" charset="0"/>
              <a:buChar char="•"/>
            </a:pPr>
            <a:r>
              <a:rPr lang="en-GB" sz="3000" dirty="0"/>
              <a:t>Where it happened</a:t>
            </a:r>
          </a:p>
          <a:p>
            <a:pPr marL="363538" indent="-355600">
              <a:lnSpc>
                <a:spcPct val="125000"/>
              </a:lnSpc>
              <a:buFont typeface="Arial" panose="020B0604020202020204" pitchFamily="34" charset="0"/>
              <a:buChar char="•"/>
            </a:pPr>
            <a:r>
              <a:rPr lang="en-GB" sz="3000" dirty="0"/>
              <a:t>When it happened</a:t>
            </a:r>
          </a:p>
          <a:p>
            <a:pPr marL="363538" indent="-355600">
              <a:lnSpc>
                <a:spcPct val="125000"/>
              </a:lnSpc>
              <a:buFont typeface="Arial" panose="020B0604020202020204" pitchFamily="34" charset="0"/>
              <a:buChar char="•"/>
            </a:pPr>
            <a:r>
              <a:rPr lang="en-GB" sz="3000" dirty="0"/>
              <a:t>Whom you referred it on to</a:t>
            </a:r>
          </a:p>
          <a:p>
            <a:pPr marL="363538" indent="-355600">
              <a:lnSpc>
                <a:spcPct val="125000"/>
              </a:lnSpc>
              <a:buFont typeface="Arial" panose="020B0604020202020204" pitchFamily="34" charset="0"/>
              <a:buChar char="•"/>
            </a:pPr>
            <a:r>
              <a:rPr lang="en-GB" sz="3000" dirty="0"/>
              <a:t>Signed and dated</a:t>
            </a:r>
          </a:p>
        </p:txBody>
      </p:sp>
      <p:sp>
        <p:nvSpPr>
          <p:cNvPr id="5" name="Rectangle 4">
            <a:extLst>
              <a:ext uri="{FF2B5EF4-FFF2-40B4-BE49-F238E27FC236}">
                <a16:creationId xmlns:a16="http://schemas.microsoft.com/office/drawing/2014/main" id="{A156F9A3-46F6-ED44-BD4B-5097E156E4E8}"/>
              </a:ext>
            </a:extLst>
          </p:cNvPr>
          <p:cNvSpPr/>
          <p:nvPr/>
        </p:nvSpPr>
        <p:spPr>
          <a:xfrm>
            <a:off x="2381112" y="1204523"/>
            <a:ext cx="5503256" cy="1077218"/>
          </a:xfrm>
          <a:prstGeom prst="rect">
            <a:avLst/>
          </a:prstGeom>
        </p:spPr>
        <p:txBody>
          <a:bodyPr wrap="square" lIns="0" tIns="0" rIns="0" bIns="0">
            <a:spAutoFit/>
          </a:bodyPr>
          <a:lstStyle/>
          <a:p>
            <a:r>
              <a:rPr lang="en-GB" sz="7000" b="1" dirty="0">
                <a:ea typeface="Calibri" panose="020F0502020204030204" pitchFamily="34" charset="0"/>
                <a:cs typeface="Arial" panose="020B0604020202020204" pitchFamily="34" charset="0"/>
              </a:rPr>
              <a:t>R</a:t>
            </a:r>
            <a:r>
              <a:rPr lang="en-GB" sz="4000" b="1" dirty="0">
                <a:ea typeface="Calibri" panose="020F0502020204030204" pitchFamily="34" charset="0"/>
                <a:cs typeface="Arial" panose="020B0604020202020204" pitchFamily="34" charset="0"/>
              </a:rPr>
              <a:t> </a:t>
            </a:r>
            <a:r>
              <a:rPr lang="en-GB" sz="4000" b="1" dirty="0" err="1">
                <a:ea typeface="Calibri" panose="020F0502020204030204" pitchFamily="34" charset="0"/>
                <a:cs typeface="Arial" panose="020B0604020202020204" pitchFamily="34" charset="0"/>
              </a:rPr>
              <a:t>ecord</a:t>
            </a:r>
            <a:r>
              <a:rPr lang="en-GB" sz="4000" b="1" dirty="0">
                <a:ea typeface="Calibri" panose="020F0502020204030204" pitchFamily="34" charset="0"/>
                <a:cs typeface="Arial" panose="020B0604020202020204" pitchFamily="34" charset="0"/>
              </a:rPr>
              <a:t>: what to do</a:t>
            </a:r>
            <a:endParaRPr lang="en-US" sz="4000" dirty="0"/>
          </a:p>
        </p:txBody>
      </p:sp>
    </p:spTree>
    <p:extLst>
      <p:ext uri="{BB962C8B-B14F-4D97-AF65-F5344CB8AC3E}">
        <p14:creationId xmlns:p14="http://schemas.microsoft.com/office/powerpoint/2010/main" val="13527556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1000"/>
                                  </p:stCondLst>
                                  <p:childTnLst>
                                    <p:set>
                                      <p:cBhvr>
                                        <p:cTn id="10" dur="1" fill="hold">
                                          <p:stCondLst>
                                            <p:cond delay="0"/>
                                          </p:stCondLst>
                                        </p:cTn>
                                        <p:tgtEl>
                                          <p:spTgt spid="14">
                                            <p:txEl>
                                              <p:pRg st="1" end="1"/>
                                            </p:txEl>
                                          </p:spTgt>
                                        </p:tgtEl>
                                        <p:attrNameLst>
                                          <p:attrName>style.visibility</p:attrName>
                                        </p:attrNameLst>
                                      </p:cBhvr>
                                      <p:to>
                                        <p:strVal val="visible"/>
                                      </p:to>
                                    </p:set>
                                    <p:animEffect transition="in" filter="fade">
                                      <p:cBhvr>
                                        <p:cTn id="11" dur="500"/>
                                        <p:tgtEl>
                                          <p:spTgt spid="14">
                                            <p:txEl>
                                              <p:pRg st="1" end="1"/>
                                            </p:txEl>
                                          </p:spTgt>
                                        </p:tgtEl>
                                      </p:cBhvr>
                                    </p:animEffect>
                                  </p:childTnLst>
                                </p:cTn>
                              </p:par>
                            </p:childTnLst>
                          </p:cTn>
                        </p:par>
                        <p:par>
                          <p:cTn id="12" fill="hold">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14">
                                            <p:txEl>
                                              <p:pRg st="2" end="2"/>
                                            </p:txEl>
                                          </p:spTgt>
                                        </p:tgtEl>
                                        <p:attrNameLst>
                                          <p:attrName>style.visibility</p:attrName>
                                        </p:attrNameLst>
                                      </p:cBhvr>
                                      <p:to>
                                        <p:strVal val="visible"/>
                                      </p:to>
                                    </p:set>
                                    <p:animEffect transition="in" filter="fade">
                                      <p:cBhvr>
                                        <p:cTn id="15" dur="500"/>
                                        <p:tgtEl>
                                          <p:spTgt spid="14">
                                            <p:txEl>
                                              <p:pRg st="2" end="2"/>
                                            </p:txEl>
                                          </p:spTgt>
                                        </p:tgtEl>
                                      </p:cBhvr>
                                    </p:animEffect>
                                  </p:childTnLst>
                                </p:cTn>
                              </p:par>
                            </p:childTnLst>
                          </p:cTn>
                        </p:par>
                        <p:par>
                          <p:cTn id="16" fill="hold">
                            <p:stCondLst>
                              <p:cond delay="4500"/>
                            </p:stCondLst>
                            <p:childTnLst>
                              <p:par>
                                <p:cTn id="17" presetID="10" presetClass="entr" presetSubtype="0" fill="hold" grpId="0" nodeType="afterEffect">
                                  <p:stCondLst>
                                    <p:cond delay="1000"/>
                                  </p:stCondLst>
                                  <p:childTnLst>
                                    <p:set>
                                      <p:cBhvr>
                                        <p:cTn id="18" dur="1" fill="hold">
                                          <p:stCondLst>
                                            <p:cond delay="0"/>
                                          </p:stCondLst>
                                        </p:cTn>
                                        <p:tgtEl>
                                          <p:spTgt spid="14">
                                            <p:txEl>
                                              <p:pRg st="3" end="3"/>
                                            </p:txEl>
                                          </p:spTgt>
                                        </p:tgtEl>
                                        <p:attrNameLst>
                                          <p:attrName>style.visibility</p:attrName>
                                        </p:attrNameLst>
                                      </p:cBhvr>
                                      <p:to>
                                        <p:strVal val="visible"/>
                                      </p:to>
                                    </p:set>
                                    <p:animEffect transition="in" filter="fade">
                                      <p:cBhvr>
                                        <p:cTn id="19" dur="500"/>
                                        <p:tgtEl>
                                          <p:spTgt spid="14">
                                            <p:txEl>
                                              <p:pRg st="3" end="3"/>
                                            </p:txEl>
                                          </p:spTgt>
                                        </p:tgtEl>
                                      </p:cBhvr>
                                    </p:animEffect>
                                  </p:childTnLst>
                                </p:cTn>
                              </p:par>
                            </p:childTnLst>
                          </p:cTn>
                        </p:par>
                        <p:par>
                          <p:cTn id="20" fill="hold">
                            <p:stCondLst>
                              <p:cond delay="6000"/>
                            </p:stCondLst>
                            <p:childTnLst>
                              <p:par>
                                <p:cTn id="21" presetID="10" presetClass="entr" presetSubtype="0" fill="hold" grpId="0" nodeType="afterEffect">
                                  <p:stCondLst>
                                    <p:cond delay="1000"/>
                                  </p:stCondLst>
                                  <p:childTnLst>
                                    <p:set>
                                      <p:cBhvr>
                                        <p:cTn id="22" dur="1" fill="hold">
                                          <p:stCondLst>
                                            <p:cond delay="0"/>
                                          </p:stCondLst>
                                        </p:cTn>
                                        <p:tgtEl>
                                          <p:spTgt spid="14">
                                            <p:txEl>
                                              <p:pRg st="4" end="4"/>
                                            </p:txEl>
                                          </p:spTgt>
                                        </p:tgtEl>
                                        <p:attrNameLst>
                                          <p:attrName>style.visibility</p:attrName>
                                        </p:attrNameLst>
                                      </p:cBhvr>
                                      <p:to>
                                        <p:strVal val="visible"/>
                                      </p:to>
                                    </p:set>
                                    <p:animEffect transition="in" filter="fade">
                                      <p:cBhvr>
                                        <p:cTn id="23" dur="500"/>
                                        <p:tgtEl>
                                          <p:spTgt spid="14">
                                            <p:txEl>
                                              <p:pRg st="4" end="4"/>
                                            </p:txEl>
                                          </p:spTgt>
                                        </p:tgtEl>
                                      </p:cBhvr>
                                    </p:animEffect>
                                  </p:childTnLst>
                                </p:cTn>
                              </p:par>
                            </p:childTnLst>
                          </p:cTn>
                        </p:par>
                        <p:par>
                          <p:cTn id="24" fill="hold">
                            <p:stCondLst>
                              <p:cond delay="7500"/>
                            </p:stCondLst>
                            <p:childTnLst>
                              <p:par>
                                <p:cTn id="25" presetID="10" presetClass="entr" presetSubtype="0" fill="hold" grpId="0" nodeType="afterEffect">
                                  <p:stCondLst>
                                    <p:cond delay="1000"/>
                                  </p:stCondLst>
                                  <p:childTnLst>
                                    <p:set>
                                      <p:cBhvr>
                                        <p:cTn id="26" dur="1" fill="hold">
                                          <p:stCondLst>
                                            <p:cond delay="0"/>
                                          </p:stCondLst>
                                        </p:cTn>
                                        <p:tgtEl>
                                          <p:spTgt spid="14">
                                            <p:txEl>
                                              <p:pRg st="5" end="5"/>
                                            </p:txEl>
                                          </p:spTgt>
                                        </p:tgtEl>
                                        <p:attrNameLst>
                                          <p:attrName>style.visibility</p:attrName>
                                        </p:attrNameLst>
                                      </p:cBhvr>
                                      <p:to>
                                        <p:strVal val="visible"/>
                                      </p:to>
                                    </p:set>
                                    <p:animEffect transition="in" filter="fade">
                                      <p:cBhvr>
                                        <p:cTn id="27" dur="5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advAuto="100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Shape 4">
            <a:extLst>
              <a:ext uri="{FF2B5EF4-FFF2-40B4-BE49-F238E27FC236}">
                <a16:creationId xmlns:a16="http://schemas.microsoft.com/office/drawing/2014/main" id="{0F7613CE-386F-B640-BCFC-310E25A25EED}"/>
              </a:ext>
            </a:extLst>
          </p:cNvPr>
          <p:cNvSpPr/>
          <p:nvPr/>
        </p:nvSpPr>
        <p:spPr>
          <a:xfrm>
            <a:off x="-612576" y="-643745"/>
            <a:ext cx="2270763" cy="2270763"/>
          </a:xfrm>
          <a:custGeom>
            <a:avLst/>
            <a:gdLst>
              <a:gd name="connsiteX0" fmla="*/ 5399986 w 5399986"/>
              <a:gd name="connsiteY0" fmla="*/ 2699993 h 5399986"/>
              <a:gd name="connsiteX1" fmla="*/ 2699993 w 5399986"/>
              <a:gd name="connsiteY1" fmla="*/ 5399986 h 5399986"/>
              <a:gd name="connsiteX2" fmla="*/ 2699993 w 5399986"/>
              <a:gd name="connsiteY2" fmla="*/ 2699993 h 5399986"/>
              <a:gd name="connsiteX3" fmla="*/ 5399986 w 5399986"/>
              <a:gd name="connsiteY3" fmla="*/ 2699993 h 5399986"/>
            </a:gdLst>
            <a:ahLst/>
            <a:cxnLst>
              <a:cxn ang="0">
                <a:pos x="connsiteX0" y="connsiteY0"/>
              </a:cxn>
              <a:cxn ang="0">
                <a:pos x="connsiteX1" y="connsiteY1"/>
              </a:cxn>
              <a:cxn ang="0">
                <a:pos x="connsiteX2" y="connsiteY2"/>
              </a:cxn>
              <a:cxn ang="0">
                <a:pos x="connsiteX3" y="connsiteY3"/>
              </a:cxn>
            </a:cxnLst>
            <a:rect l="l" t="t" r="r" b="b"/>
            <a:pathLst>
              <a:path w="5399986" h="5399986">
                <a:moveTo>
                  <a:pt x="5399986" y="2699993"/>
                </a:moveTo>
                <a:cubicBezTo>
                  <a:pt x="5399986" y="4191158"/>
                  <a:pt x="4191158" y="5399986"/>
                  <a:pt x="2699993" y="5399986"/>
                </a:cubicBezTo>
                <a:lnTo>
                  <a:pt x="2699993" y="2699993"/>
                </a:lnTo>
                <a:lnTo>
                  <a:pt x="5399986" y="2699993"/>
                </a:lnTo>
                <a:close/>
              </a:path>
            </a:pathLst>
          </a:custGeom>
          <a:solidFill>
            <a:srgbClr val="F66712">
              <a:alpha val="80000"/>
            </a:srgbClr>
          </a:solidFill>
          <a:ln w="57150">
            <a:solidFill>
              <a:srgbClr val="F66712"/>
            </a:solidFill>
          </a:ln>
        </p:spPr>
        <p:style>
          <a:lnRef idx="2">
            <a:scrgbClr r="0" g="0" b="0"/>
          </a:lnRef>
          <a:fillRef idx="1">
            <a:scrgbClr r="0" g="0" b="0"/>
          </a:fillRef>
          <a:effectRef idx="0">
            <a:schemeClr val="accent4">
              <a:hueOff val="604807"/>
              <a:satOff val="-1980"/>
              <a:lumOff val="0"/>
              <a:alphaOff val="0"/>
            </a:schemeClr>
          </a:effectRef>
          <a:fontRef idx="minor">
            <a:schemeClr val="lt1"/>
          </a:fontRef>
        </p:style>
        <p:txBody>
          <a:bodyPr spcFirstLastPara="0" vert="horz" wrap="square" lIns="2842142" tIns="2842141" rIns="656432" bIns="1042147" numCol="1" spcCol="1270" anchor="ctr" anchorCtr="0">
            <a:noAutofit/>
          </a:bodyPr>
          <a:lstStyle/>
          <a:p>
            <a:pPr marL="0" lvl="0" indent="0" algn="ctr" defTabSz="1600200">
              <a:lnSpc>
                <a:spcPct val="90000"/>
              </a:lnSpc>
              <a:spcBef>
                <a:spcPct val="0"/>
              </a:spcBef>
              <a:spcAft>
                <a:spcPct val="35000"/>
              </a:spcAft>
              <a:buNone/>
            </a:pPr>
            <a:endParaRPr lang="en-GB" sz="2800" b="1" i="1" kern="1200" dirty="0">
              <a:solidFill>
                <a:schemeClr val="tx1"/>
              </a:solidFill>
              <a:latin typeface="Arial" panose="020B0604020202020204" pitchFamily="34" charset="0"/>
              <a:cs typeface="Arial" panose="020B0604020202020204" pitchFamily="34" charset="0"/>
            </a:endParaRPr>
          </a:p>
        </p:txBody>
      </p:sp>
      <p:cxnSp>
        <p:nvCxnSpPr>
          <p:cNvPr id="5" name="Straight Arrow Connector 4"/>
          <p:cNvCxnSpPr>
            <a:cxnSpLocks/>
          </p:cNvCxnSpPr>
          <p:nvPr/>
        </p:nvCxnSpPr>
        <p:spPr>
          <a:xfrm>
            <a:off x="7452320" y="2665653"/>
            <a:ext cx="0" cy="475315"/>
          </a:xfrm>
          <a:prstGeom prst="straightConnector1">
            <a:avLst/>
          </a:prstGeom>
          <a:ln w="762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cxnSpLocks/>
          </p:cNvCxnSpPr>
          <p:nvPr/>
        </p:nvCxnSpPr>
        <p:spPr>
          <a:xfrm flipV="1">
            <a:off x="5283904" y="4581128"/>
            <a:ext cx="0" cy="539602"/>
          </a:xfrm>
          <a:prstGeom prst="straightConnector1">
            <a:avLst/>
          </a:prstGeom>
          <a:ln w="76200">
            <a:solidFill>
              <a:srgbClr val="00000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stretch>
            <a:fillRect/>
          </a:stretch>
        </p:blipFill>
        <p:spPr>
          <a:xfrm rot="16200000">
            <a:off x="5691610" y="2024802"/>
            <a:ext cx="481626" cy="591523"/>
          </a:xfrm>
          <a:prstGeom prst="rect">
            <a:avLst/>
          </a:prstGeom>
        </p:spPr>
      </p:pic>
      <p:cxnSp>
        <p:nvCxnSpPr>
          <p:cNvPr id="13" name="Elbow Connector 12"/>
          <p:cNvCxnSpPr>
            <a:cxnSpLocks/>
            <a:stCxn id="77" idx="0"/>
          </p:cNvCxnSpPr>
          <p:nvPr/>
        </p:nvCxnSpPr>
        <p:spPr>
          <a:xfrm rot="5400000" flipH="1" flipV="1">
            <a:off x="1365691" y="1593819"/>
            <a:ext cx="210698" cy="873329"/>
          </a:xfrm>
          <a:prstGeom prst="bentConnector2">
            <a:avLst/>
          </a:prstGeom>
          <a:ln w="762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Elbow Connector 26"/>
          <p:cNvCxnSpPr>
            <a:cxnSpLocks/>
            <a:stCxn id="77" idx="2"/>
            <a:endCxn id="14" idx="1"/>
          </p:cNvCxnSpPr>
          <p:nvPr/>
        </p:nvCxnSpPr>
        <p:spPr>
          <a:xfrm rot="16200000" flipH="1">
            <a:off x="1292703" y="5042880"/>
            <a:ext cx="356672" cy="873327"/>
          </a:xfrm>
          <a:prstGeom prst="bentConnector2">
            <a:avLst/>
          </a:prstGeom>
          <a:ln w="76200">
            <a:solidFill>
              <a:srgbClr val="000000"/>
            </a:solidFill>
            <a:tailEnd type="triangle"/>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p:nvPicPr>
        <p:blipFill>
          <a:blip r:embed="rId3"/>
          <a:stretch>
            <a:fillRect/>
          </a:stretch>
        </p:blipFill>
        <p:spPr>
          <a:xfrm>
            <a:off x="6776273" y="4518000"/>
            <a:ext cx="1953123" cy="2016224"/>
          </a:xfrm>
          <a:prstGeom prst="rect">
            <a:avLst/>
          </a:prstGeom>
        </p:spPr>
      </p:pic>
      <p:sp>
        <p:nvSpPr>
          <p:cNvPr id="16" name="Rectangle 15">
            <a:extLst>
              <a:ext uri="{FF2B5EF4-FFF2-40B4-BE49-F238E27FC236}">
                <a16:creationId xmlns:a16="http://schemas.microsoft.com/office/drawing/2014/main" id="{0A6C3C2E-75D7-9A41-9822-C401170826A6}"/>
              </a:ext>
            </a:extLst>
          </p:cNvPr>
          <p:cNvSpPr/>
          <p:nvPr/>
        </p:nvSpPr>
        <p:spPr>
          <a:xfrm>
            <a:off x="827584" y="647053"/>
            <a:ext cx="5503256" cy="846386"/>
          </a:xfrm>
          <a:prstGeom prst="rect">
            <a:avLst/>
          </a:prstGeom>
        </p:spPr>
        <p:txBody>
          <a:bodyPr wrap="square" lIns="0" tIns="0" rIns="0" bIns="0">
            <a:spAutoFit/>
          </a:bodyPr>
          <a:lstStyle/>
          <a:p>
            <a:r>
              <a:rPr lang="en-GB" sz="5500" b="1" dirty="0">
                <a:ea typeface="Calibri" panose="020F0502020204030204" pitchFamily="34" charset="0"/>
                <a:cs typeface="Arial" panose="020B0604020202020204" pitchFamily="34" charset="0"/>
              </a:rPr>
              <a:t>R</a:t>
            </a:r>
            <a:r>
              <a:rPr lang="en-GB" sz="4000" b="1" dirty="0">
                <a:ea typeface="Calibri" panose="020F0502020204030204" pitchFamily="34" charset="0"/>
                <a:cs typeface="Arial" panose="020B0604020202020204" pitchFamily="34" charset="0"/>
              </a:rPr>
              <a:t> </a:t>
            </a:r>
            <a:r>
              <a:rPr lang="en-GB" sz="4000" b="1" dirty="0" err="1">
                <a:ea typeface="Calibri" panose="020F0502020204030204" pitchFamily="34" charset="0"/>
                <a:cs typeface="Arial" panose="020B0604020202020204" pitchFamily="34" charset="0"/>
              </a:rPr>
              <a:t>efer</a:t>
            </a:r>
            <a:r>
              <a:rPr lang="en-GB" sz="4000" b="1" dirty="0">
                <a:ea typeface="Calibri" panose="020F0502020204030204" pitchFamily="34" charset="0"/>
                <a:cs typeface="Arial" panose="020B0604020202020204" pitchFamily="34" charset="0"/>
              </a:rPr>
              <a:t>: what to do</a:t>
            </a:r>
            <a:endParaRPr lang="en-US" sz="4000" dirty="0"/>
          </a:p>
        </p:txBody>
      </p:sp>
      <p:sp>
        <p:nvSpPr>
          <p:cNvPr id="77" name="Rectangle 76">
            <a:extLst>
              <a:ext uri="{FF2B5EF4-FFF2-40B4-BE49-F238E27FC236}">
                <a16:creationId xmlns:a16="http://schemas.microsoft.com/office/drawing/2014/main" id="{619C97CD-9D43-4DE7-9BA5-BDB431F85743}"/>
              </a:ext>
            </a:extLst>
          </p:cNvPr>
          <p:cNvSpPr/>
          <p:nvPr/>
        </p:nvSpPr>
        <p:spPr>
          <a:xfrm>
            <a:off x="323527" y="2135832"/>
            <a:ext cx="1421697" cy="3165376"/>
          </a:xfrm>
          <a:prstGeom prst="rect">
            <a:avLst/>
          </a:prstGeom>
          <a:solidFill>
            <a:srgbClr val="EAD1BA"/>
          </a:solidFill>
          <a:ln w="38100">
            <a:solidFill>
              <a:srgbClr val="F6671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100" dirty="0">
                <a:solidFill>
                  <a:schemeClr val="tx1"/>
                </a:solidFill>
                <a:latin typeface="Arial" panose="020B0604020202020204" pitchFamily="34" charset="0"/>
                <a:cs typeface="Arial" panose="020B0604020202020204" pitchFamily="34" charset="0"/>
              </a:rPr>
              <a:t>You have concerns, witness abuse or it is disclosed to you</a:t>
            </a:r>
          </a:p>
        </p:txBody>
      </p:sp>
      <p:sp>
        <p:nvSpPr>
          <p:cNvPr id="80" name="Rectangle 79">
            <a:extLst>
              <a:ext uri="{FF2B5EF4-FFF2-40B4-BE49-F238E27FC236}">
                <a16:creationId xmlns:a16="http://schemas.microsoft.com/office/drawing/2014/main" id="{CAC6EA8B-EBF6-41D1-ACB1-95AE46DD6954}"/>
              </a:ext>
            </a:extLst>
          </p:cNvPr>
          <p:cNvSpPr/>
          <p:nvPr/>
        </p:nvSpPr>
        <p:spPr>
          <a:xfrm>
            <a:off x="1907704" y="1637565"/>
            <a:ext cx="3728957" cy="855331"/>
          </a:xfrm>
          <a:prstGeom prst="rect">
            <a:avLst/>
          </a:prstGeom>
          <a:solidFill>
            <a:srgbClr val="EAD1BA"/>
          </a:solidFill>
          <a:ln w="38100">
            <a:solidFill>
              <a:srgbClr val="F6671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100" dirty="0">
                <a:solidFill>
                  <a:schemeClr val="tx1"/>
                </a:solidFill>
                <a:latin typeface="Arial" panose="020B0604020202020204" pitchFamily="34" charset="0"/>
                <a:cs typeface="Arial" panose="020B0604020202020204" pitchFamily="34" charset="0"/>
              </a:rPr>
              <a:t>If the person is at </a:t>
            </a:r>
            <a:r>
              <a:rPr lang="en-GB" sz="2100" b="1" dirty="0">
                <a:solidFill>
                  <a:schemeClr val="tx1"/>
                </a:solidFill>
                <a:latin typeface="Arial" panose="020B0604020202020204" pitchFamily="34" charset="0"/>
                <a:cs typeface="Arial" panose="020B0604020202020204" pitchFamily="34" charset="0"/>
              </a:rPr>
              <a:t>immediate risk </a:t>
            </a:r>
            <a:r>
              <a:rPr lang="en-GB" sz="2100" dirty="0">
                <a:solidFill>
                  <a:schemeClr val="tx1"/>
                </a:solidFill>
                <a:latin typeface="Arial" panose="020B0604020202020204" pitchFamily="34" charset="0"/>
                <a:cs typeface="Arial" panose="020B0604020202020204" pitchFamily="34" charset="0"/>
              </a:rPr>
              <a:t>of harm</a:t>
            </a:r>
          </a:p>
        </p:txBody>
      </p:sp>
      <p:sp>
        <p:nvSpPr>
          <p:cNvPr id="81" name="Rectangle 80">
            <a:extLst>
              <a:ext uri="{FF2B5EF4-FFF2-40B4-BE49-F238E27FC236}">
                <a16:creationId xmlns:a16="http://schemas.microsoft.com/office/drawing/2014/main" id="{BD765FF6-6D36-43DF-B898-4C5DF9F2039A}"/>
              </a:ext>
            </a:extLst>
          </p:cNvPr>
          <p:cNvSpPr/>
          <p:nvPr/>
        </p:nvSpPr>
        <p:spPr>
          <a:xfrm>
            <a:off x="2483768" y="3165816"/>
            <a:ext cx="5544616" cy="1358529"/>
          </a:xfrm>
          <a:prstGeom prst="rect">
            <a:avLst/>
          </a:prstGeom>
          <a:solidFill>
            <a:srgbClr val="EAD1BA"/>
          </a:solidFill>
          <a:ln w="76200">
            <a:solidFill>
              <a:srgbClr val="F6671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100" dirty="0">
                <a:solidFill>
                  <a:schemeClr val="tx1"/>
                </a:solidFill>
                <a:latin typeface="Arial" panose="020B0604020202020204" pitchFamily="34" charset="0"/>
                <a:cs typeface="Arial" panose="020B0604020202020204" pitchFamily="34" charset="0"/>
              </a:rPr>
              <a:t>Write everything down and tell your leader, minister or church safeguarding officer and DSO (within 24 hours)</a:t>
            </a:r>
          </a:p>
        </p:txBody>
      </p:sp>
      <p:sp>
        <p:nvSpPr>
          <p:cNvPr id="79" name="Rectangle 78">
            <a:extLst>
              <a:ext uri="{FF2B5EF4-FFF2-40B4-BE49-F238E27FC236}">
                <a16:creationId xmlns:a16="http://schemas.microsoft.com/office/drawing/2014/main" id="{EFBA3594-0C62-4A0E-B150-33E1C91AA8D9}"/>
              </a:ext>
            </a:extLst>
          </p:cNvPr>
          <p:cNvSpPr/>
          <p:nvPr/>
        </p:nvSpPr>
        <p:spPr>
          <a:xfrm>
            <a:off x="6083449" y="647053"/>
            <a:ext cx="2743602" cy="2018600"/>
          </a:xfrm>
          <a:prstGeom prst="rect">
            <a:avLst/>
          </a:prstGeom>
          <a:solidFill>
            <a:srgbClr val="EAD1BA"/>
          </a:solidFill>
          <a:ln w="38100">
            <a:solidFill>
              <a:srgbClr val="F6671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100" dirty="0">
                <a:solidFill>
                  <a:schemeClr val="tx1"/>
                </a:solidFill>
                <a:latin typeface="Arial" panose="020B0604020202020204" pitchFamily="34" charset="0"/>
                <a:cs typeface="Arial" panose="020B0604020202020204" pitchFamily="34" charset="0"/>
              </a:rPr>
              <a:t>Contact the police or emergency services without delay on 999. </a:t>
            </a:r>
          </a:p>
          <a:p>
            <a:pPr algn="ctr"/>
            <a:r>
              <a:rPr lang="en-GB" sz="2100" dirty="0">
                <a:solidFill>
                  <a:schemeClr val="tx1"/>
                </a:solidFill>
                <a:latin typeface="Arial" panose="020B0604020202020204" pitchFamily="34" charset="0"/>
                <a:cs typeface="Arial" panose="020B0604020202020204" pitchFamily="34" charset="0"/>
              </a:rPr>
              <a:t>Please let your </a:t>
            </a:r>
            <a:br>
              <a:rPr lang="en-GB" sz="2100" dirty="0">
                <a:solidFill>
                  <a:schemeClr val="tx1"/>
                </a:solidFill>
                <a:latin typeface="Arial" panose="020B0604020202020204" pitchFamily="34" charset="0"/>
                <a:cs typeface="Arial" panose="020B0604020202020204" pitchFamily="34" charset="0"/>
              </a:rPr>
            </a:br>
            <a:r>
              <a:rPr lang="en-GB" sz="2100" dirty="0">
                <a:solidFill>
                  <a:schemeClr val="tx1"/>
                </a:solidFill>
                <a:latin typeface="Arial" panose="020B0604020202020204" pitchFamily="34" charset="0"/>
                <a:cs typeface="Arial" panose="020B0604020202020204" pitchFamily="34" charset="0"/>
              </a:rPr>
              <a:t>DSO know</a:t>
            </a:r>
          </a:p>
        </p:txBody>
      </p:sp>
      <p:sp>
        <p:nvSpPr>
          <p:cNvPr id="14" name="Rectangle 13">
            <a:extLst>
              <a:ext uri="{FF2B5EF4-FFF2-40B4-BE49-F238E27FC236}">
                <a16:creationId xmlns:a16="http://schemas.microsoft.com/office/drawing/2014/main" id="{CAC6EA8B-EBF6-41D1-ACB1-95AE46DD6954}"/>
              </a:ext>
            </a:extLst>
          </p:cNvPr>
          <p:cNvSpPr/>
          <p:nvPr/>
        </p:nvSpPr>
        <p:spPr>
          <a:xfrm>
            <a:off x="1907703" y="5120730"/>
            <a:ext cx="4175745" cy="1074300"/>
          </a:xfrm>
          <a:prstGeom prst="rect">
            <a:avLst/>
          </a:prstGeom>
          <a:solidFill>
            <a:srgbClr val="EAD1BA"/>
          </a:solidFill>
          <a:ln w="38100">
            <a:solidFill>
              <a:srgbClr val="F6671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100" dirty="0">
                <a:solidFill>
                  <a:schemeClr val="tx1"/>
                </a:solidFill>
                <a:latin typeface="Arial" panose="020B0604020202020204" pitchFamily="34" charset="0"/>
                <a:cs typeface="Arial" panose="020B0604020202020204" pitchFamily="34" charset="0"/>
              </a:rPr>
              <a:t>If the person is </a:t>
            </a:r>
            <a:r>
              <a:rPr lang="en-GB" sz="2100" b="1" dirty="0">
                <a:solidFill>
                  <a:schemeClr val="tx1"/>
                </a:solidFill>
                <a:latin typeface="Arial" panose="020B0604020202020204" pitchFamily="34" charset="0"/>
                <a:cs typeface="Arial" panose="020B0604020202020204" pitchFamily="34" charset="0"/>
              </a:rPr>
              <a:t>not </a:t>
            </a:r>
            <a:r>
              <a:rPr lang="en-GB" sz="2100" dirty="0">
                <a:solidFill>
                  <a:schemeClr val="tx1"/>
                </a:solidFill>
                <a:latin typeface="Arial" panose="020B0604020202020204" pitchFamily="34" charset="0"/>
                <a:cs typeface="Arial" panose="020B0604020202020204" pitchFamily="34" charset="0"/>
              </a:rPr>
              <a:t>at </a:t>
            </a:r>
            <a:br>
              <a:rPr lang="en-GB" sz="2100" dirty="0">
                <a:solidFill>
                  <a:schemeClr val="tx1"/>
                </a:solidFill>
                <a:latin typeface="Arial" panose="020B0604020202020204" pitchFamily="34" charset="0"/>
                <a:cs typeface="Arial" panose="020B0604020202020204" pitchFamily="34" charset="0"/>
              </a:rPr>
            </a:br>
            <a:r>
              <a:rPr lang="en-GB" sz="2100" dirty="0">
                <a:solidFill>
                  <a:schemeClr val="tx1"/>
                </a:solidFill>
                <a:latin typeface="Arial" panose="020B0604020202020204" pitchFamily="34" charset="0"/>
                <a:cs typeface="Arial" panose="020B0604020202020204" pitchFamily="34" charset="0"/>
              </a:rPr>
              <a:t>immediate risk of harm</a:t>
            </a:r>
          </a:p>
        </p:txBody>
      </p:sp>
    </p:spTree>
    <p:extLst>
      <p:ext uri="{BB962C8B-B14F-4D97-AF65-F5344CB8AC3E}">
        <p14:creationId xmlns:p14="http://schemas.microsoft.com/office/powerpoint/2010/main" val="32491645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500"/>
                                        <p:tgtEl>
                                          <p:spTgt spid="77"/>
                                        </p:tgtEl>
                                      </p:cBhvr>
                                    </p:animEffec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80"/>
                                        </p:tgtEl>
                                        <p:attrNameLst>
                                          <p:attrName>style.visibility</p:attrName>
                                        </p:attrNameLst>
                                      </p:cBhvr>
                                      <p:to>
                                        <p:strVal val="visible"/>
                                      </p:to>
                                    </p:set>
                                    <p:animEffect transition="in" filter="fade">
                                      <p:cBhvr>
                                        <p:cTn id="11" dur="500"/>
                                        <p:tgtEl>
                                          <p:spTgt spid="80"/>
                                        </p:tgtEl>
                                      </p:cBhvr>
                                    </p:animEffect>
                                  </p:childTnLst>
                                </p:cTn>
                              </p:par>
                            </p:childTnLst>
                          </p:cTn>
                        </p:par>
                        <p:par>
                          <p:cTn id="12" fill="hold">
                            <p:stCondLst>
                              <p:cond delay="2000"/>
                            </p:stCondLst>
                            <p:childTnLst>
                              <p:par>
                                <p:cTn id="13" presetID="10" presetClass="entr" presetSubtype="0" fill="hold" grpId="0" nodeType="afterEffect">
                                  <p:stCondLst>
                                    <p:cond delay="1000"/>
                                  </p:stCondLst>
                                  <p:childTnLst>
                                    <p:set>
                                      <p:cBhvr>
                                        <p:cTn id="14" dur="1" fill="hold">
                                          <p:stCondLst>
                                            <p:cond delay="0"/>
                                          </p:stCondLst>
                                        </p:cTn>
                                        <p:tgtEl>
                                          <p:spTgt spid="79"/>
                                        </p:tgtEl>
                                        <p:attrNameLst>
                                          <p:attrName>style.visibility</p:attrName>
                                        </p:attrNameLst>
                                      </p:cBhvr>
                                      <p:to>
                                        <p:strVal val="visible"/>
                                      </p:to>
                                    </p:set>
                                    <p:animEffect transition="in" filter="fade">
                                      <p:cBhvr>
                                        <p:cTn id="15" dur="500"/>
                                        <p:tgtEl>
                                          <p:spTgt spid="79"/>
                                        </p:tgtEl>
                                      </p:cBhvr>
                                    </p:animEffect>
                                  </p:childTnLst>
                                </p:cTn>
                              </p:par>
                            </p:childTnLst>
                          </p:cTn>
                        </p:par>
                        <p:par>
                          <p:cTn id="16" fill="hold">
                            <p:stCondLst>
                              <p:cond delay="3500"/>
                            </p:stCondLst>
                            <p:childTnLst>
                              <p:par>
                                <p:cTn id="17" presetID="10" presetClass="entr" presetSubtype="0" fill="hold" grpId="0" nodeType="afterEffect">
                                  <p:stCondLst>
                                    <p:cond delay="1000"/>
                                  </p:stCondLst>
                                  <p:childTnLst>
                                    <p:set>
                                      <p:cBhvr>
                                        <p:cTn id="18" dur="1" fill="hold">
                                          <p:stCondLst>
                                            <p:cond delay="0"/>
                                          </p:stCondLst>
                                        </p:cTn>
                                        <p:tgtEl>
                                          <p:spTgt spid="81"/>
                                        </p:tgtEl>
                                        <p:attrNameLst>
                                          <p:attrName>style.visibility</p:attrName>
                                        </p:attrNameLst>
                                      </p:cBhvr>
                                      <p:to>
                                        <p:strVal val="visible"/>
                                      </p:to>
                                    </p:set>
                                    <p:animEffect transition="in" filter="fade">
                                      <p:cBhvr>
                                        <p:cTn id="19" dur="500"/>
                                        <p:tgtEl>
                                          <p:spTgt spid="81"/>
                                        </p:tgtEl>
                                      </p:cBhvr>
                                    </p:animEffect>
                                  </p:childTnLst>
                                </p:cTn>
                              </p:par>
                            </p:childTnLst>
                          </p:cTn>
                        </p:par>
                        <p:par>
                          <p:cTn id="20" fill="hold">
                            <p:stCondLst>
                              <p:cond delay="5000"/>
                            </p:stCondLst>
                            <p:childTnLst>
                              <p:par>
                                <p:cTn id="21" presetID="10" presetClass="entr" presetSubtype="0" fill="hold" grpId="0" nodeType="afterEffect">
                                  <p:stCondLst>
                                    <p:cond delay="100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80" grpId="0" animBg="1"/>
      <p:bldP spid="81" grpId="0" animBg="1"/>
      <p:bldP spid="79" grpId="0" animBg="1"/>
      <p:bldP spid="1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Shape 3">
            <a:extLst>
              <a:ext uri="{FF2B5EF4-FFF2-40B4-BE49-F238E27FC236}">
                <a16:creationId xmlns:a16="http://schemas.microsoft.com/office/drawing/2014/main" id="{2EA55283-000C-1D4E-9778-920A090C7559}"/>
              </a:ext>
            </a:extLst>
          </p:cNvPr>
          <p:cNvSpPr/>
          <p:nvPr/>
        </p:nvSpPr>
        <p:spPr>
          <a:xfrm>
            <a:off x="777347" y="2551914"/>
            <a:ext cx="2177072" cy="2177072"/>
          </a:xfrm>
          <a:custGeom>
            <a:avLst/>
            <a:gdLst>
              <a:gd name="connsiteX0" fmla="*/ 2699993 w 5399986"/>
              <a:gd name="connsiteY0" fmla="*/ 0 h 5399986"/>
              <a:gd name="connsiteX1" fmla="*/ 5399986 w 5399986"/>
              <a:gd name="connsiteY1" fmla="*/ 2699993 h 5399986"/>
              <a:gd name="connsiteX2" fmla="*/ 2699993 w 5399986"/>
              <a:gd name="connsiteY2" fmla="*/ 2699993 h 5399986"/>
              <a:gd name="connsiteX3" fmla="*/ 2699993 w 5399986"/>
              <a:gd name="connsiteY3" fmla="*/ 0 h 5399986"/>
            </a:gdLst>
            <a:ahLst/>
            <a:cxnLst>
              <a:cxn ang="0">
                <a:pos x="connsiteX0" y="connsiteY0"/>
              </a:cxn>
              <a:cxn ang="0">
                <a:pos x="connsiteX1" y="connsiteY1"/>
              </a:cxn>
              <a:cxn ang="0">
                <a:pos x="connsiteX2" y="connsiteY2"/>
              </a:cxn>
              <a:cxn ang="0">
                <a:pos x="connsiteX3" y="connsiteY3"/>
              </a:cxn>
            </a:cxnLst>
            <a:rect l="l" t="t" r="r" b="b"/>
            <a:pathLst>
              <a:path w="5399986" h="5399986">
                <a:moveTo>
                  <a:pt x="2699993" y="0"/>
                </a:moveTo>
                <a:cubicBezTo>
                  <a:pt x="4191158" y="0"/>
                  <a:pt x="5399986" y="1208828"/>
                  <a:pt x="5399986" y="2699993"/>
                </a:cubicBezTo>
                <a:lnTo>
                  <a:pt x="2699993" y="2699993"/>
                </a:lnTo>
                <a:lnTo>
                  <a:pt x="2699993" y="0"/>
                </a:lnTo>
                <a:close/>
              </a:path>
            </a:pathLst>
          </a:custGeom>
          <a:solidFill>
            <a:srgbClr val="4CBDE4">
              <a:alpha val="80000"/>
            </a:srgbClr>
          </a:solidFill>
          <a:ln w="57150">
            <a:solidFill>
              <a:srgbClr val="4CBDE4"/>
            </a:solid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spcFirstLastPara="0" vert="horz" wrap="square" lIns="2807428" tIns="1044718" rIns="691146" bIns="2839570" numCol="1" spcCol="1270" anchor="ctr" anchorCtr="0">
            <a:noAutofit/>
          </a:bodyPr>
          <a:lstStyle/>
          <a:p>
            <a:pPr marL="0" lvl="0" indent="0" algn="ctr" defTabSz="1600200">
              <a:lnSpc>
                <a:spcPct val="90000"/>
              </a:lnSpc>
              <a:spcBef>
                <a:spcPct val="0"/>
              </a:spcBef>
              <a:spcAft>
                <a:spcPct val="35000"/>
              </a:spcAft>
              <a:buNone/>
            </a:pPr>
            <a:endParaRPr lang="en-GB" sz="2800" b="1" i="1" kern="1200" dirty="0">
              <a:solidFill>
                <a:schemeClr val="tx1"/>
              </a:solidFill>
              <a:latin typeface="Arial" panose="020B0604020202020204" pitchFamily="34" charset="0"/>
              <a:cs typeface="Arial" panose="020B0604020202020204" pitchFamily="34" charset="0"/>
            </a:endParaRPr>
          </a:p>
        </p:txBody>
      </p:sp>
      <p:sp>
        <p:nvSpPr>
          <p:cNvPr id="15" name="Freeform: Shape 4">
            <a:extLst>
              <a:ext uri="{FF2B5EF4-FFF2-40B4-BE49-F238E27FC236}">
                <a16:creationId xmlns:a16="http://schemas.microsoft.com/office/drawing/2014/main" id="{8A8CF946-485E-A340-A4B6-7ECF6062099B}"/>
              </a:ext>
            </a:extLst>
          </p:cNvPr>
          <p:cNvSpPr/>
          <p:nvPr/>
        </p:nvSpPr>
        <p:spPr>
          <a:xfrm>
            <a:off x="777347" y="3987324"/>
            <a:ext cx="2177072" cy="2177072"/>
          </a:xfrm>
          <a:custGeom>
            <a:avLst/>
            <a:gdLst>
              <a:gd name="connsiteX0" fmla="*/ 5399986 w 5399986"/>
              <a:gd name="connsiteY0" fmla="*/ 2699993 h 5399986"/>
              <a:gd name="connsiteX1" fmla="*/ 2699993 w 5399986"/>
              <a:gd name="connsiteY1" fmla="*/ 5399986 h 5399986"/>
              <a:gd name="connsiteX2" fmla="*/ 2699993 w 5399986"/>
              <a:gd name="connsiteY2" fmla="*/ 2699993 h 5399986"/>
              <a:gd name="connsiteX3" fmla="*/ 5399986 w 5399986"/>
              <a:gd name="connsiteY3" fmla="*/ 2699993 h 5399986"/>
            </a:gdLst>
            <a:ahLst/>
            <a:cxnLst>
              <a:cxn ang="0">
                <a:pos x="connsiteX0" y="connsiteY0"/>
              </a:cxn>
              <a:cxn ang="0">
                <a:pos x="connsiteX1" y="connsiteY1"/>
              </a:cxn>
              <a:cxn ang="0">
                <a:pos x="connsiteX2" y="connsiteY2"/>
              </a:cxn>
              <a:cxn ang="0">
                <a:pos x="connsiteX3" y="connsiteY3"/>
              </a:cxn>
            </a:cxnLst>
            <a:rect l="l" t="t" r="r" b="b"/>
            <a:pathLst>
              <a:path w="5399986" h="5399986">
                <a:moveTo>
                  <a:pt x="5399986" y="2699993"/>
                </a:moveTo>
                <a:cubicBezTo>
                  <a:pt x="5399986" y="4191158"/>
                  <a:pt x="4191158" y="5399986"/>
                  <a:pt x="2699993" y="5399986"/>
                </a:cubicBezTo>
                <a:lnTo>
                  <a:pt x="2699993" y="2699993"/>
                </a:lnTo>
                <a:lnTo>
                  <a:pt x="5399986" y="2699993"/>
                </a:lnTo>
                <a:close/>
              </a:path>
            </a:pathLst>
          </a:custGeom>
          <a:solidFill>
            <a:srgbClr val="F66712">
              <a:alpha val="80000"/>
            </a:srgbClr>
          </a:solidFill>
          <a:ln w="57150">
            <a:solidFill>
              <a:srgbClr val="F66712"/>
            </a:solidFill>
          </a:ln>
        </p:spPr>
        <p:style>
          <a:lnRef idx="2">
            <a:scrgbClr r="0" g="0" b="0"/>
          </a:lnRef>
          <a:fillRef idx="1">
            <a:scrgbClr r="0" g="0" b="0"/>
          </a:fillRef>
          <a:effectRef idx="0">
            <a:schemeClr val="accent4">
              <a:hueOff val="604807"/>
              <a:satOff val="-1980"/>
              <a:lumOff val="0"/>
              <a:alphaOff val="0"/>
            </a:schemeClr>
          </a:effectRef>
          <a:fontRef idx="minor">
            <a:schemeClr val="lt1"/>
          </a:fontRef>
        </p:style>
        <p:txBody>
          <a:bodyPr spcFirstLastPara="0" vert="horz" wrap="square" lIns="2842142" tIns="2842141" rIns="656432" bIns="1042147" numCol="1" spcCol="1270" anchor="ctr" anchorCtr="0">
            <a:noAutofit/>
          </a:bodyPr>
          <a:lstStyle/>
          <a:p>
            <a:pPr marL="0" lvl="0" indent="0" algn="ctr" defTabSz="1600200">
              <a:lnSpc>
                <a:spcPct val="90000"/>
              </a:lnSpc>
              <a:spcBef>
                <a:spcPct val="0"/>
              </a:spcBef>
              <a:spcAft>
                <a:spcPct val="35000"/>
              </a:spcAft>
              <a:buNone/>
            </a:pPr>
            <a:endParaRPr lang="en-GB" sz="2800" b="1" i="1" kern="1200" dirty="0">
              <a:solidFill>
                <a:schemeClr val="tx1"/>
              </a:solidFill>
              <a:latin typeface="Arial" panose="020B0604020202020204" pitchFamily="34" charset="0"/>
              <a:cs typeface="Arial" panose="020B0604020202020204" pitchFamily="34" charset="0"/>
            </a:endParaRPr>
          </a:p>
        </p:txBody>
      </p:sp>
      <p:sp>
        <p:nvSpPr>
          <p:cNvPr id="18" name="Freeform: Shape 5">
            <a:extLst>
              <a:ext uri="{FF2B5EF4-FFF2-40B4-BE49-F238E27FC236}">
                <a16:creationId xmlns:a16="http://schemas.microsoft.com/office/drawing/2014/main" id="{224E5F7D-56E0-AA41-9668-8A7E3F748F57}"/>
              </a:ext>
            </a:extLst>
          </p:cNvPr>
          <p:cNvSpPr/>
          <p:nvPr/>
        </p:nvSpPr>
        <p:spPr>
          <a:xfrm>
            <a:off x="755576" y="2730320"/>
            <a:ext cx="2177072" cy="2177072"/>
          </a:xfrm>
          <a:custGeom>
            <a:avLst/>
            <a:gdLst>
              <a:gd name="connsiteX0" fmla="*/ 2699993 w 5399986"/>
              <a:gd name="connsiteY0" fmla="*/ 5399986 h 5399986"/>
              <a:gd name="connsiteX1" fmla="*/ 0 w 5399986"/>
              <a:gd name="connsiteY1" fmla="*/ 2699993 h 5399986"/>
              <a:gd name="connsiteX2" fmla="*/ 2699993 w 5399986"/>
              <a:gd name="connsiteY2" fmla="*/ 2699993 h 5399986"/>
              <a:gd name="connsiteX3" fmla="*/ 2699993 w 5399986"/>
              <a:gd name="connsiteY3" fmla="*/ 5399986 h 5399986"/>
            </a:gdLst>
            <a:ahLst/>
            <a:cxnLst>
              <a:cxn ang="0">
                <a:pos x="connsiteX0" y="connsiteY0"/>
              </a:cxn>
              <a:cxn ang="0">
                <a:pos x="connsiteX1" y="connsiteY1"/>
              </a:cxn>
              <a:cxn ang="0">
                <a:pos x="connsiteX2" y="connsiteY2"/>
              </a:cxn>
              <a:cxn ang="0">
                <a:pos x="connsiteX3" y="connsiteY3"/>
              </a:cxn>
            </a:cxnLst>
            <a:rect l="l" t="t" r="r" b="b"/>
            <a:pathLst>
              <a:path w="5399986" h="5399986">
                <a:moveTo>
                  <a:pt x="2699993" y="5399986"/>
                </a:moveTo>
                <a:cubicBezTo>
                  <a:pt x="1208828" y="5399986"/>
                  <a:pt x="0" y="4191158"/>
                  <a:pt x="0" y="2699993"/>
                </a:cubicBezTo>
                <a:lnTo>
                  <a:pt x="2699993" y="2699993"/>
                </a:lnTo>
                <a:lnTo>
                  <a:pt x="2699993" y="5399986"/>
                </a:lnTo>
                <a:close/>
              </a:path>
            </a:pathLst>
          </a:custGeom>
          <a:solidFill>
            <a:srgbClr val="39CC46">
              <a:alpha val="80000"/>
            </a:srgbClr>
          </a:solidFill>
          <a:ln w="57150">
            <a:solidFill>
              <a:srgbClr val="39CC46"/>
            </a:solidFill>
          </a:ln>
        </p:spPr>
        <p:style>
          <a:lnRef idx="2">
            <a:scrgbClr r="0" g="0" b="0"/>
          </a:lnRef>
          <a:fillRef idx="1">
            <a:scrgbClr r="0" g="0" b="0"/>
          </a:fillRef>
          <a:effectRef idx="0">
            <a:schemeClr val="accent4">
              <a:hueOff val="1209614"/>
              <a:satOff val="-3960"/>
              <a:lumOff val="0"/>
              <a:alphaOff val="0"/>
            </a:schemeClr>
          </a:effectRef>
          <a:fontRef idx="minor">
            <a:schemeClr val="lt1"/>
          </a:fontRef>
        </p:style>
        <p:txBody>
          <a:bodyPr spcFirstLastPara="0" vert="horz" wrap="square" lIns="656433" tIns="2842141" rIns="2842141" bIns="1042147" numCol="1" spcCol="1270" anchor="ctr" anchorCtr="0">
            <a:noAutofit/>
          </a:bodyPr>
          <a:lstStyle/>
          <a:p>
            <a:pPr marL="0" lvl="0" indent="0" algn="ctr" defTabSz="1600200">
              <a:lnSpc>
                <a:spcPct val="90000"/>
              </a:lnSpc>
              <a:spcBef>
                <a:spcPct val="0"/>
              </a:spcBef>
              <a:spcAft>
                <a:spcPct val="35000"/>
              </a:spcAft>
              <a:buNone/>
            </a:pPr>
            <a:endParaRPr lang="en-GB" sz="2800" b="1" i="1" kern="1200" dirty="0">
              <a:solidFill>
                <a:schemeClr val="tx1"/>
              </a:solidFill>
              <a:latin typeface="Arial" panose="020B0604020202020204" pitchFamily="34" charset="0"/>
              <a:cs typeface="Arial" panose="020B0604020202020204" pitchFamily="34" charset="0"/>
            </a:endParaRPr>
          </a:p>
        </p:txBody>
      </p:sp>
      <p:sp>
        <p:nvSpPr>
          <p:cNvPr id="20" name="Freeform: Shape 6">
            <a:extLst>
              <a:ext uri="{FF2B5EF4-FFF2-40B4-BE49-F238E27FC236}">
                <a16:creationId xmlns:a16="http://schemas.microsoft.com/office/drawing/2014/main" id="{7D1E74A9-B817-764D-8997-F743AD4595A9}"/>
              </a:ext>
            </a:extLst>
          </p:cNvPr>
          <p:cNvSpPr/>
          <p:nvPr/>
        </p:nvSpPr>
        <p:spPr>
          <a:xfrm>
            <a:off x="755576" y="1268760"/>
            <a:ext cx="2177072" cy="2177072"/>
          </a:xfrm>
          <a:custGeom>
            <a:avLst/>
            <a:gdLst>
              <a:gd name="connsiteX0" fmla="*/ 0 w 5399986"/>
              <a:gd name="connsiteY0" fmla="*/ 2699993 h 5399986"/>
              <a:gd name="connsiteX1" fmla="*/ 2699993 w 5399986"/>
              <a:gd name="connsiteY1" fmla="*/ 0 h 5399986"/>
              <a:gd name="connsiteX2" fmla="*/ 2699993 w 5399986"/>
              <a:gd name="connsiteY2" fmla="*/ 2699993 h 5399986"/>
              <a:gd name="connsiteX3" fmla="*/ 0 w 5399986"/>
              <a:gd name="connsiteY3" fmla="*/ 2699993 h 5399986"/>
            </a:gdLst>
            <a:ahLst/>
            <a:cxnLst>
              <a:cxn ang="0">
                <a:pos x="connsiteX0" y="connsiteY0"/>
              </a:cxn>
              <a:cxn ang="0">
                <a:pos x="connsiteX1" y="connsiteY1"/>
              </a:cxn>
              <a:cxn ang="0">
                <a:pos x="connsiteX2" y="connsiteY2"/>
              </a:cxn>
              <a:cxn ang="0">
                <a:pos x="connsiteX3" y="connsiteY3"/>
              </a:cxn>
            </a:cxnLst>
            <a:rect l="l" t="t" r="r" b="b"/>
            <a:pathLst>
              <a:path w="5399986" h="5399986">
                <a:moveTo>
                  <a:pt x="0" y="2699993"/>
                </a:moveTo>
                <a:cubicBezTo>
                  <a:pt x="0" y="1208828"/>
                  <a:pt x="1208828" y="0"/>
                  <a:pt x="2699993" y="0"/>
                </a:cubicBezTo>
                <a:lnTo>
                  <a:pt x="2699993" y="2699993"/>
                </a:lnTo>
                <a:lnTo>
                  <a:pt x="0" y="2699993"/>
                </a:lnTo>
                <a:close/>
              </a:path>
            </a:pathLst>
          </a:custGeom>
          <a:solidFill>
            <a:srgbClr val="EF181E">
              <a:alpha val="80000"/>
            </a:srgbClr>
          </a:solidFill>
          <a:ln w="57150">
            <a:solidFill>
              <a:srgbClr val="EF181E"/>
            </a:solidFill>
          </a:ln>
        </p:spPr>
        <p:style>
          <a:lnRef idx="2">
            <a:scrgbClr r="0" g="0" b="0"/>
          </a:lnRef>
          <a:fillRef idx="1">
            <a:scrgbClr r="0" g="0" b="0"/>
          </a:fillRef>
          <a:effectRef idx="0">
            <a:schemeClr val="accent4">
              <a:hueOff val="1814420"/>
              <a:satOff val="-5940"/>
              <a:lumOff val="0"/>
              <a:alphaOff val="0"/>
            </a:schemeClr>
          </a:effectRef>
          <a:fontRef idx="minor">
            <a:schemeClr val="lt1"/>
          </a:fontRef>
        </p:style>
        <p:txBody>
          <a:bodyPr spcFirstLastPara="0" vert="horz" wrap="square" lIns="658973" tIns="1044686" rIns="2844681" bIns="2844682" numCol="1" spcCol="1270" anchor="ctr" anchorCtr="0">
            <a:noAutofit/>
          </a:bodyPr>
          <a:lstStyle/>
          <a:p>
            <a:pPr marL="0" lvl="0" indent="0" algn="ctr" defTabSz="1689100">
              <a:lnSpc>
                <a:spcPct val="90000"/>
              </a:lnSpc>
              <a:spcBef>
                <a:spcPct val="0"/>
              </a:spcBef>
              <a:spcAft>
                <a:spcPct val="35000"/>
              </a:spcAft>
              <a:buNone/>
            </a:pPr>
            <a:endParaRPr lang="en-GB" sz="3800" b="1" kern="1200" dirty="0">
              <a:solidFill>
                <a:schemeClr val="tx1"/>
              </a:solidFill>
            </a:endParaRPr>
          </a:p>
        </p:txBody>
      </p:sp>
      <p:sp>
        <p:nvSpPr>
          <p:cNvPr id="2" name="TextBox 1"/>
          <p:cNvSpPr txBox="1"/>
          <p:nvPr/>
        </p:nvSpPr>
        <p:spPr>
          <a:xfrm>
            <a:off x="2267770" y="5189006"/>
            <a:ext cx="5201372" cy="923330"/>
          </a:xfrm>
          <a:prstGeom prst="rect">
            <a:avLst/>
          </a:prstGeom>
          <a:noFill/>
        </p:spPr>
        <p:txBody>
          <a:bodyPr wrap="square" rtlCol="0">
            <a:spAutoFit/>
          </a:bodyPr>
          <a:lstStyle/>
          <a:p>
            <a:r>
              <a:rPr lang="en-GB" sz="5400" b="1" dirty="0">
                <a:cs typeface="Arial" panose="020B0604020202020204" pitchFamily="34" charset="0"/>
              </a:rPr>
              <a:t>R</a:t>
            </a:r>
            <a:r>
              <a:rPr lang="en-GB" sz="3600" dirty="0">
                <a:cs typeface="Arial" panose="020B0604020202020204" pitchFamily="34" charset="0"/>
              </a:rPr>
              <a:t>efer: who to?</a:t>
            </a:r>
          </a:p>
        </p:txBody>
      </p:sp>
      <p:sp>
        <p:nvSpPr>
          <p:cNvPr id="11" name="Rectangle 10"/>
          <p:cNvSpPr/>
          <p:nvPr/>
        </p:nvSpPr>
        <p:spPr>
          <a:xfrm>
            <a:off x="1195095" y="1380992"/>
            <a:ext cx="7409353" cy="923330"/>
          </a:xfrm>
          <a:prstGeom prst="rect">
            <a:avLst/>
          </a:prstGeom>
        </p:spPr>
        <p:txBody>
          <a:bodyPr wrap="square">
            <a:spAutoFit/>
          </a:bodyPr>
          <a:lstStyle/>
          <a:p>
            <a:r>
              <a:rPr lang="en-GB" sz="5400" b="1" dirty="0">
                <a:cs typeface="Arial" panose="020B0604020202020204" pitchFamily="34" charset="0"/>
              </a:rPr>
              <a:t>R</a:t>
            </a:r>
            <a:r>
              <a:rPr lang="en-GB" sz="1000" b="1" dirty="0">
                <a:cs typeface="Arial" panose="020B0604020202020204" pitchFamily="34" charset="0"/>
              </a:rPr>
              <a:t> </a:t>
            </a:r>
            <a:r>
              <a:rPr lang="en-GB" sz="3600" dirty="0" err="1">
                <a:cs typeface="Arial" panose="020B0604020202020204" pitchFamily="34" charset="0"/>
              </a:rPr>
              <a:t>ecognise</a:t>
            </a:r>
            <a:r>
              <a:rPr lang="en-GB" sz="3600" dirty="0">
                <a:cs typeface="Arial" panose="020B0604020202020204" pitchFamily="34" charset="0"/>
              </a:rPr>
              <a:t>: what causes concern?</a:t>
            </a:r>
          </a:p>
        </p:txBody>
      </p:sp>
      <p:sp>
        <p:nvSpPr>
          <p:cNvPr id="13" name="TextBox 12"/>
          <p:cNvSpPr txBox="1"/>
          <p:nvPr/>
        </p:nvSpPr>
        <p:spPr>
          <a:xfrm>
            <a:off x="2267770" y="2650330"/>
            <a:ext cx="6696744" cy="923330"/>
          </a:xfrm>
          <a:prstGeom prst="rect">
            <a:avLst/>
          </a:prstGeom>
          <a:noFill/>
        </p:spPr>
        <p:txBody>
          <a:bodyPr wrap="square" rtlCol="0">
            <a:spAutoFit/>
          </a:bodyPr>
          <a:lstStyle/>
          <a:p>
            <a:r>
              <a:rPr lang="en-GB" sz="5400" b="1" dirty="0">
                <a:cs typeface="Arial" panose="020B0604020202020204" pitchFamily="34" charset="0"/>
              </a:rPr>
              <a:t>R</a:t>
            </a:r>
            <a:r>
              <a:rPr lang="en-GB" sz="3600" dirty="0">
                <a:cs typeface="Arial" panose="020B0604020202020204" pitchFamily="34" charset="0"/>
              </a:rPr>
              <a:t>espond: what do you do?</a:t>
            </a:r>
          </a:p>
        </p:txBody>
      </p:sp>
      <p:sp>
        <p:nvSpPr>
          <p:cNvPr id="16" name="TextBox 15"/>
          <p:cNvSpPr txBox="1"/>
          <p:nvPr/>
        </p:nvSpPr>
        <p:spPr>
          <a:xfrm>
            <a:off x="1187624" y="3919668"/>
            <a:ext cx="6515810" cy="923330"/>
          </a:xfrm>
          <a:prstGeom prst="rect">
            <a:avLst/>
          </a:prstGeom>
          <a:noFill/>
        </p:spPr>
        <p:txBody>
          <a:bodyPr wrap="square" rtlCol="0">
            <a:spAutoFit/>
          </a:bodyPr>
          <a:lstStyle/>
          <a:p>
            <a:r>
              <a:rPr lang="en-GB" sz="5400" b="1" dirty="0">
                <a:cs typeface="Arial" panose="020B0604020202020204" pitchFamily="34" charset="0"/>
              </a:rPr>
              <a:t>R</a:t>
            </a:r>
            <a:r>
              <a:rPr lang="en-GB" sz="1200" b="1" dirty="0">
                <a:cs typeface="Arial" panose="020B0604020202020204" pitchFamily="34" charset="0"/>
              </a:rPr>
              <a:t> </a:t>
            </a:r>
            <a:r>
              <a:rPr lang="en-GB" sz="3600" dirty="0" err="1">
                <a:cs typeface="Arial" panose="020B0604020202020204" pitchFamily="34" charset="0"/>
              </a:rPr>
              <a:t>ecord</a:t>
            </a:r>
            <a:r>
              <a:rPr lang="en-GB" sz="3600" dirty="0">
                <a:cs typeface="Arial" panose="020B0604020202020204" pitchFamily="34" charset="0"/>
              </a:rPr>
              <a:t>: what do you record?</a:t>
            </a:r>
          </a:p>
        </p:txBody>
      </p:sp>
      <p:sp>
        <p:nvSpPr>
          <p:cNvPr id="17" name="TextBox 16"/>
          <p:cNvSpPr txBox="1"/>
          <p:nvPr/>
        </p:nvSpPr>
        <p:spPr>
          <a:xfrm>
            <a:off x="2485245" y="404664"/>
            <a:ext cx="4173510" cy="738664"/>
          </a:xfrm>
          <a:prstGeom prst="rect">
            <a:avLst/>
          </a:prstGeom>
          <a:noFill/>
        </p:spPr>
        <p:txBody>
          <a:bodyPr wrap="square" rtlCol="0">
            <a:spAutoFit/>
          </a:bodyPr>
          <a:lstStyle/>
          <a:p>
            <a:pPr algn="ctr"/>
            <a:r>
              <a:rPr lang="en-GB" sz="4200" b="1" dirty="0">
                <a:cs typeface="Arial" panose="020B0604020202020204" pitchFamily="34" charset="0"/>
              </a:rPr>
              <a:t>Case Studies</a:t>
            </a:r>
            <a:endParaRPr lang="en-GB" sz="4200" dirty="0">
              <a:cs typeface="Arial" panose="020B0604020202020204" pitchFamily="34" charset="0"/>
            </a:endParaRPr>
          </a:p>
        </p:txBody>
      </p:sp>
    </p:spTree>
    <p:extLst>
      <p:ext uri="{BB962C8B-B14F-4D97-AF65-F5344CB8AC3E}">
        <p14:creationId xmlns:p14="http://schemas.microsoft.com/office/powerpoint/2010/main" val="1445623800"/>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bwMode="auto">
          <a:xfrm>
            <a:off x="179512" y="472104"/>
            <a:ext cx="4860032" cy="826864"/>
          </a:xfrm>
          <a:prstGeom prst="rect">
            <a:avLst/>
          </a:prstGeom>
          <a:ln>
            <a:miter lim="800000"/>
            <a:headEnd/>
            <a:tailEnd/>
          </a:ln>
        </p:spPr>
        <p:txBody>
          <a:bodyPr/>
          <a:lstStyle/>
          <a:p>
            <a:pPr algn="l" eaLnBrk="1" hangingPunct="1">
              <a:defRPr/>
            </a:pPr>
            <a:r>
              <a:rPr lang="en-GB" sz="3000" b="1" dirty="0">
                <a:latin typeface="Arial" panose="020B0604020202020204" pitchFamily="34" charset="0"/>
                <a:cs typeface="Arial" panose="020B0604020202020204" pitchFamily="34" charset="0"/>
              </a:rPr>
              <a:t>How does it fit together?</a:t>
            </a:r>
            <a:endParaRPr lang="en-US" sz="3000" b="1" dirty="0">
              <a:latin typeface="Arial" panose="020B0604020202020204" pitchFamily="34" charset="0"/>
              <a:cs typeface="Arial" panose="020B0604020202020204" pitchFamily="34" charset="0"/>
            </a:endParaRPr>
          </a:p>
        </p:txBody>
      </p:sp>
      <p:sp>
        <p:nvSpPr>
          <p:cNvPr id="38" name="Puzzle3">
            <a:extLst>
              <a:ext uri="{FF2B5EF4-FFF2-40B4-BE49-F238E27FC236}">
                <a16:creationId xmlns:a16="http://schemas.microsoft.com/office/drawing/2014/main" id="{A4E3FBAC-6B42-438A-B133-0F851021AA8B}"/>
              </a:ext>
            </a:extLst>
          </p:cNvPr>
          <p:cNvSpPr>
            <a:spLocks noEditPoints="1" noChangeArrowheads="1"/>
          </p:cNvSpPr>
          <p:nvPr/>
        </p:nvSpPr>
        <p:spPr bwMode="auto">
          <a:xfrm>
            <a:off x="7184530" y="486569"/>
            <a:ext cx="1273592" cy="1649717"/>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FF00"/>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1" name="Puzzle1">
            <a:extLst>
              <a:ext uri="{FF2B5EF4-FFF2-40B4-BE49-F238E27FC236}">
                <a16:creationId xmlns:a16="http://schemas.microsoft.com/office/drawing/2014/main" id="{B1269657-36CD-445B-A327-C8F9EFE44831}"/>
              </a:ext>
            </a:extLst>
          </p:cNvPr>
          <p:cNvSpPr>
            <a:spLocks noEditPoints="1" noChangeArrowheads="1"/>
          </p:cNvSpPr>
          <p:nvPr/>
        </p:nvSpPr>
        <p:spPr bwMode="auto">
          <a:xfrm>
            <a:off x="6995214" y="3933056"/>
            <a:ext cx="2057869" cy="1145213"/>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FF993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5" name="Puzzle2">
            <a:extLst>
              <a:ext uri="{FF2B5EF4-FFF2-40B4-BE49-F238E27FC236}">
                <a16:creationId xmlns:a16="http://schemas.microsoft.com/office/drawing/2014/main" id="{2DD2DC69-7661-4C75-B1BB-2716D126B812}"/>
              </a:ext>
            </a:extLst>
          </p:cNvPr>
          <p:cNvSpPr>
            <a:spLocks noEditPoints="1" noChangeArrowheads="1"/>
          </p:cNvSpPr>
          <p:nvPr/>
        </p:nvSpPr>
        <p:spPr bwMode="auto">
          <a:xfrm>
            <a:off x="7051912" y="2263970"/>
            <a:ext cx="2032716" cy="1502615"/>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9900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2" name="Puzzle1">
            <a:extLst>
              <a:ext uri="{FF2B5EF4-FFF2-40B4-BE49-F238E27FC236}">
                <a16:creationId xmlns:a16="http://schemas.microsoft.com/office/drawing/2014/main" id="{33F475BA-6DD9-4255-BD42-0868B71C1367}"/>
              </a:ext>
            </a:extLst>
          </p:cNvPr>
          <p:cNvSpPr>
            <a:spLocks noEditPoints="1" noChangeArrowheads="1"/>
          </p:cNvSpPr>
          <p:nvPr/>
        </p:nvSpPr>
        <p:spPr bwMode="auto">
          <a:xfrm>
            <a:off x="6941523" y="5473253"/>
            <a:ext cx="2057869" cy="1145213"/>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3" name="Puzzle4">
            <a:extLst>
              <a:ext uri="{FF2B5EF4-FFF2-40B4-BE49-F238E27FC236}">
                <a16:creationId xmlns:a16="http://schemas.microsoft.com/office/drawing/2014/main" id="{CBA70D20-5A82-41C1-AC98-CBC920E417EC}"/>
              </a:ext>
            </a:extLst>
          </p:cNvPr>
          <p:cNvSpPr>
            <a:spLocks noEditPoints="1" noChangeArrowheads="1"/>
          </p:cNvSpPr>
          <p:nvPr/>
        </p:nvSpPr>
        <p:spPr bwMode="auto">
          <a:xfrm>
            <a:off x="5557124" y="4713149"/>
            <a:ext cx="1225575" cy="1921038"/>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4" name="Puzzle2">
            <a:extLst>
              <a:ext uri="{FF2B5EF4-FFF2-40B4-BE49-F238E27FC236}">
                <a16:creationId xmlns:a16="http://schemas.microsoft.com/office/drawing/2014/main" id="{700E1228-6047-468F-9FD8-81E862AA65DB}"/>
              </a:ext>
            </a:extLst>
          </p:cNvPr>
          <p:cNvSpPr>
            <a:spLocks noEditPoints="1" noChangeArrowheads="1"/>
          </p:cNvSpPr>
          <p:nvPr/>
        </p:nvSpPr>
        <p:spPr bwMode="auto">
          <a:xfrm>
            <a:off x="777924" y="1832919"/>
            <a:ext cx="2032717" cy="1502616"/>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99FF66"/>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5" name="Puzzle3">
            <a:extLst>
              <a:ext uri="{FF2B5EF4-FFF2-40B4-BE49-F238E27FC236}">
                <a16:creationId xmlns:a16="http://schemas.microsoft.com/office/drawing/2014/main" id="{10FF714A-96D6-4D6A-BCDC-A844F681FE92}"/>
              </a:ext>
            </a:extLst>
          </p:cNvPr>
          <p:cNvSpPr>
            <a:spLocks noEditPoints="1" noChangeArrowheads="1"/>
          </p:cNvSpPr>
          <p:nvPr/>
        </p:nvSpPr>
        <p:spPr bwMode="auto">
          <a:xfrm>
            <a:off x="358061" y="442321"/>
            <a:ext cx="1273592" cy="1649717"/>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6" name="Puzzle1">
            <a:extLst>
              <a:ext uri="{FF2B5EF4-FFF2-40B4-BE49-F238E27FC236}">
                <a16:creationId xmlns:a16="http://schemas.microsoft.com/office/drawing/2014/main" id="{C97FF883-F68A-41BB-A7DF-D0CE5D48B575}"/>
              </a:ext>
            </a:extLst>
          </p:cNvPr>
          <p:cNvSpPr>
            <a:spLocks noEditPoints="1" noChangeArrowheads="1"/>
          </p:cNvSpPr>
          <p:nvPr/>
        </p:nvSpPr>
        <p:spPr bwMode="auto">
          <a:xfrm>
            <a:off x="209875" y="5343299"/>
            <a:ext cx="2057869" cy="1145213"/>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0000"/>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7" name="Puzzle1">
            <a:extLst>
              <a:ext uri="{FF2B5EF4-FFF2-40B4-BE49-F238E27FC236}">
                <a16:creationId xmlns:a16="http://schemas.microsoft.com/office/drawing/2014/main" id="{B0E2E0C4-13D5-4277-9E48-8CBAF9EAEDD7}"/>
              </a:ext>
            </a:extLst>
          </p:cNvPr>
          <p:cNvSpPr>
            <a:spLocks noEditPoints="1" noChangeArrowheads="1"/>
          </p:cNvSpPr>
          <p:nvPr/>
        </p:nvSpPr>
        <p:spPr bwMode="auto">
          <a:xfrm>
            <a:off x="4313167" y="3830735"/>
            <a:ext cx="2057869" cy="1145213"/>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660066"/>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8" name="Puzzle4">
            <a:extLst>
              <a:ext uri="{FF2B5EF4-FFF2-40B4-BE49-F238E27FC236}">
                <a16:creationId xmlns:a16="http://schemas.microsoft.com/office/drawing/2014/main" id="{AC293A57-009B-4D59-9BAB-5C7F85F62727}"/>
              </a:ext>
            </a:extLst>
          </p:cNvPr>
          <p:cNvSpPr>
            <a:spLocks noEditPoints="1" noChangeArrowheads="1"/>
          </p:cNvSpPr>
          <p:nvPr/>
        </p:nvSpPr>
        <p:spPr bwMode="auto">
          <a:xfrm>
            <a:off x="3032114" y="3270167"/>
            <a:ext cx="1225575" cy="1921038"/>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6009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9" name="Puzzle4">
            <a:extLst>
              <a:ext uri="{FF2B5EF4-FFF2-40B4-BE49-F238E27FC236}">
                <a16:creationId xmlns:a16="http://schemas.microsoft.com/office/drawing/2014/main" id="{56271260-0E2D-4B24-9365-93773D12243C}"/>
              </a:ext>
            </a:extLst>
          </p:cNvPr>
          <p:cNvSpPr>
            <a:spLocks noEditPoints="1" noChangeArrowheads="1"/>
          </p:cNvSpPr>
          <p:nvPr/>
        </p:nvSpPr>
        <p:spPr bwMode="auto">
          <a:xfrm>
            <a:off x="275430" y="3243981"/>
            <a:ext cx="1225575" cy="1921038"/>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CC99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6" name="Puzzle2">
            <a:extLst>
              <a:ext uri="{FF2B5EF4-FFF2-40B4-BE49-F238E27FC236}">
                <a16:creationId xmlns:a16="http://schemas.microsoft.com/office/drawing/2014/main" id="{CAD33C63-AEB3-47D0-827B-EA34587218BE}"/>
              </a:ext>
            </a:extLst>
          </p:cNvPr>
          <p:cNvSpPr>
            <a:spLocks noEditPoints="1" noChangeArrowheads="1"/>
          </p:cNvSpPr>
          <p:nvPr/>
        </p:nvSpPr>
        <p:spPr bwMode="auto">
          <a:xfrm>
            <a:off x="4313167" y="953338"/>
            <a:ext cx="2032717" cy="1502616"/>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00FF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7" name="Puzzle3">
            <a:extLst>
              <a:ext uri="{FF2B5EF4-FFF2-40B4-BE49-F238E27FC236}">
                <a16:creationId xmlns:a16="http://schemas.microsoft.com/office/drawing/2014/main" id="{6367FEE6-F048-491C-8F8B-18D30DB255E9}"/>
              </a:ext>
            </a:extLst>
          </p:cNvPr>
          <p:cNvSpPr>
            <a:spLocks noEditPoints="1" noChangeArrowheads="1"/>
          </p:cNvSpPr>
          <p:nvPr/>
        </p:nvSpPr>
        <p:spPr bwMode="auto">
          <a:xfrm>
            <a:off x="1692583" y="3526191"/>
            <a:ext cx="1273592" cy="1649717"/>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003366"/>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8" name="Puzzle2">
            <a:extLst>
              <a:ext uri="{FF2B5EF4-FFF2-40B4-BE49-F238E27FC236}">
                <a16:creationId xmlns:a16="http://schemas.microsoft.com/office/drawing/2014/main" id="{6947553B-A69B-4982-9D8F-3422592FE79C}"/>
              </a:ext>
            </a:extLst>
          </p:cNvPr>
          <p:cNvSpPr>
            <a:spLocks noEditPoints="1" noChangeArrowheads="1"/>
          </p:cNvSpPr>
          <p:nvPr/>
        </p:nvSpPr>
        <p:spPr bwMode="auto">
          <a:xfrm>
            <a:off x="2317858" y="5095831"/>
            <a:ext cx="2032716" cy="1502615"/>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4B0082"/>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0" name="Puzzle4">
            <a:extLst>
              <a:ext uri="{FF2B5EF4-FFF2-40B4-BE49-F238E27FC236}">
                <a16:creationId xmlns:a16="http://schemas.microsoft.com/office/drawing/2014/main" id="{AB039D45-690C-4519-9E57-AF301C77B6E0}"/>
              </a:ext>
            </a:extLst>
          </p:cNvPr>
          <p:cNvSpPr>
            <a:spLocks noEditPoints="1" noChangeArrowheads="1"/>
          </p:cNvSpPr>
          <p:nvPr/>
        </p:nvSpPr>
        <p:spPr bwMode="auto">
          <a:xfrm>
            <a:off x="2740042" y="1040353"/>
            <a:ext cx="1225575" cy="1921038"/>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99663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3" name="Puzzle3">
            <a:extLst>
              <a:ext uri="{FF2B5EF4-FFF2-40B4-BE49-F238E27FC236}">
                <a16:creationId xmlns:a16="http://schemas.microsoft.com/office/drawing/2014/main" id="{7C98BB79-6175-43CD-96FD-800F0264A5CA}"/>
              </a:ext>
            </a:extLst>
          </p:cNvPr>
          <p:cNvSpPr>
            <a:spLocks noEditPoints="1" noChangeArrowheads="1"/>
          </p:cNvSpPr>
          <p:nvPr/>
        </p:nvSpPr>
        <p:spPr bwMode="auto">
          <a:xfrm>
            <a:off x="5753543" y="2136286"/>
            <a:ext cx="1273592" cy="1649717"/>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008000"/>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3620702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122 -0.00625 L -0.16493 0.08125 " pathEditMode="relative" rAng="0" ptsTypes="AA">
                                      <p:cBhvr>
                                        <p:cTn id="6" dur="2000" fill="hold"/>
                                        <p:tgtEl>
                                          <p:spTgt spid="38"/>
                                        </p:tgtEl>
                                        <p:attrNameLst>
                                          <p:attrName>ppt_x</p:attrName>
                                          <p:attrName>ppt_y</p:attrName>
                                        </p:attrNameLst>
                                      </p:cBhvr>
                                      <p:rCtr x="-8316" y="4375"/>
                                    </p:animMotion>
                                  </p:childTnLst>
                                </p:cTn>
                              </p:par>
                            </p:childTnLst>
                          </p:cTn>
                        </p:par>
                        <p:par>
                          <p:cTn id="7" fill="hold">
                            <p:stCondLst>
                              <p:cond delay="2000"/>
                            </p:stCondLst>
                            <p:childTnLst>
                              <p:par>
                                <p:cTn id="8" presetID="0" presetClass="path" presetSubtype="0" accel="50000" decel="50000" fill="hold" grpId="0" nodeType="afterEffect">
                                  <p:stCondLst>
                                    <p:cond delay="0"/>
                                  </p:stCondLst>
                                  <p:childTnLst>
                                    <p:animMotion origin="layout" path="M 0.00226 -0.00995 L -0.31389 -0.34745 " pathEditMode="relative" rAng="0" ptsTypes="AA">
                                      <p:cBhvr>
                                        <p:cTn id="9" dur="1000" fill="hold"/>
                                        <p:tgtEl>
                                          <p:spTgt spid="41"/>
                                        </p:tgtEl>
                                        <p:attrNameLst>
                                          <p:attrName>ppt_x</p:attrName>
                                          <p:attrName>ppt_y</p:attrName>
                                        </p:attrNameLst>
                                      </p:cBhvr>
                                      <p:rCtr x="-15816" y="-16875"/>
                                    </p:animMotion>
                                  </p:childTnLst>
                                </p:cTn>
                              </p:par>
                            </p:childTnLst>
                          </p:cTn>
                        </p:par>
                        <p:par>
                          <p:cTn id="10" fill="hold">
                            <p:stCondLst>
                              <p:cond delay="3000"/>
                            </p:stCondLst>
                            <p:childTnLst>
                              <p:par>
                                <p:cTn id="11" presetID="0" presetClass="path" presetSubtype="0" accel="50000" decel="50000" fill="hold" grpId="0" nodeType="afterEffect">
                                  <p:stCondLst>
                                    <p:cond delay="0"/>
                                  </p:stCondLst>
                                  <p:childTnLst>
                                    <p:animMotion origin="layout" path="M -0.00312 -0.01041 L -0.44531 -0.00254 " pathEditMode="relative" rAng="0" ptsTypes="AA">
                                      <p:cBhvr>
                                        <p:cTn id="12" dur="1000" fill="hold"/>
                                        <p:tgtEl>
                                          <p:spTgt spid="35"/>
                                        </p:tgtEl>
                                        <p:attrNameLst>
                                          <p:attrName>ppt_x</p:attrName>
                                          <p:attrName>ppt_y</p:attrName>
                                        </p:attrNameLst>
                                      </p:cBhvr>
                                      <p:rCtr x="-22118" y="394"/>
                                    </p:animMotion>
                                  </p:childTnLst>
                                </p:cTn>
                              </p:par>
                            </p:childTnLst>
                          </p:cTn>
                        </p:par>
                        <p:par>
                          <p:cTn id="13" fill="hold">
                            <p:stCondLst>
                              <p:cond delay="4000"/>
                            </p:stCondLst>
                            <p:childTnLst>
                              <p:par>
                                <p:cTn id="14" presetID="0" presetClass="path" presetSubtype="0" accel="50000" decel="50000" fill="hold" grpId="0" nodeType="afterEffect">
                                  <p:stCondLst>
                                    <p:cond delay="0"/>
                                  </p:stCondLst>
                                  <p:childTnLst>
                                    <p:animMotion origin="layout" path="M -0.04375 -0.02454 L -0.30868 -0.25787 " pathEditMode="relative" rAng="0" ptsTypes="AA">
                                      <p:cBhvr>
                                        <p:cTn id="15" dur="1000" fill="hold"/>
                                        <p:tgtEl>
                                          <p:spTgt spid="22"/>
                                        </p:tgtEl>
                                        <p:attrNameLst>
                                          <p:attrName>ppt_x</p:attrName>
                                          <p:attrName>ppt_y</p:attrName>
                                        </p:attrNameLst>
                                      </p:cBhvr>
                                      <p:rCtr x="-13247" y="-11667"/>
                                    </p:animMotion>
                                  </p:childTnLst>
                                </p:cTn>
                              </p:par>
                            </p:childTnLst>
                          </p:cTn>
                        </p:par>
                        <p:par>
                          <p:cTn id="16" fill="hold">
                            <p:stCondLst>
                              <p:cond delay="5000"/>
                            </p:stCondLst>
                            <p:childTnLst>
                              <p:par>
                                <p:cTn id="17" presetID="0" presetClass="path" presetSubtype="0" accel="50000" decel="50000" fill="hold" grpId="0" nodeType="afterEffect">
                                  <p:stCondLst>
                                    <p:cond delay="0"/>
                                  </p:stCondLst>
                                  <p:childTnLst>
                                    <p:animMotion origin="layout" path="M 0.00468 -0.00185 L -0.36702 -0.35995 " pathEditMode="relative" rAng="0" ptsTypes="AA">
                                      <p:cBhvr>
                                        <p:cTn id="18" dur="1000" fill="hold"/>
                                        <p:tgtEl>
                                          <p:spTgt spid="23"/>
                                        </p:tgtEl>
                                        <p:attrNameLst>
                                          <p:attrName>ppt_x</p:attrName>
                                          <p:attrName>ppt_y</p:attrName>
                                        </p:attrNameLst>
                                      </p:cBhvr>
                                      <p:rCtr x="-18594" y="-17917"/>
                                    </p:animMotion>
                                  </p:childTnLst>
                                </p:cTn>
                              </p:par>
                            </p:childTnLst>
                          </p:cTn>
                        </p:par>
                        <p:par>
                          <p:cTn id="19" fill="hold">
                            <p:stCondLst>
                              <p:cond delay="6000"/>
                            </p:stCondLst>
                            <p:childTnLst>
                              <p:par>
                                <p:cTn id="20" presetID="0" presetClass="path" presetSubtype="0" accel="50000" decel="50000" fill="hold" grpId="0" nodeType="afterEffect">
                                  <p:stCondLst>
                                    <p:cond delay="0"/>
                                  </p:stCondLst>
                                  <p:childTnLst>
                                    <p:animMotion origin="layout" path="M -0.00573 -0.00116 L 0.49653 0.0581 " pathEditMode="relative" rAng="0" ptsTypes="AA">
                                      <p:cBhvr>
                                        <p:cTn id="21" dur="1000" fill="hold"/>
                                        <p:tgtEl>
                                          <p:spTgt spid="24"/>
                                        </p:tgtEl>
                                        <p:attrNameLst>
                                          <p:attrName>ppt_x</p:attrName>
                                          <p:attrName>ppt_y</p:attrName>
                                        </p:attrNameLst>
                                      </p:cBhvr>
                                      <p:rCtr x="25104" y="2963"/>
                                    </p:animMotion>
                                  </p:childTnLst>
                                </p:cTn>
                              </p:par>
                            </p:childTnLst>
                          </p:cTn>
                        </p:par>
                        <p:par>
                          <p:cTn id="22" fill="hold">
                            <p:stCondLst>
                              <p:cond delay="7000"/>
                            </p:stCondLst>
                            <p:childTnLst>
                              <p:par>
                                <p:cTn id="23" presetID="0" presetClass="path" presetSubtype="0" accel="50000" decel="50000" fill="hold" grpId="0" nodeType="afterEffect">
                                  <p:stCondLst>
                                    <p:cond delay="0"/>
                                  </p:stCondLst>
                                  <p:childTnLst>
                                    <p:animMotion origin="layout" path="M -0.00017 -0.00856 L 0.32813 0.08912 " pathEditMode="relative" rAng="0" ptsTypes="AA">
                                      <p:cBhvr>
                                        <p:cTn id="24" dur="1000" fill="hold"/>
                                        <p:tgtEl>
                                          <p:spTgt spid="25"/>
                                        </p:tgtEl>
                                        <p:attrNameLst>
                                          <p:attrName>ppt_x</p:attrName>
                                          <p:attrName>ppt_y</p:attrName>
                                        </p:attrNameLst>
                                      </p:cBhvr>
                                      <p:rCtr x="16406" y="4884"/>
                                    </p:animMotion>
                                  </p:childTnLst>
                                </p:cTn>
                              </p:par>
                            </p:childTnLst>
                          </p:cTn>
                        </p:par>
                        <p:par>
                          <p:cTn id="25" fill="hold">
                            <p:stCondLst>
                              <p:cond delay="8000"/>
                            </p:stCondLst>
                            <p:childTnLst>
                              <p:par>
                                <p:cTn id="26" presetID="0" presetClass="path" presetSubtype="0" accel="50000" decel="50000" fill="hold" grpId="0" nodeType="afterEffect">
                                  <p:stCondLst>
                                    <p:cond delay="0"/>
                                  </p:stCondLst>
                                  <p:childTnLst>
                                    <p:animMotion origin="layout" path="M -0.02066 -0.01088 L 0.17083 -0.23657 " pathEditMode="relative" rAng="0" ptsTypes="AA">
                                      <p:cBhvr>
                                        <p:cTn id="27" dur="1000" fill="hold"/>
                                        <p:tgtEl>
                                          <p:spTgt spid="26"/>
                                        </p:tgtEl>
                                        <p:attrNameLst>
                                          <p:attrName>ppt_x</p:attrName>
                                          <p:attrName>ppt_y</p:attrName>
                                        </p:attrNameLst>
                                      </p:cBhvr>
                                      <p:rCtr x="9566" y="-11296"/>
                                    </p:animMotion>
                                  </p:childTnLst>
                                </p:cTn>
                              </p:par>
                            </p:childTnLst>
                          </p:cTn>
                        </p:par>
                        <p:par>
                          <p:cTn id="28" fill="hold">
                            <p:stCondLst>
                              <p:cond delay="9000"/>
                            </p:stCondLst>
                            <p:childTnLst>
                              <p:par>
                                <p:cTn id="29" presetID="0" presetClass="path" presetSubtype="0" accel="50000" decel="50000" fill="hold" grpId="0" nodeType="afterEffect">
                                  <p:stCondLst>
                                    <p:cond delay="0"/>
                                  </p:stCondLst>
                                  <p:childTnLst>
                                    <p:animMotion origin="layout" path="M 0.00243 0.00116 L -0.27691 -0.33287 " pathEditMode="relative" rAng="0" ptsTypes="AA">
                                      <p:cBhvr>
                                        <p:cTn id="30" dur="1000" fill="hold"/>
                                        <p:tgtEl>
                                          <p:spTgt spid="27"/>
                                        </p:tgtEl>
                                        <p:attrNameLst>
                                          <p:attrName>ppt_x</p:attrName>
                                          <p:attrName>ppt_y</p:attrName>
                                        </p:attrNameLst>
                                      </p:cBhvr>
                                      <p:rCtr x="-13976" y="-16713"/>
                                    </p:animMotion>
                                  </p:childTnLst>
                                </p:cTn>
                              </p:par>
                            </p:childTnLst>
                          </p:cTn>
                        </p:par>
                        <p:par>
                          <p:cTn id="31" fill="hold">
                            <p:stCondLst>
                              <p:cond delay="10000"/>
                            </p:stCondLst>
                            <p:childTnLst>
                              <p:par>
                                <p:cTn id="32" presetID="0" presetClass="path" presetSubtype="0" accel="50000" decel="50000" fill="hold" grpId="0" nodeType="afterEffect">
                                  <p:stCondLst>
                                    <p:cond delay="0"/>
                                  </p:stCondLst>
                                  <p:childTnLst>
                                    <p:animMotion origin="layout" path="M 0.00399 0.0081 L -0.09132 0.16366 " pathEditMode="relative" rAng="0" ptsTypes="AA">
                                      <p:cBhvr>
                                        <p:cTn id="33" dur="1000" fill="hold"/>
                                        <p:tgtEl>
                                          <p:spTgt spid="28"/>
                                        </p:tgtEl>
                                        <p:attrNameLst>
                                          <p:attrName>ppt_x</p:attrName>
                                          <p:attrName>ppt_y</p:attrName>
                                        </p:attrNameLst>
                                      </p:cBhvr>
                                      <p:rCtr x="-4774" y="7778"/>
                                    </p:animMotion>
                                  </p:childTnLst>
                                </p:cTn>
                              </p:par>
                            </p:childTnLst>
                          </p:cTn>
                        </p:par>
                        <p:par>
                          <p:cTn id="34" fill="hold">
                            <p:stCondLst>
                              <p:cond delay="11000"/>
                            </p:stCondLst>
                            <p:childTnLst>
                              <p:par>
                                <p:cTn id="35" presetID="0" presetClass="path" presetSubtype="0" accel="50000" decel="50000" fill="hold" grpId="0" nodeType="afterEffect">
                                  <p:stCondLst>
                                    <p:cond delay="0"/>
                                  </p:stCondLst>
                                  <p:childTnLst>
                                    <p:animMotion origin="layout" path="M 0.00035 -0.01227 L 0.46736 0.16621 " pathEditMode="relative" rAng="0" ptsTypes="AA">
                                      <p:cBhvr>
                                        <p:cTn id="36" dur="1000" fill="hold"/>
                                        <p:tgtEl>
                                          <p:spTgt spid="29"/>
                                        </p:tgtEl>
                                        <p:attrNameLst>
                                          <p:attrName>ppt_x</p:attrName>
                                          <p:attrName>ppt_y</p:attrName>
                                        </p:attrNameLst>
                                      </p:cBhvr>
                                      <p:rCtr x="23351" y="8912"/>
                                    </p:animMotion>
                                  </p:childTnLst>
                                </p:cTn>
                              </p:par>
                            </p:childTnLst>
                          </p:cTn>
                        </p:par>
                        <p:par>
                          <p:cTn id="37" fill="hold">
                            <p:stCondLst>
                              <p:cond delay="12000"/>
                            </p:stCondLst>
                            <p:childTnLst>
                              <p:par>
                                <p:cTn id="38" presetID="0" presetClass="path" presetSubtype="0" accel="50000" decel="50000" fill="hold" grpId="0" nodeType="afterEffect">
                                  <p:stCondLst>
                                    <p:cond delay="0"/>
                                  </p:stCondLst>
                                  <p:childTnLst>
                                    <p:animMotion origin="layout" path="M 0.00591 -0.00856 L -0.14514 0.50463 " pathEditMode="relative" rAng="0" ptsTypes="AA">
                                      <p:cBhvr>
                                        <p:cTn id="39" dur="1000" fill="hold"/>
                                        <p:tgtEl>
                                          <p:spTgt spid="46"/>
                                        </p:tgtEl>
                                        <p:attrNameLst>
                                          <p:attrName>ppt_x</p:attrName>
                                          <p:attrName>ppt_y</p:attrName>
                                        </p:attrNameLst>
                                      </p:cBhvr>
                                      <p:rCtr x="-7552" y="25648"/>
                                    </p:animMotion>
                                  </p:childTnLst>
                                </p:cTn>
                              </p:par>
                            </p:childTnLst>
                          </p:cTn>
                        </p:par>
                        <p:par>
                          <p:cTn id="40" fill="hold">
                            <p:stCondLst>
                              <p:cond delay="13000"/>
                            </p:stCondLst>
                            <p:childTnLst>
                              <p:par>
                                <p:cTn id="41" presetID="0" presetClass="path" presetSubtype="0" accel="50000" decel="50000" fill="hold" grpId="0" nodeType="afterEffect">
                                  <p:stCondLst>
                                    <p:cond delay="0"/>
                                  </p:stCondLst>
                                  <p:childTnLst>
                                    <p:animMotion origin="layout" path="M -0.0033 0.00116 L 0.18246 -0.04607 " pathEditMode="relative" rAng="0" ptsTypes="AA">
                                      <p:cBhvr>
                                        <p:cTn id="42" dur="1000" fill="hold"/>
                                        <p:tgtEl>
                                          <p:spTgt spid="47"/>
                                        </p:tgtEl>
                                        <p:attrNameLst>
                                          <p:attrName>ppt_x</p:attrName>
                                          <p:attrName>ppt_y</p:attrName>
                                        </p:attrNameLst>
                                      </p:cBhvr>
                                      <p:rCtr x="9288" y="-2361"/>
                                    </p:animMotion>
                                  </p:childTnLst>
                                </p:cTn>
                              </p:par>
                            </p:childTnLst>
                          </p:cTn>
                        </p:par>
                        <p:par>
                          <p:cTn id="43" fill="hold">
                            <p:stCondLst>
                              <p:cond delay="14000"/>
                            </p:stCondLst>
                            <p:childTnLst>
                              <p:par>
                                <p:cTn id="44" presetID="0" presetClass="path" presetSubtype="0" accel="50000" decel="50000" fill="hold" grpId="0" nodeType="afterEffect">
                                  <p:stCondLst>
                                    <p:cond delay="0"/>
                                  </p:stCondLst>
                                  <p:childTnLst>
                                    <p:animMotion origin="layout" path="M -0.00573 -0.00394 L 0.32917 -0.10024 " pathEditMode="relative" rAng="0" ptsTypes="AA">
                                      <p:cBhvr>
                                        <p:cTn id="45" dur="1000" fill="hold"/>
                                        <p:tgtEl>
                                          <p:spTgt spid="48"/>
                                        </p:tgtEl>
                                        <p:attrNameLst>
                                          <p:attrName>ppt_x</p:attrName>
                                          <p:attrName>ppt_y</p:attrName>
                                        </p:attrNameLst>
                                      </p:cBhvr>
                                      <p:rCtr x="16736" y="-4815"/>
                                    </p:animMotion>
                                  </p:childTnLst>
                                </p:cTn>
                              </p:par>
                            </p:childTnLst>
                          </p:cTn>
                        </p:par>
                        <p:par>
                          <p:cTn id="46" fill="hold">
                            <p:stCondLst>
                              <p:cond delay="15000"/>
                            </p:stCondLst>
                            <p:childTnLst>
                              <p:par>
                                <p:cTn id="47" presetID="0" presetClass="path" presetSubtype="0" accel="50000" decel="50000" fill="hold" grpId="0" nodeType="afterEffect">
                                  <p:stCondLst>
                                    <p:cond delay="0"/>
                                  </p:stCondLst>
                                  <p:childTnLst>
                                    <p:animMotion origin="layout" path="M -0.00313 -0.02153 L 0.19809 0.17384 " pathEditMode="relative" rAng="0" ptsTypes="AA">
                                      <p:cBhvr>
                                        <p:cTn id="48" dur="1000" fill="hold"/>
                                        <p:tgtEl>
                                          <p:spTgt spid="50"/>
                                        </p:tgtEl>
                                        <p:attrNameLst>
                                          <p:attrName>ppt_x</p:attrName>
                                          <p:attrName>ppt_y</p:attrName>
                                        </p:attrNameLst>
                                      </p:cBhvr>
                                      <p:rCtr x="10052" y="9769"/>
                                    </p:animMotion>
                                  </p:childTnLst>
                                </p:cTn>
                              </p:par>
                            </p:childTnLst>
                          </p:cTn>
                        </p:par>
                        <p:par>
                          <p:cTn id="49" fill="hold">
                            <p:stCondLst>
                              <p:cond delay="16000"/>
                            </p:stCondLst>
                            <p:childTnLst>
                              <p:par>
                                <p:cTn id="50" presetID="0" presetClass="path" presetSubtype="0" accel="50000" decel="50000" fill="hold" grpId="0" nodeType="afterEffect">
                                  <p:stCondLst>
                                    <p:cond delay="0"/>
                                  </p:stCondLst>
                                  <p:childTnLst>
                                    <p:animMotion origin="layout" path="M -0.00607 0.15232 L -0.00763 -0.00532 " pathEditMode="relative" rAng="0" ptsTypes="AA">
                                      <p:cBhvr>
                                        <p:cTn id="51" dur="1000" spd="-100000" fill="hold"/>
                                        <p:tgtEl>
                                          <p:spTgt spid="53"/>
                                        </p:tgtEl>
                                        <p:attrNameLst>
                                          <p:attrName>ppt_x</p:attrName>
                                          <p:attrName>ppt_y</p:attrName>
                                        </p:attrNameLst>
                                      </p:cBhvr>
                                      <p:rCtr x="-87" y="-78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35" grpId="0" animBg="1"/>
      <p:bldP spid="22" grpId="0" animBg="1"/>
      <p:bldP spid="23" grpId="0" animBg="1"/>
      <p:bldP spid="24" grpId="0" animBg="1"/>
      <p:bldP spid="25" grpId="0" animBg="1"/>
      <p:bldP spid="26" grpId="0" animBg="1"/>
      <p:bldP spid="27" grpId="0" animBg="1"/>
      <p:bldP spid="28" grpId="0" animBg="1"/>
      <p:bldP spid="29" grpId="0" animBg="1"/>
      <p:bldP spid="46" grpId="0" animBg="1"/>
      <p:bldP spid="47" grpId="0" animBg="1"/>
      <p:bldP spid="48" grpId="0" animBg="1"/>
      <p:bldP spid="50" grpId="0" animBg="1"/>
      <p:bldP spid="53"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b="11560"/>
          <a:stretch/>
        </p:blipFill>
        <p:spPr>
          <a:xfrm>
            <a:off x="0" y="0"/>
            <a:ext cx="9144011" cy="6858000"/>
          </a:xfrm>
          <a:prstGeom prst="rect">
            <a:avLst/>
          </a:prstGeom>
        </p:spPr>
      </p:pic>
      <p:sp>
        <p:nvSpPr>
          <p:cNvPr id="3" name="TextBox 2">
            <a:extLst>
              <a:ext uri="{FF2B5EF4-FFF2-40B4-BE49-F238E27FC236}">
                <a16:creationId xmlns:a16="http://schemas.microsoft.com/office/drawing/2014/main" id="{5540ED8C-BDEB-4E00-ADFC-D728C59B8DC4}"/>
              </a:ext>
            </a:extLst>
          </p:cNvPr>
          <p:cNvSpPr txBox="1"/>
          <p:nvPr/>
        </p:nvSpPr>
        <p:spPr>
          <a:xfrm>
            <a:off x="2303748" y="5085184"/>
            <a:ext cx="4536504" cy="707886"/>
          </a:xfrm>
          <a:prstGeom prst="rect">
            <a:avLst/>
          </a:prstGeom>
          <a:noFill/>
        </p:spPr>
        <p:txBody>
          <a:bodyPr wrap="square" rtlCol="0">
            <a:spAutoFit/>
          </a:bodyPr>
          <a:lstStyle/>
          <a:p>
            <a:r>
              <a:rPr lang="en-GB" sz="4000" dirty="0">
                <a:solidFill>
                  <a:srgbClr val="FFFFFF"/>
                </a:solidFill>
              </a:rPr>
              <a:t>Opening devotions</a:t>
            </a:r>
          </a:p>
        </p:txBody>
      </p:sp>
    </p:spTree>
    <p:extLst>
      <p:ext uri="{BB962C8B-B14F-4D97-AF65-F5344CB8AC3E}">
        <p14:creationId xmlns:p14="http://schemas.microsoft.com/office/powerpoint/2010/main" val="24676306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idx="4294967295"/>
          </p:nvPr>
        </p:nvSpPr>
        <p:spPr bwMode="auto">
          <a:xfrm>
            <a:off x="504056" y="417890"/>
            <a:ext cx="3059832" cy="1247775"/>
          </a:xfrm>
          <a:prstGeom prst="rect">
            <a:avLst/>
          </a:prstGeom>
          <a:noFill/>
          <a:ln>
            <a:miter lim="800000"/>
            <a:headEnd/>
            <a:tailEnd/>
          </a:ln>
        </p:spPr>
        <p:txBody>
          <a:bodyPr/>
          <a:lstStyle/>
          <a:p>
            <a:pPr algn="l" eaLnBrk="1" hangingPunct="1"/>
            <a:r>
              <a:rPr lang="en-GB" sz="5600" b="1" dirty="0">
                <a:latin typeface="Arial" panose="020B0604020202020204" pitchFamily="34" charset="0"/>
                <a:ea typeface="Geneva" pitchFamily="125" charset="-128"/>
                <a:cs typeface="Arial" panose="020B0604020202020204" pitchFamily="34" charset="0"/>
              </a:rPr>
              <a:t>Review</a:t>
            </a:r>
            <a:endParaRPr lang="en-US" sz="5600" b="1" dirty="0">
              <a:latin typeface="Arial" panose="020B0604020202020204" pitchFamily="34" charset="0"/>
              <a:ea typeface="Geneva" pitchFamily="125" charset="-128"/>
              <a:cs typeface="Arial" panose="020B0604020202020204" pitchFamily="34" charset="0"/>
            </a:endParaRPr>
          </a:p>
        </p:txBody>
      </p:sp>
      <p:pic>
        <p:nvPicPr>
          <p:cNvPr id="4" name="Picture 3"/>
          <p:cNvPicPr>
            <a:picLocks noChangeAspect="1"/>
          </p:cNvPicPr>
          <p:nvPr/>
        </p:nvPicPr>
        <p:blipFill>
          <a:blip r:embed="rId2"/>
          <a:stretch>
            <a:fillRect/>
          </a:stretch>
        </p:blipFill>
        <p:spPr>
          <a:xfrm>
            <a:off x="5868144" y="476672"/>
            <a:ext cx="2590606" cy="2674303"/>
          </a:xfrm>
          <a:prstGeom prst="rect">
            <a:avLst/>
          </a:prstGeom>
        </p:spPr>
      </p:pic>
      <p:sp>
        <p:nvSpPr>
          <p:cNvPr id="3" name="Rectangle 2"/>
          <p:cNvSpPr/>
          <p:nvPr/>
        </p:nvSpPr>
        <p:spPr>
          <a:xfrm>
            <a:off x="3354851" y="3208695"/>
            <a:ext cx="5885402" cy="461665"/>
          </a:xfrm>
          <a:prstGeom prst="rect">
            <a:avLst/>
          </a:prstGeom>
        </p:spPr>
        <p:txBody>
          <a:bodyPr wrap="square">
            <a:spAutoFit/>
          </a:bodyPr>
          <a:lstStyle/>
          <a:p>
            <a:pPr eaLnBrk="1" hangingPunct="1">
              <a:spcAft>
                <a:spcPts val="1000"/>
              </a:spcAft>
            </a:pPr>
            <a:r>
              <a:rPr lang="en-GB" dirty="0">
                <a:cs typeface="Arial" panose="020B0604020202020204" pitchFamily="34" charset="0"/>
              </a:rPr>
              <a:t>Safeguarding is everyone’s responsibility</a:t>
            </a:r>
          </a:p>
        </p:txBody>
      </p:sp>
      <p:sp>
        <p:nvSpPr>
          <p:cNvPr id="5" name="Rectangle 4"/>
          <p:cNvSpPr/>
          <p:nvPr/>
        </p:nvSpPr>
        <p:spPr>
          <a:xfrm>
            <a:off x="497542" y="1349012"/>
            <a:ext cx="4616815" cy="830997"/>
          </a:xfrm>
          <a:prstGeom prst="rect">
            <a:avLst/>
          </a:prstGeom>
        </p:spPr>
        <p:txBody>
          <a:bodyPr wrap="square">
            <a:spAutoFit/>
          </a:bodyPr>
          <a:lstStyle/>
          <a:p>
            <a:pPr algn="r" eaLnBrk="1" hangingPunct="1">
              <a:spcAft>
                <a:spcPts val="1000"/>
              </a:spcAft>
            </a:pPr>
            <a:r>
              <a:rPr lang="en-GB">
                <a:cs typeface="Arial" panose="020B0604020202020204" pitchFamily="34" charset="0"/>
              </a:rPr>
              <a:t>What makes safeguarding in the Church special?</a:t>
            </a:r>
          </a:p>
        </p:txBody>
      </p:sp>
      <p:sp>
        <p:nvSpPr>
          <p:cNvPr id="6" name="Rectangle 5"/>
          <p:cNvSpPr/>
          <p:nvPr/>
        </p:nvSpPr>
        <p:spPr>
          <a:xfrm>
            <a:off x="534199" y="4655795"/>
            <a:ext cx="3276697" cy="1200329"/>
          </a:xfrm>
          <a:prstGeom prst="rect">
            <a:avLst/>
          </a:prstGeom>
        </p:spPr>
        <p:txBody>
          <a:bodyPr wrap="square">
            <a:spAutoFit/>
          </a:bodyPr>
          <a:lstStyle/>
          <a:p>
            <a:pPr eaLnBrk="1" hangingPunct="1">
              <a:spcAft>
                <a:spcPts val="1000"/>
              </a:spcAft>
            </a:pPr>
            <a:r>
              <a:rPr lang="en-GB" dirty="0">
                <a:cs typeface="Arial" panose="020B0604020202020204" pitchFamily="34" charset="0"/>
              </a:rPr>
              <a:t>What I need to know for my role(s) and responsibilities</a:t>
            </a:r>
          </a:p>
        </p:txBody>
      </p:sp>
      <p:pic>
        <p:nvPicPr>
          <p:cNvPr id="10" name="Picture 9">
            <a:extLst>
              <a:ext uri="{FF2B5EF4-FFF2-40B4-BE49-F238E27FC236}">
                <a16:creationId xmlns:a16="http://schemas.microsoft.com/office/drawing/2014/main" id="{602213C7-06AC-436D-8A01-09D3BFF198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33617" y="1988840"/>
            <a:ext cx="3923607" cy="2942705"/>
          </a:xfrm>
          <a:prstGeom prst="rect">
            <a:avLst/>
          </a:prstGeom>
        </p:spPr>
      </p:pic>
      <p:grpSp>
        <p:nvGrpSpPr>
          <p:cNvPr id="7" name="Group 6">
            <a:extLst>
              <a:ext uri="{FF2B5EF4-FFF2-40B4-BE49-F238E27FC236}">
                <a16:creationId xmlns:a16="http://schemas.microsoft.com/office/drawing/2014/main" id="{AD3FE890-FDB8-B140-839A-C31B10F12924}"/>
              </a:ext>
            </a:extLst>
          </p:cNvPr>
          <p:cNvGrpSpPr/>
          <p:nvPr/>
        </p:nvGrpSpPr>
        <p:grpSpPr>
          <a:xfrm>
            <a:off x="5130117" y="3815857"/>
            <a:ext cx="2520280" cy="2501658"/>
            <a:chOff x="6084168" y="3815857"/>
            <a:chExt cx="2520280" cy="2501658"/>
          </a:xfrm>
        </p:grpSpPr>
        <p:sp>
          <p:nvSpPr>
            <p:cNvPr id="11" name="Freeform: Shape 3">
              <a:extLst>
                <a:ext uri="{FF2B5EF4-FFF2-40B4-BE49-F238E27FC236}">
                  <a16:creationId xmlns:a16="http://schemas.microsoft.com/office/drawing/2014/main" id="{20EF346D-974E-F14A-93F9-2DD6DDE7436C}"/>
                </a:ext>
              </a:extLst>
            </p:cNvPr>
            <p:cNvSpPr/>
            <p:nvPr/>
          </p:nvSpPr>
          <p:spPr>
            <a:xfrm>
              <a:off x="6127559" y="3815857"/>
              <a:ext cx="2476889" cy="2476889"/>
            </a:xfrm>
            <a:custGeom>
              <a:avLst/>
              <a:gdLst>
                <a:gd name="connsiteX0" fmla="*/ 2699993 w 5399986"/>
                <a:gd name="connsiteY0" fmla="*/ 0 h 5399986"/>
                <a:gd name="connsiteX1" fmla="*/ 5399986 w 5399986"/>
                <a:gd name="connsiteY1" fmla="*/ 2699993 h 5399986"/>
                <a:gd name="connsiteX2" fmla="*/ 2699993 w 5399986"/>
                <a:gd name="connsiteY2" fmla="*/ 2699993 h 5399986"/>
                <a:gd name="connsiteX3" fmla="*/ 2699993 w 5399986"/>
                <a:gd name="connsiteY3" fmla="*/ 0 h 5399986"/>
              </a:gdLst>
              <a:ahLst/>
              <a:cxnLst>
                <a:cxn ang="0">
                  <a:pos x="connsiteX0" y="connsiteY0"/>
                </a:cxn>
                <a:cxn ang="0">
                  <a:pos x="connsiteX1" y="connsiteY1"/>
                </a:cxn>
                <a:cxn ang="0">
                  <a:pos x="connsiteX2" y="connsiteY2"/>
                </a:cxn>
                <a:cxn ang="0">
                  <a:pos x="connsiteX3" y="connsiteY3"/>
                </a:cxn>
              </a:cxnLst>
              <a:rect l="l" t="t" r="r" b="b"/>
              <a:pathLst>
                <a:path w="5399986" h="5399986">
                  <a:moveTo>
                    <a:pt x="2699993" y="0"/>
                  </a:moveTo>
                  <a:cubicBezTo>
                    <a:pt x="4191158" y="0"/>
                    <a:pt x="5399986" y="1208828"/>
                    <a:pt x="5399986" y="2699993"/>
                  </a:cubicBezTo>
                  <a:lnTo>
                    <a:pt x="2699993" y="2699993"/>
                  </a:lnTo>
                  <a:lnTo>
                    <a:pt x="2699993" y="0"/>
                  </a:lnTo>
                  <a:close/>
                </a:path>
              </a:pathLst>
            </a:custGeom>
            <a:solidFill>
              <a:srgbClr val="4CBDE4">
                <a:alpha val="80000"/>
              </a:srgbClr>
            </a:solidFill>
            <a:ln w="57150">
              <a:solidFill>
                <a:srgbClr val="4CBDE4"/>
              </a:solid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spcFirstLastPara="0" vert="horz" wrap="square" lIns="2807428" tIns="1044718" rIns="691146" bIns="2839570" numCol="1" spcCol="1270" anchor="ctr" anchorCtr="0">
              <a:noAutofit/>
            </a:bodyPr>
            <a:lstStyle/>
            <a:p>
              <a:pPr marL="0" lvl="0" indent="0" algn="ctr" defTabSz="1600200">
                <a:lnSpc>
                  <a:spcPct val="90000"/>
                </a:lnSpc>
                <a:spcBef>
                  <a:spcPct val="0"/>
                </a:spcBef>
                <a:spcAft>
                  <a:spcPct val="35000"/>
                </a:spcAft>
                <a:buNone/>
              </a:pPr>
              <a:endParaRPr lang="en-GB" sz="1400" b="1" i="1" kern="1200" dirty="0">
                <a:solidFill>
                  <a:schemeClr val="tx1"/>
                </a:solidFill>
                <a:latin typeface="Arial" panose="020B0604020202020204" pitchFamily="34" charset="0"/>
                <a:cs typeface="Arial" panose="020B0604020202020204" pitchFamily="34" charset="0"/>
              </a:endParaRPr>
            </a:p>
          </p:txBody>
        </p:sp>
        <p:sp>
          <p:nvSpPr>
            <p:cNvPr id="12" name="Freeform: Shape 4">
              <a:extLst>
                <a:ext uri="{FF2B5EF4-FFF2-40B4-BE49-F238E27FC236}">
                  <a16:creationId xmlns:a16="http://schemas.microsoft.com/office/drawing/2014/main" id="{69EB1EA0-07D8-8549-9B0F-C334DC7B6D06}"/>
                </a:ext>
              </a:extLst>
            </p:cNvPr>
            <p:cNvSpPr/>
            <p:nvPr/>
          </p:nvSpPr>
          <p:spPr>
            <a:xfrm>
              <a:off x="6127559" y="3840626"/>
              <a:ext cx="2476889" cy="2476889"/>
            </a:xfrm>
            <a:custGeom>
              <a:avLst/>
              <a:gdLst>
                <a:gd name="connsiteX0" fmla="*/ 5399986 w 5399986"/>
                <a:gd name="connsiteY0" fmla="*/ 2699993 h 5399986"/>
                <a:gd name="connsiteX1" fmla="*/ 2699993 w 5399986"/>
                <a:gd name="connsiteY1" fmla="*/ 5399986 h 5399986"/>
                <a:gd name="connsiteX2" fmla="*/ 2699993 w 5399986"/>
                <a:gd name="connsiteY2" fmla="*/ 2699993 h 5399986"/>
                <a:gd name="connsiteX3" fmla="*/ 5399986 w 5399986"/>
                <a:gd name="connsiteY3" fmla="*/ 2699993 h 5399986"/>
              </a:gdLst>
              <a:ahLst/>
              <a:cxnLst>
                <a:cxn ang="0">
                  <a:pos x="connsiteX0" y="connsiteY0"/>
                </a:cxn>
                <a:cxn ang="0">
                  <a:pos x="connsiteX1" y="connsiteY1"/>
                </a:cxn>
                <a:cxn ang="0">
                  <a:pos x="connsiteX2" y="connsiteY2"/>
                </a:cxn>
                <a:cxn ang="0">
                  <a:pos x="connsiteX3" y="connsiteY3"/>
                </a:cxn>
              </a:cxnLst>
              <a:rect l="l" t="t" r="r" b="b"/>
              <a:pathLst>
                <a:path w="5399986" h="5399986">
                  <a:moveTo>
                    <a:pt x="5399986" y="2699993"/>
                  </a:moveTo>
                  <a:cubicBezTo>
                    <a:pt x="5399986" y="4191158"/>
                    <a:pt x="4191158" y="5399986"/>
                    <a:pt x="2699993" y="5399986"/>
                  </a:cubicBezTo>
                  <a:lnTo>
                    <a:pt x="2699993" y="2699993"/>
                  </a:lnTo>
                  <a:lnTo>
                    <a:pt x="5399986" y="2699993"/>
                  </a:lnTo>
                  <a:close/>
                </a:path>
              </a:pathLst>
            </a:custGeom>
            <a:solidFill>
              <a:srgbClr val="F66712">
                <a:alpha val="80000"/>
              </a:srgbClr>
            </a:solidFill>
            <a:ln w="57150">
              <a:solidFill>
                <a:srgbClr val="F66712"/>
              </a:solidFill>
            </a:ln>
          </p:spPr>
          <p:style>
            <a:lnRef idx="2">
              <a:scrgbClr r="0" g="0" b="0"/>
            </a:lnRef>
            <a:fillRef idx="1">
              <a:scrgbClr r="0" g="0" b="0"/>
            </a:fillRef>
            <a:effectRef idx="0">
              <a:schemeClr val="accent4">
                <a:hueOff val="604807"/>
                <a:satOff val="-1980"/>
                <a:lumOff val="0"/>
                <a:alphaOff val="0"/>
              </a:schemeClr>
            </a:effectRef>
            <a:fontRef idx="minor">
              <a:schemeClr val="lt1"/>
            </a:fontRef>
          </p:style>
          <p:txBody>
            <a:bodyPr spcFirstLastPara="0" vert="horz" wrap="square" lIns="2842142" tIns="2842141" rIns="656432" bIns="1042147" numCol="1" spcCol="1270" anchor="ctr" anchorCtr="0">
              <a:noAutofit/>
            </a:bodyPr>
            <a:lstStyle/>
            <a:p>
              <a:pPr marL="0" lvl="0" indent="0" algn="ctr" defTabSz="1600200">
                <a:lnSpc>
                  <a:spcPct val="90000"/>
                </a:lnSpc>
                <a:spcBef>
                  <a:spcPct val="0"/>
                </a:spcBef>
                <a:spcAft>
                  <a:spcPct val="35000"/>
                </a:spcAft>
                <a:buNone/>
              </a:pPr>
              <a:endParaRPr lang="en-GB" sz="2800" b="1" i="1" kern="1200" dirty="0">
                <a:solidFill>
                  <a:schemeClr val="tx1"/>
                </a:solidFill>
                <a:latin typeface="Arial" panose="020B0604020202020204" pitchFamily="34" charset="0"/>
                <a:cs typeface="Arial" panose="020B0604020202020204" pitchFamily="34" charset="0"/>
              </a:endParaRPr>
            </a:p>
          </p:txBody>
        </p:sp>
        <p:sp>
          <p:nvSpPr>
            <p:cNvPr id="13" name="Freeform: Shape 5">
              <a:extLst>
                <a:ext uri="{FF2B5EF4-FFF2-40B4-BE49-F238E27FC236}">
                  <a16:creationId xmlns:a16="http://schemas.microsoft.com/office/drawing/2014/main" id="{44C9AEFE-22D9-0B4B-845E-9B91932C405A}"/>
                </a:ext>
              </a:extLst>
            </p:cNvPr>
            <p:cNvSpPr/>
            <p:nvPr/>
          </p:nvSpPr>
          <p:spPr>
            <a:xfrm>
              <a:off x="6084168" y="3840626"/>
              <a:ext cx="2476889" cy="2476889"/>
            </a:xfrm>
            <a:custGeom>
              <a:avLst/>
              <a:gdLst>
                <a:gd name="connsiteX0" fmla="*/ 2699993 w 5399986"/>
                <a:gd name="connsiteY0" fmla="*/ 5399986 h 5399986"/>
                <a:gd name="connsiteX1" fmla="*/ 0 w 5399986"/>
                <a:gd name="connsiteY1" fmla="*/ 2699993 h 5399986"/>
                <a:gd name="connsiteX2" fmla="*/ 2699993 w 5399986"/>
                <a:gd name="connsiteY2" fmla="*/ 2699993 h 5399986"/>
                <a:gd name="connsiteX3" fmla="*/ 2699993 w 5399986"/>
                <a:gd name="connsiteY3" fmla="*/ 5399986 h 5399986"/>
              </a:gdLst>
              <a:ahLst/>
              <a:cxnLst>
                <a:cxn ang="0">
                  <a:pos x="connsiteX0" y="connsiteY0"/>
                </a:cxn>
                <a:cxn ang="0">
                  <a:pos x="connsiteX1" y="connsiteY1"/>
                </a:cxn>
                <a:cxn ang="0">
                  <a:pos x="connsiteX2" y="connsiteY2"/>
                </a:cxn>
                <a:cxn ang="0">
                  <a:pos x="connsiteX3" y="connsiteY3"/>
                </a:cxn>
              </a:cxnLst>
              <a:rect l="l" t="t" r="r" b="b"/>
              <a:pathLst>
                <a:path w="5399986" h="5399986">
                  <a:moveTo>
                    <a:pt x="2699993" y="5399986"/>
                  </a:moveTo>
                  <a:cubicBezTo>
                    <a:pt x="1208828" y="5399986"/>
                    <a:pt x="0" y="4191158"/>
                    <a:pt x="0" y="2699993"/>
                  </a:cubicBezTo>
                  <a:lnTo>
                    <a:pt x="2699993" y="2699993"/>
                  </a:lnTo>
                  <a:lnTo>
                    <a:pt x="2699993" y="5399986"/>
                  </a:lnTo>
                  <a:close/>
                </a:path>
              </a:pathLst>
            </a:custGeom>
            <a:solidFill>
              <a:srgbClr val="39CC46">
                <a:alpha val="80000"/>
              </a:srgbClr>
            </a:solidFill>
            <a:ln w="57150">
              <a:solidFill>
                <a:srgbClr val="39CC46"/>
              </a:solidFill>
            </a:ln>
          </p:spPr>
          <p:style>
            <a:lnRef idx="2">
              <a:scrgbClr r="0" g="0" b="0"/>
            </a:lnRef>
            <a:fillRef idx="1">
              <a:scrgbClr r="0" g="0" b="0"/>
            </a:fillRef>
            <a:effectRef idx="0">
              <a:schemeClr val="accent4">
                <a:hueOff val="1209614"/>
                <a:satOff val="-3960"/>
                <a:lumOff val="0"/>
                <a:alphaOff val="0"/>
              </a:schemeClr>
            </a:effectRef>
            <a:fontRef idx="minor">
              <a:schemeClr val="lt1"/>
            </a:fontRef>
          </p:style>
          <p:txBody>
            <a:bodyPr spcFirstLastPara="0" vert="horz" wrap="square" lIns="656433" tIns="2842141" rIns="2842141" bIns="1042147" numCol="1" spcCol="1270" anchor="ctr" anchorCtr="0">
              <a:noAutofit/>
            </a:bodyPr>
            <a:lstStyle/>
            <a:p>
              <a:pPr marL="0" lvl="0" indent="0" algn="ctr" defTabSz="1600200">
                <a:lnSpc>
                  <a:spcPct val="90000"/>
                </a:lnSpc>
                <a:spcBef>
                  <a:spcPct val="0"/>
                </a:spcBef>
                <a:spcAft>
                  <a:spcPct val="35000"/>
                </a:spcAft>
                <a:buNone/>
              </a:pPr>
              <a:endParaRPr lang="en-GB" sz="2800" b="1" i="1" kern="1200" dirty="0">
                <a:solidFill>
                  <a:schemeClr val="tx1"/>
                </a:solidFill>
                <a:latin typeface="Arial" panose="020B0604020202020204" pitchFamily="34" charset="0"/>
                <a:cs typeface="Arial" panose="020B0604020202020204" pitchFamily="34" charset="0"/>
              </a:endParaRPr>
            </a:p>
          </p:txBody>
        </p:sp>
        <p:sp>
          <p:nvSpPr>
            <p:cNvPr id="15" name="Freeform: Shape 6">
              <a:extLst>
                <a:ext uri="{FF2B5EF4-FFF2-40B4-BE49-F238E27FC236}">
                  <a16:creationId xmlns:a16="http://schemas.microsoft.com/office/drawing/2014/main" id="{854127DD-20BF-134D-87A8-F8AC1F1B1EC0}"/>
                </a:ext>
              </a:extLst>
            </p:cNvPr>
            <p:cNvSpPr/>
            <p:nvPr/>
          </p:nvSpPr>
          <p:spPr>
            <a:xfrm>
              <a:off x="6084168" y="3815857"/>
              <a:ext cx="2476889" cy="2476889"/>
            </a:xfrm>
            <a:custGeom>
              <a:avLst/>
              <a:gdLst>
                <a:gd name="connsiteX0" fmla="*/ 0 w 5399986"/>
                <a:gd name="connsiteY0" fmla="*/ 2699993 h 5399986"/>
                <a:gd name="connsiteX1" fmla="*/ 2699993 w 5399986"/>
                <a:gd name="connsiteY1" fmla="*/ 0 h 5399986"/>
                <a:gd name="connsiteX2" fmla="*/ 2699993 w 5399986"/>
                <a:gd name="connsiteY2" fmla="*/ 2699993 h 5399986"/>
                <a:gd name="connsiteX3" fmla="*/ 0 w 5399986"/>
                <a:gd name="connsiteY3" fmla="*/ 2699993 h 5399986"/>
              </a:gdLst>
              <a:ahLst/>
              <a:cxnLst>
                <a:cxn ang="0">
                  <a:pos x="connsiteX0" y="connsiteY0"/>
                </a:cxn>
                <a:cxn ang="0">
                  <a:pos x="connsiteX1" y="connsiteY1"/>
                </a:cxn>
                <a:cxn ang="0">
                  <a:pos x="connsiteX2" y="connsiteY2"/>
                </a:cxn>
                <a:cxn ang="0">
                  <a:pos x="connsiteX3" y="connsiteY3"/>
                </a:cxn>
              </a:cxnLst>
              <a:rect l="l" t="t" r="r" b="b"/>
              <a:pathLst>
                <a:path w="5399986" h="5399986">
                  <a:moveTo>
                    <a:pt x="0" y="2699993"/>
                  </a:moveTo>
                  <a:cubicBezTo>
                    <a:pt x="0" y="1208828"/>
                    <a:pt x="1208828" y="0"/>
                    <a:pt x="2699993" y="0"/>
                  </a:cubicBezTo>
                  <a:lnTo>
                    <a:pt x="2699993" y="2699993"/>
                  </a:lnTo>
                  <a:lnTo>
                    <a:pt x="0" y="2699993"/>
                  </a:lnTo>
                  <a:close/>
                </a:path>
              </a:pathLst>
            </a:custGeom>
            <a:solidFill>
              <a:srgbClr val="EF181E">
                <a:alpha val="80000"/>
              </a:srgbClr>
            </a:solidFill>
            <a:ln w="57150">
              <a:solidFill>
                <a:srgbClr val="EF181E"/>
              </a:solidFill>
            </a:ln>
          </p:spPr>
          <p:style>
            <a:lnRef idx="2">
              <a:scrgbClr r="0" g="0" b="0"/>
            </a:lnRef>
            <a:fillRef idx="1">
              <a:scrgbClr r="0" g="0" b="0"/>
            </a:fillRef>
            <a:effectRef idx="0">
              <a:schemeClr val="accent4">
                <a:hueOff val="1814420"/>
                <a:satOff val="-5940"/>
                <a:lumOff val="0"/>
                <a:alphaOff val="0"/>
              </a:schemeClr>
            </a:effectRef>
            <a:fontRef idx="minor">
              <a:schemeClr val="lt1"/>
            </a:fontRef>
          </p:style>
          <p:txBody>
            <a:bodyPr spcFirstLastPara="0" vert="horz" wrap="square" lIns="658973" tIns="1044686" rIns="2844681" bIns="2844682" numCol="1" spcCol="1270" anchor="ctr" anchorCtr="0">
              <a:noAutofit/>
            </a:bodyPr>
            <a:lstStyle/>
            <a:p>
              <a:pPr marL="0" lvl="0" indent="0" algn="ctr" defTabSz="1689100">
                <a:lnSpc>
                  <a:spcPct val="90000"/>
                </a:lnSpc>
                <a:spcBef>
                  <a:spcPct val="0"/>
                </a:spcBef>
                <a:spcAft>
                  <a:spcPct val="35000"/>
                </a:spcAft>
                <a:buNone/>
              </a:pPr>
              <a:endParaRPr lang="en-GB" sz="3800" b="1" kern="1200" dirty="0">
                <a:solidFill>
                  <a:schemeClr val="tx1"/>
                </a:solidFill>
              </a:endParaRPr>
            </a:p>
          </p:txBody>
        </p:sp>
        <p:sp>
          <p:nvSpPr>
            <p:cNvPr id="2" name="Rectangle 1">
              <a:extLst>
                <a:ext uri="{FF2B5EF4-FFF2-40B4-BE49-F238E27FC236}">
                  <a16:creationId xmlns:a16="http://schemas.microsoft.com/office/drawing/2014/main" id="{5E61F5AE-BF6A-5342-B6BC-0918D261BEDB}"/>
                </a:ext>
              </a:extLst>
            </p:cNvPr>
            <p:cNvSpPr/>
            <p:nvPr/>
          </p:nvSpPr>
          <p:spPr>
            <a:xfrm>
              <a:off x="6228000" y="4678803"/>
              <a:ext cx="966611" cy="246221"/>
            </a:xfrm>
            <a:prstGeom prst="rect">
              <a:avLst/>
            </a:prstGeom>
          </p:spPr>
          <p:txBody>
            <a:bodyPr wrap="none" lIns="0" tIns="0" rIns="0" bIns="0">
              <a:spAutoFit/>
            </a:bodyPr>
            <a:lstStyle/>
            <a:p>
              <a:pPr algn="r"/>
              <a:r>
                <a:rPr lang="en-GB" sz="1600" dirty="0">
                  <a:cs typeface="Arial" panose="020B0604020202020204" pitchFamily="34" charset="0"/>
                </a:rPr>
                <a:t>Recognise</a:t>
              </a:r>
              <a:endParaRPr lang="en-US" sz="1600" dirty="0"/>
            </a:p>
          </p:txBody>
        </p:sp>
        <p:sp>
          <p:nvSpPr>
            <p:cNvPr id="17" name="Rectangle 16">
              <a:extLst>
                <a:ext uri="{FF2B5EF4-FFF2-40B4-BE49-F238E27FC236}">
                  <a16:creationId xmlns:a16="http://schemas.microsoft.com/office/drawing/2014/main" id="{337EA935-83CE-F04C-8BDC-95F6887250D0}"/>
                </a:ext>
              </a:extLst>
            </p:cNvPr>
            <p:cNvSpPr/>
            <p:nvPr/>
          </p:nvSpPr>
          <p:spPr>
            <a:xfrm>
              <a:off x="7467214" y="4678803"/>
              <a:ext cx="819135" cy="246221"/>
            </a:xfrm>
            <a:prstGeom prst="rect">
              <a:avLst/>
            </a:prstGeom>
          </p:spPr>
          <p:txBody>
            <a:bodyPr wrap="none" lIns="0" tIns="0" rIns="0" bIns="0">
              <a:spAutoFit/>
            </a:bodyPr>
            <a:lstStyle/>
            <a:p>
              <a:r>
                <a:rPr lang="en-GB" sz="1600" dirty="0">
                  <a:cs typeface="Arial" panose="020B0604020202020204" pitchFamily="34" charset="0"/>
                </a:rPr>
                <a:t>Respond</a:t>
              </a:r>
              <a:endParaRPr lang="en-US" sz="1600" dirty="0"/>
            </a:p>
          </p:txBody>
        </p:sp>
        <p:sp>
          <p:nvSpPr>
            <p:cNvPr id="18" name="Rectangle 17">
              <a:extLst>
                <a:ext uri="{FF2B5EF4-FFF2-40B4-BE49-F238E27FC236}">
                  <a16:creationId xmlns:a16="http://schemas.microsoft.com/office/drawing/2014/main" id="{1ED98BFC-BCF8-C348-A8F7-96955CFA765D}"/>
                </a:ext>
              </a:extLst>
            </p:cNvPr>
            <p:cNvSpPr/>
            <p:nvPr/>
          </p:nvSpPr>
          <p:spPr>
            <a:xfrm>
              <a:off x="6534174" y="5239553"/>
              <a:ext cx="660437" cy="246221"/>
            </a:xfrm>
            <a:prstGeom prst="rect">
              <a:avLst/>
            </a:prstGeom>
          </p:spPr>
          <p:txBody>
            <a:bodyPr wrap="none" lIns="0" tIns="0" rIns="0" bIns="0">
              <a:spAutoFit/>
            </a:bodyPr>
            <a:lstStyle/>
            <a:p>
              <a:pPr algn="r"/>
              <a:r>
                <a:rPr lang="en-GB" sz="1600" dirty="0">
                  <a:cs typeface="Arial" panose="020B0604020202020204" pitchFamily="34" charset="0"/>
                </a:rPr>
                <a:t>Record</a:t>
              </a:r>
              <a:endParaRPr lang="en-US" sz="1600" dirty="0"/>
            </a:p>
          </p:txBody>
        </p:sp>
        <p:sp>
          <p:nvSpPr>
            <p:cNvPr id="19" name="Rectangle 18">
              <a:extLst>
                <a:ext uri="{FF2B5EF4-FFF2-40B4-BE49-F238E27FC236}">
                  <a16:creationId xmlns:a16="http://schemas.microsoft.com/office/drawing/2014/main" id="{DB7A6921-CBFB-AA4E-A46E-21802913D3B0}"/>
                </a:ext>
              </a:extLst>
            </p:cNvPr>
            <p:cNvSpPr/>
            <p:nvPr/>
          </p:nvSpPr>
          <p:spPr>
            <a:xfrm>
              <a:off x="7467214" y="5221244"/>
              <a:ext cx="501740" cy="246221"/>
            </a:xfrm>
            <a:prstGeom prst="rect">
              <a:avLst/>
            </a:prstGeom>
          </p:spPr>
          <p:txBody>
            <a:bodyPr wrap="none" lIns="0" tIns="0" rIns="0" bIns="0">
              <a:spAutoFit/>
            </a:bodyPr>
            <a:lstStyle/>
            <a:p>
              <a:r>
                <a:rPr lang="en-GB" sz="1600" dirty="0">
                  <a:cs typeface="Arial" panose="020B0604020202020204" pitchFamily="34" charset="0"/>
                </a:rPr>
                <a:t>Refer</a:t>
              </a:r>
              <a:endParaRPr lang="en-US" sz="1600" dirty="0"/>
            </a:p>
          </p:txBody>
        </p:sp>
      </p:grpSp>
    </p:spTree>
    <p:extLst>
      <p:ext uri="{BB962C8B-B14F-4D97-AF65-F5344CB8AC3E}">
        <p14:creationId xmlns:p14="http://schemas.microsoft.com/office/powerpoint/2010/main" val="12232235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anim calcmode="lin" valueType="num">
                                      <p:cBhvr>
                                        <p:cTn id="31" dur="500" fill="hold"/>
                                        <p:tgtEl>
                                          <p:spTgt spid="6"/>
                                        </p:tgtEl>
                                        <p:attrNameLst>
                                          <p:attrName>ppt_x</p:attrName>
                                        </p:attrNameLst>
                                      </p:cBhvr>
                                      <p:tavLst>
                                        <p:tav tm="0">
                                          <p:val>
                                            <p:strVal val="#ppt_x"/>
                                          </p:val>
                                        </p:tav>
                                        <p:tav tm="100000">
                                          <p:val>
                                            <p:strVal val="#ppt_x"/>
                                          </p:val>
                                        </p:tav>
                                      </p:tavLst>
                                    </p:anim>
                                    <p:anim calcmode="lin" valueType="num">
                                      <p:cBhvr>
                                        <p:cTn id="32"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45740" y="2413000"/>
            <a:ext cx="7886700" cy="2096120"/>
          </a:xfrm>
          <a:prstGeom prst="rect">
            <a:avLst/>
          </a:prstGeom>
        </p:spPr>
        <p:txBody>
          <a:bodyPr>
            <a:noAutofit/>
          </a:bodyPr>
          <a:lstStyle/>
          <a:p>
            <a:pPr algn="ctr"/>
            <a:r>
              <a:rPr lang="en-GB" sz="5600" b="1" dirty="0">
                <a:solidFill>
                  <a:schemeClr val="tx1"/>
                </a:solidFill>
                <a:latin typeface="Arial" panose="020B0604020202020204" pitchFamily="34" charset="0"/>
                <a:cs typeface="Arial" panose="020B0604020202020204" pitchFamily="34" charset="0"/>
              </a:rPr>
              <a:t>Any unanswered questions?</a:t>
            </a:r>
          </a:p>
        </p:txBody>
      </p:sp>
    </p:spTree>
    <p:extLst>
      <p:ext uri="{BB962C8B-B14F-4D97-AF65-F5344CB8AC3E}">
        <p14:creationId xmlns:p14="http://schemas.microsoft.com/office/powerpoint/2010/main" val="20152190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7768" y="548680"/>
            <a:ext cx="8748464" cy="864096"/>
          </a:xfrm>
          <a:prstGeom prst="rect">
            <a:avLst/>
          </a:prstGeom>
        </p:spPr>
        <p:txBody>
          <a:bodyPr>
            <a:noAutofit/>
          </a:bodyPr>
          <a:lstStyle/>
          <a:p>
            <a:pPr algn="ctr"/>
            <a:r>
              <a:rPr lang="en-GB" sz="2600" dirty="0">
                <a:solidFill>
                  <a:schemeClr val="tx1"/>
                </a:solidFill>
                <a:latin typeface="Arial" panose="020B0604020202020204" pitchFamily="34" charset="0"/>
                <a:cs typeface="Arial" panose="020B0604020202020204" pitchFamily="34" charset="0"/>
              </a:rPr>
              <a:t>Using your </a:t>
            </a:r>
            <a:r>
              <a:rPr lang="en-GB" sz="2600" b="1" dirty="0">
                <a:solidFill>
                  <a:schemeClr val="tx1"/>
                </a:solidFill>
                <a:latin typeface="Arial" panose="020B0604020202020204" pitchFamily="34" charset="0"/>
                <a:cs typeface="Arial" panose="020B0604020202020204" pitchFamily="34" charset="0"/>
              </a:rPr>
              <a:t>Learning Log</a:t>
            </a:r>
            <a:r>
              <a:rPr lang="en-GB" sz="2600" dirty="0">
                <a:solidFill>
                  <a:schemeClr val="tx1"/>
                </a:solidFill>
                <a:latin typeface="Arial" panose="020B0604020202020204" pitchFamily="34" charset="0"/>
                <a:cs typeface="Arial" panose="020B0604020202020204" pitchFamily="34" charset="0"/>
              </a:rPr>
              <a:t>, spend some time considering the impact of the training on your areas of responsibility</a:t>
            </a:r>
          </a:p>
        </p:txBody>
      </p:sp>
      <p:pic>
        <p:nvPicPr>
          <p:cNvPr id="7" name="Picture 6">
            <a:extLst>
              <a:ext uri="{FF2B5EF4-FFF2-40B4-BE49-F238E27FC236}">
                <a16:creationId xmlns:a16="http://schemas.microsoft.com/office/drawing/2014/main" id="{0E94E7F8-716D-9145-B762-B4A186228D3E}"/>
              </a:ext>
            </a:extLst>
          </p:cNvPr>
          <p:cNvPicPr>
            <a:picLocks noChangeAspect="1"/>
          </p:cNvPicPr>
          <p:nvPr/>
        </p:nvPicPr>
        <p:blipFill rotWithShape="1">
          <a:blip r:embed="rId2">
            <a:extLst>
              <a:ext uri="{28A0092B-C50C-407E-A947-70E740481C1C}">
                <a14:useLocalDpi xmlns:a14="http://schemas.microsoft.com/office/drawing/2010/main" val="0"/>
              </a:ext>
            </a:extLst>
          </a:blip>
          <a:srcRect l="1974" t="28291" r="2351" b="7705"/>
          <a:stretch/>
        </p:blipFill>
        <p:spPr>
          <a:xfrm>
            <a:off x="863588" y="2691360"/>
            <a:ext cx="7416824" cy="3721274"/>
          </a:xfrm>
          <a:prstGeom prst="rect">
            <a:avLst/>
          </a:prstGeom>
          <a:ln w="15875">
            <a:noFill/>
          </a:ln>
        </p:spPr>
      </p:pic>
      <p:sp>
        <p:nvSpPr>
          <p:cNvPr id="8" name="Rectangle 7">
            <a:extLst>
              <a:ext uri="{FF2B5EF4-FFF2-40B4-BE49-F238E27FC236}">
                <a16:creationId xmlns:a16="http://schemas.microsoft.com/office/drawing/2014/main" id="{219F960A-489A-3940-AD59-CC4D442524A4}"/>
              </a:ext>
            </a:extLst>
          </p:cNvPr>
          <p:cNvSpPr/>
          <p:nvPr/>
        </p:nvSpPr>
        <p:spPr>
          <a:xfrm>
            <a:off x="971600" y="1544304"/>
            <a:ext cx="7200800" cy="1119831"/>
          </a:xfrm>
          <a:prstGeom prst="rect">
            <a:avLst/>
          </a:prstGeom>
          <a:solidFill>
            <a:schemeClr val="accent1">
              <a:alpha val="0"/>
            </a:schemeClr>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FE9FF0D-AC54-7F4C-BA3B-D97A7DB90126}"/>
              </a:ext>
            </a:extLst>
          </p:cNvPr>
          <p:cNvSpPr/>
          <p:nvPr/>
        </p:nvSpPr>
        <p:spPr>
          <a:xfrm>
            <a:off x="1979712" y="1571529"/>
            <a:ext cx="4913525" cy="1092607"/>
          </a:xfrm>
          <a:prstGeom prst="rect">
            <a:avLst/>
          </a:prstGeom>
        </p:spPr>
        <p:txBody>
          <a:bodyPr wrap="none">
            <a:spAutoFit/>
          </a:bodyPr>
          <a:lstStyle/>
          <a:p>
            <a:r>
              <a:rPr lang="en-GB" sz="2000" b="1" dirty="0">
                <a:cs typeface="Arial" panose="020B0604020202020204" pitchFamily="34" charset="0"/>
              </a:rPr>
              <a:t>Creating Safer Space:</a:t>
            </a:r>
          </a:p>
          <a:p>
            <a:pPr>
              <a:spcAft>
                <a:spcPts val="600"/>
              </a:spcAft>
            </a:pPr>
            <a:r>
              <a:rPr lang="en-GB" sz="2000" b="1" dirty="0">
                <a:cs typeface="Arial" panose="020B0604020202020204" pitchFamily="34" charset="0"/>
              </a:rPr>
              <a:t>Foundation Module – 2020 Edition</a:t>
            </a:r>
          </a:p>
          <a:p>
            <a:r>
              <a:rPr lang="en-GB" sz="2000" dirty="0">
                <a:cs typeface="Arial" panose="020B0604020202020204" pitchFamily="34" charset="0"/>
              </a:rPr>
              <a:t>Name:				      Date:</a:t>
            </a:r>
            <a:endParaRPr lang="en-US" sz="2000" dirty="0"/>
          </a:p>
        </p:txBody>
      </p:sp>
      <p:pic>
        <p:nvPicPr>
          <p:cNvPr id="11" name="Picture 10">
            <a:extLst>
              <a:ext uri="{FF2B5EF4-FFF2-40B4-BE49-F238E27FC236}">
                <a16:creationId xmlns:a16="http://schemas.microsoft.com/office/drawing/2014/main" id="{5BABD7A4-ACC6-F344-8F69-D18A451C1D36}"/>
              </a:ext>
            </a:extLst>
          </p:cNvPr>
          <p:cNvPicPr>
            <a:picLocks noChangeAspect="1"/>
          </p:cNvPicPr>
          <p:nvPr/>
        </p:nvPicPr>
        <p:blipFill rotWithShape="1">
          <a:blip r:embed="rId3">
            <a:extLst>
              <a:ext uri="{28A0092B-C50C-407E-A947-70E740481C1C}">
                <a14:useLocalDpi xmlns:a14="http://schemas.microsoft.com/office/drawing/2010/main" val="0"/>
              </a:ext>
            </a:extLst>
          </a:blip>
          <a:srcRect b="9614"/>
          <a:stretch/>
        </p:blipFill>
        <p:spPr>
          <a:xfrm>
            <a:off x="1070109" y="1607531"/>
            <a:ext cx="811094" cy="993375"/>
          </a:xfrm>
          <a:prstGeom prst="rect">
            <a:avLst/>
          </a:prstGeom>
        </p:spPr>
      </p:pic>
    </p:spTree>
    <p:extLst>
      <p:ext uri="{BB962C8B-B14F-4D97-AF65-F5344CB8AC3E}">
        <p14:creationId xmlns:p14="http://schemas.microsoft.com/office/powerpoint/2010/main" val="20625478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b="11560"/>
          <a:stretch/>
        </p:blipFill>
        <p:spPr>
          <a:xfrm>
            <a:off x="0" y="0"/>
            <a:ext cx="9144011" cy="6858000"/>
          </a:xfrm>
          <a:prstGeom prst="rect">
            <a:avLst/>
          </a:prstGeom>
        </p:spPr>
      </p:pic>
      <p:sp>
        <p:nvSpPr>
          <p:cNvPr id="2" name="TextBox 1">
            <a:extLst>
              <a:ext uri="{FF2B5EF4-FFF2-40B4-BE49-F238E27FC236}">
                <a16:creationId xmlns:a16="http://schemas.microsoft.com/office/drawing/2014/main" id="{BC36B5F0-C137-4D7B-A5F8-8B4AB049996E}"/>
              </a:ext>
            </a:extLst>
          </p:cNvPr>
          <p:cNvSpPr txBox="1"/>
          <p:nvPr/>
        </p:nvSpPr>
        <p:spPr>
          <a:xfrm>
            <a:off x="2411760" y="5013176"/>
            <a:ext cx="4320480" cy="707886"/>
          </a:xfrm>
          <a:prstGeom prst="rect">
            <a:avLst/>
          </a:prstGeom>
          <a:noFill/>
        </p:spPr>
        <p:txBody>
          <a:bodyPr wrap="square" rtlCol="0">
            <a:spAutoFit/>
          </a:bodyPr>
          <a:lstStyle/>
          <a:p>
            <a:r>
              <a:rPr lang="en-GB" sz="4000">
                <a:solidFill>
                  <a:srgbClr val="FFFFFF"/>
                </a:solidFill>
              </a:rPr>
              <a:t>Closing devotions</a:t>
            </a:r>
          </a:p>
        </p:txBody>
      </p:sp>
    </p:spTree>
    <p:extLst>
      <p:ext uri="{BB962C8B-B14F-4D97-AF65-F5344CB8AC3E}">
        <p14:creationId xmlns:p14="http://schemas.microsoft.com/office/powerpoint/2010/main" val="32157918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175881A-B748-AA4E-9670-C0DAE941863D}"/>
              </a:ext>
            </a:extLst>
          </p:cNvPr>
          <p:cNvPicPr>
            <a:picLocks noChangeAspect="1"/>
          </p:cNvPicPr>
          <p:nvPr/>
        </p:nvPicPr>
        <p:blipFill rotWithShape="1">
          <a:blip r:embed="rId3">
            <a:extLst>
              <a:ext uri="{28A0092B-C50C-407E-A947-70E740481C1C}">
                <a14:useLocalDpi xmlns:a14="http://schemas.microsoft.com/office/drawing/2010/main" val="0"/>
              </a:ext>
            </a:extLst>
          </a:blip>
          <a:srcRect b="9614"/>
          <a:stretch/>
        </p:blipFill>
        <p:spPr>
          <a:xfrm>
            <a:off x="313539" y="2060848"/>
            <a:ext cx="3410097" cy="4176464"/>
          </a:xfrm>
          <a:prstGeom prst="rect">
            <a:avLst/>
          </a:prstGeom>
        </p:spPr>
      </p:pic>
      <p:sp>
        <p:nvSpPr>
          <p:cNvPr id="3" name="Subtitle 2"/>
          <p:cNvSpPr>
            <a:spLocks noGrp="1"/>
          </p:cNvSpPr>
          <p:nvPr>
            <p:ph type="subTitle" idx="4294967295"/>
          </p:nvPr>
        </p:nvSpPr>
        <p:spPr>
          <a:xfrm>
            <a:off x="485800" y="476672"/>
            <a:ext cx="8172400" cy="1655763"/>
          </a:xfrm>
          <a:prstGeom prst="rect">
            <a:avLst/>
          </a:prstGeom>
        </p:spPr>
        <p:txBody>
          <a:bodyPr anchor="t">
            <a:noAutofit/>
          </a:bodyPr>
          <a:lstStyle/>
          <a:p>
            <a:pPr marL="0" indent="0">
              <a:buNone/>
            </a:pPr>
            <a:r>
              <a:rPr lang="en-GB" sz="4000" b="1" dirty="0">
                <a:solidFill>
                  <a:srgbClr val="000000"/>
                </a:solidFill>
                <a:latin typeface="Arial" panose="020B0604020202020204" pitchFamily="34" charset="0"/>
                <a:ea typeface="Geneva"/>
                <a:cs typeface="Arial" panose="020B0604020202020204" pitchFamily="34" charset="0"/>
              </a:rPr>
              <a:t>Creating Safer Space</a:t>
            </a:r>
          </a:p>
          <a:p>
            <a:pPr marL="0" indent="0">
              <a:buNone/>
            </a:pPr>
            <a:r>
              <a:rPr lang="en-GB" sz="4000" b="1" dirty="0">
                <a:solidFill>
                  <a:srgbClr val="000000"/>
                </a:solidFill>
                <a:latin typeface="Arial" panose="020B0604020202020204" pitchFamily="34" charset="0"/>
                <a:ea typeface="Geneva"/>
                <a:cs typeface="Arial" panose="020B0604020202020204" pitchFamily="34" charset="0"/>
              </a:rPr>
              <a:t>Foundation Module: 2020 Edition</a:t>
            </a:r>
          </a:p>
        </p:txBody>
      </p:sp>
      <p:sp>
        <p:nvSpPr>
          <p:cNvPr id="5" name="Rectangle 4"/>
          <p:cNvSpPr/>
          <p:nvPr/>
        </p:nvSpPr>
        <p:spPr>
          <a:xfrm>
            <a:off x="3971380" y="2132435"/>
            <a:ext cx="4868143" cy="3732432"/>
          </a:xfrm>
          <a:prstGeom prst="rect">
            <a:avLst/>
          </a:prstGeom>
        </p:spPr>
        <p:txBody>
          <a:bodyPr wrap="square">
            <a:spAutoFit/>
          </a:bodyPr>
          <a:lstStyle/>
          <a:p>
            <a:pPr eaLnBrk="1" hangingPunct="1">
              <a:lnSpc>
                <a:spcPct val="110000"/>
              </a:lnSpc>
              <a:spcAft>
                <a:spcPts val="1400"/>
              </a:spcAft>
            </a:pPr>
            <a:r>
              <a:rPr lang="en-GB" sz="2800" dirty="0">
                <a:cs typeface="Arial" panose="020B0604020202020204" pitchFamily="34" charset="0"/>
              </a:rPr>
              <a:t>Please collect your certificate of attendance.</a:t>
            </a:r>
          </a:p>
          <a:p>
            <a:pPr eaLnBrk="1" hangingPunct="1">
              <a:lnSpc>
                <a:spcPct val="110000"/>
              </a:lnSpc>
              <a:spcAft>
                <a:spcPts val="1400"/>
              </a:spcAft>
            </a:pPr>
            <a:r>
              <a:rPr lang="en-GB" sz="2800" dirty="0">
                <a:cs typeface="Arial" panose="020B0604020202020204" pitchFamily="34" charset="0"/>
              </a:rPr>
              <a:t>Please place your feedback form in the tray by the door.</a:t>
            </a:r>
          </a:p>
          <a:p>
            <a:pPr eaLnBrk="1" hangingPunct="1">
              <a:lnSpc>
                <a:spcPct val="110000"/>
              </a:lnSpc>
              <a:spcAft>
                <a:spcPts val="1400"/>
              </a:spcAft>
            </a:pPr>
            <a:r>
              <a:rPr lang="en-GB" sz="2800" b="1" dirty="0">
                <a:cs typeface="Arial" panose="020B0604020202020204" pitchFamily="34" charset="0"/>
              </a:rPr>
              <a:t>Thank you </a:t>
            </a:r>
            <a:r>
              <a:rPr lang="en-GB" sz="2800" dirty="0">
                <a:cs typeface="Arial" panose="020B0604020202020204" pitchFamily="34" charset="0"/>
              </a:rPr>
              <a:t>for giving up your time to undertake this training.</a:t>
            </a:r>
          </a:p>
        </p:txBody>
      </p:sp>
    </p:spTree>
    <p:extLst>
      <p:ext uri="{BB962C8B-B14F-4D97-AF65-F5344CB8AC3E}">
        <p14:creationId xmlns:p14="http://schemas.microsoft.com/office/powerpoint/2010/main" val="17030956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6E7B3589-2E57-1546-8E58-73EE9C278E26}"/>
              </a:ext>
            </a:extLst>
          </p:cNvPr>
          <p:cNvSpPr>
            <a:spLocks noGrp="1"/>
          </p:cNvSpPr>
          <p:nvPr>
            <p:ph type="title" idx="4294967295"/>
          </p:nvPr>
        </p:nvSpPr>
        <p:spPr>
          <a:xfrm>
            <a:off x="0" y="692150"/>
            <a:ext cx="9144000" cy="819150"/>
          </a:xfrm>
          <a:prstGeom prst="rect">
            <a:avLst/>
          </a:prstGeom>
        </p:spPr>
        <p:txBody>
          <a:bodyPr lIns="0" tIns="0" rIns="0" bIns="0">
            <a:noAutofit/>
          </a:bodyPr>
          <a:lstStyle/>
          <a:p>
            <a:pPr algn="ctr"/>
            <a:r>
              <a:rPr lang="en-GB" sz="4200" b="1" dirty="0">
                <a:solidFill>
                  <a:schemeClr val="tx1"/>
                </a:solidFill>
                <a:latin typeface="Arial" panose="020B0604020202020204" pitchFamily="34" charset="0"/>
                <a:cs typeface="Arial" panose="020B0604020202020204" pitchFamily="34" charset="0"/>
              </a:rPr>
              <a:t>CSS Foundation Module 2020</a:t>
            </a:r>
          </a:p>
        </p:txBody>
      </p:sp>
      <p:sp>
        <p:nvSpPr>
          <p:cNvPr id="5" name="Rectangle 4"/>
          <p:cNvSpPr/>
          <p:nvPr/>
        </p:nvSpPr>
        <p:spPr>
          <a:xfrm>
            <a:off x="770466" y="1672667"/>
            <a:ext cx="7138725" cy="3970318"/>
          </a:xfrm>
          <a:prstGeom prst="rect">
            <a:avLst/>
          </a:prstGeom>
        </p:spPr>
        <p:txBody>
          <a:bodyPr wrap="square">
            <a:spAutoFit/>
          </a:bodyPr>
          <a:lstStyle/>
          <a:p>
            <a:pPr algn="ctr">
              <a:spcAft>
                <a:spcPts val="0"/>
              </a:spcAft>
            </a:pPr>
            <a:r>
              <a:rPr lang="en-GB" sz="3600" dirty="0">
                <a:ea typeface="Calibri" panose="020F0502020204030204" pitchFamily="34" charset="0"/>
                <a:cs typeface="Arial" panose="020B0604020202020204" pitchFamily="34" charset="0"/>
              </a:rPr>
              <a:t>This training is a basic starting point or a refresher course. Whatever your role, it will help you to understand safeguarding in the Methodist Church and our collective responsibility for creating safer spaces for all. </a:t>
            </a:r>
            <a:endParaRPr lang="en-GB" sz="36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905552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21804" y="1368000"/>
            <a:ext cx="8100392" cy="4647029"/>
          </a:xfrm>
          <a:prstGeom prst="rect">
            <a:avLst/>
          </a:prstGeom>
        </p:spPr>
        <p:txBody>
          <a:bodyPr wrap="square">
            <a:noAutofit/>
          </a:bodyPr>
          <a:lstStyle/>
          <a:p>
            <a:pPr marL="342900" lvl="0" indent="-342900">
              <a:lnSpc>
                <a:spcPct val="105000"/>
              </a:lnSpc>
              <a:spcAft>
                <a:spcPts val="400"/>
              </a:spcAft>
              <a:buFont typeface="Arial" panose="020B0604020202020204" pitchFamily="34" charset="0"/>
              <a:buChar char="•"/>
            </a:pPr>
            <a:r>
              <a:rPr lang="en-GB" sz="2200" dirty="0">
                <a:cs typeface="Arial" panose="020B0604020202020204" pitchFamily="34" charset="0"/>
              </a:rPr>
              <a:t>to appreciate safeguarding is everyone’s responsibility and fundamental to the culture of a flourishing Church</a:t>
            </a:r>
          </a:p>
          <a:p>
            <a:pPr marL="342900" lvl="0" indent="-342900">
              <a:lnSpc>
                <a:spcPct val="105000"/>
              </a:lnSpc>
              <a:spcAft>
                <a:spcPts val="400"/>
              </a:spcAft>
              <a:buFont typeface="Arial" panose="020B0604020202020204" pitchFamily="34" charset="0"/>
              <a:buChar char="•"/>
            </a:pPr>
            <a:r>
              <a:rPr lang="en-GB" sz="2200" dirty="0">
                <a:cs typeface="Arial" panose="020B0604020202020204" pitchFamily="34" charset="0"/>
              </a:rPr>
              <a:t>to have a better understanding of good safeguarding practice within the Methodist Church to create a safer space for all</a:t>
            </a:r>
          </a:p>
          <a:p>
            <a:pPr marL="342900" lvl="0" indent="-342900">
              <a:lnSpc>
                <a:spcPct val="105000"/>
              </a:lnSpc>
              <a:spcAft>
                <a:spcPts val="400"/>
              </a:spcAft>
              <a:buFont typeface="Arial" panose="020B0604020202020204" pitchFamily="34" charset="0"/>
              <a:buChar char="•"/>
            </a:pPr>
            <a:r>
              <a:rPr lang="en-GB" sz="2200" dirty="0">
                <a:cs typeface="Arial" panose="020B0604020202020204" pitchFamily="34" charset="0"/>
              </a:rPr>
              <a:t>to promote awareness and extend an inclusive welcome to those who have experienced abuse</a:t>
            </a:r>
          </a:p>
          <a:p>
            <a:pPr marL="342900" lvl="0" indent="-342900">
              <a:lnSpc>
                <a:spcPct val="105000"/>
              </a:lnSpc>
              <a:spcAft>
                <a:spcPts val="400"/>
              </a:spcAft>
              <a:buFont typeface="Arial" panose="020B0604020202020204" pitchFamily="34" charset="0"/>
              <a:buChar char="•"/>
            </a:pPr>
            <a:r>
              <a:rPr lang="en-GB" sz="2200" dirty="0">
                <a:cs typeface="Arial" panose="020B0604020202020204" pitchFamily="34" charset="0"/>
              </a:rPr>
              <a:t>to </a:t>
            </a:r>
            <a:r>
              <a:rPr lang="en-GB" sz="2200" b="1" dirty="0">
                <a:cs typeface="Arial" panose="020B0604020202020204" pitchFamily="34" charset="0"/>
              </a:rPr>
              <a:t>recognise, respond, record and refer</a:t>
            </a:r>
            <a:r>
              <a:rPr lang="en-GB" sz="2200" dirty="0">
                <a:cs typeface="Arial" panose="020B0604020202020204" pitchFamily="34" charset="0"/>
              </a:rPr>
              <a:t> relevant concerns about the safety and welfare of a child or adult, and recognise blocks to good practice</a:t>
            </a:r>
          </a:p>
          <a:p>
            <a:pPr marL="342900" lvl="0" indent="-342900">
              <a:lnSpc>
                <a:spcPct val="105000"/>
              </a:lnSpc>
              <a:spcAft>
                <a:spcPts val="400"/>
              </a:spcAft>
              <a:buFont typeface="Arial" panose="020B0604020202020204" pitchFamily="34" charset="0"/>
              <a:buChar char="•"/>
            </a:pPr>
            <a:r>
              <a:rPr lang="en-GB" sz="2200" dirty="0">
                <a:cs typeface="Arial" panose="020B0604020202020204" pitchFamily="34" charset="0"/>
              </a:rPr>
              <a:t>to learn from evidence from the Methodist Past Case Review (2015-17) and note the current national context, </a:t>
            </a:r>
            <a:r>
              <a:rPr lang="en-GB" sz="2200" dirty="0" err="1">
                <a:cs typeface="Arial" panose="020B0604020202020204" pitchFamily="34" charset="0"/>
              </a:rPr>
              <a:t>eg</a:t>
            </a:r>
            <a:r>
              <a:rPr lang="en-GB" sz="2200" dirty="0">
                <a:cs typeface="Arial" panose="020B0604020202020204" pitchFamily="34" charset="0"/>
              </a:rPr>
              <a:t> the Independent Inquiry into Child Sexual Abuse (IICSA)</a:t>
            </a:r>
          </a:p>
        </p:txBody>
      </p:sp>
      <p:sp>
        <p:nvSpPr>
          <p:cNvPr id="3" name="Rectangle 2">
            <a:extLst>
              <a:ext uri="{FF2B5EF4-FFF2-40B4-BE49-F238E27FC236}">
                <a16:creationId xmlns:a16="http://schemas.microsoft.com/office/drawing/2014/main" id="{FBCDBFD7-3C5C-478E-BC69-61AE75F7E89C}"/>
              </a:ext>
            </a:extLst>
          </p:cNvPr>
          <p:cNvSpPr/>
          <p:nvPr/>
        </p:nvSpPr>
        <p:spPr>
          <a:xfrm>
            <a:off x="2699792" y="5229200"/>
            <a:ext cx="8757901" cy="5656485"/>
          </a:xfrm>
          <a:prstGeom prst="rect">
            <a:avLst/>
          </a:prstGeom>
        </p:spPr>
        <p:txBody>
          <a:bodyPr wrap="square">
            <a:noAutofit/>
          </a:bodyPr>
          <a:lstStyle/>
          <a:p>
            <a:pPr marL="457200" lvl="0" indent="-457200">
              <a:lnSpc>
                <a:spcPct val="105000"/>
              </a:lnSpc>
              <a:spcAft>
                <a:spcPts val="800"/>
              </a:spcAft>
              <a:buFont typeface="Wingdings" panose="05000000000000000000" pitchFamily="2" charset="2"/>
              <a:buChar char="§"/>
            </a:pPr>
            <a:endParaRPr lang="en-GB" sz="2600"/>
          </a:p>
        </p:txBody>
      </p:sp>
      <p:sp>
        <p:nvSpPr>
          <p:cNvPr id="6" name="Title 3">
            <a:extLst>
              <a:ext uri="{FF2B5EF4-FFF2-40B4-BE49-F238E27FC236}">
                <a16:creationId xmlns:a16="http://schemas.microsoft.com/office/drawing/2014/main" id="{AE324DBE-0E74-4F48-BE21-C38170B37802}"/>
              </a:ext>
            </a:extLst>
          </p:cNvPr>
          <p:cNvSpPr txBox="1">
            <a:spLocks/>
          </p:cNvSpPr>
          <p:nvPr/>
        </p:nvSpPr>
        <p:spPr>
          <a:xfrm>
            <a:off x="0" y="648000"/>
            <a:ext cx="9144000" cy="819150"/>
          </a:xfrm>
          <a:prstGeom prst="rect">
            <a:avLst/>
          </a:prstGeom>
        </p:spPr>
        <p:txBody>
          <a:bodyPr lIns="0" tIns="0" rIns="0" bIns="0">
            <a:noAutofit/>
          </a:bodyPr>
          <a:lstStyle>
            <a:lvl1pPr algn="ctr" rtl="0" eaLnBrk="0" fontAlgn="base" hangingPunct="0">
              <a:spcBef>
                <a:spcPct val="0"/>
              </a:spcBef>
              <a:spcAft>
                <a:spcPct val="0"/>
              </a:spcAft>
              <a:defRPr sz="4400" kern="1200">
                <a:solidFill>
                  <a:schemeClr val="tx1"/>
                </a:solidFill>
                <a:latin typeface="+mj-lt"/>
                <a:ea typeface="Geneva" charset="-128"/>
                <a:cs typeface="Geneva" charset="0"/>
              </a:defRPr>
            </a:lvl1pPr>
            <a:lvl2pPr algn="ctr" rtl="0" eaLnBrk="0" fontAlgn="base" hangingPunct="0">
              <a:spcBef>
                <a:spcPct val="0"/>
              </a:spcBef>
              <a:spcAft>
                <a:spcPct val="0"/>
              </a:spcAft>
              <a:defRPr sz="4400">
                <a:solidFill>
                  <a:schemeClr val="tx1"/>
                </a:solidFill>
                <a:latin typeface="Calibri" pitchFamily="34" charset="0"/>
                <a:ea typeface="Geneva" charset="-128"/>
                <a:cs typeface="Geneva" charset="0"/>
              </a:defRPr>
            </a:lvl2pPr>
            <a:lvl3pPr algn="ctr" rtl="0" eaLnBrk="0" fontAlgn="base" hangingPunct="0">
              <a:spcBef>
                <a:spcPct val="0"/>
              </a:spcBef>
              <a:spcAft>
                <a:spcPct val="0"/>
              </a:spcAft>
              <a:defRPr sz="4400">
                <a:solidFill>
                  <a:schemeClr val="tx1"/>
                </a:solidFill>
                <a:latin typeface="Calibri" pitchFamily="34" charset="0"/>
                <a:ea typeface="Geneva" charset="-128"/>
                <a:cs typeface="Geneva" charset="0"/>
              </a:defRPr>
            </a:lvl3pPr>
            <a:lvl4pPr algn="ctr" rtl="0" eaLnBrk="0" fontAlgn="base" hangingPunct="0">
              <a:spcBef>
                <a:spcPct val="0"/>
              </a:spcBef>
              <a:spcAft>
                <a:spcPct val="0"/>
              </a:spcAft>
              <a:defRPr sz="4400">
                <a:solidFill>
                  <a:schemeClr val="tx1"/>
                </a:solidFill>
                <a:latin typeface="Calibri" pitchFamily="34" charset="0"/>
                <a:ea typeface="Geneva" charset="-128"/>
                <a:cs typeface="Geneva" charset="0"/>
              </a:defRPr>
            </a:lvl4pPr>
            <a:lvl5pPr algn="ctr" rtl="0" eaLnBrk="0" fontAlgn="base" hangingPunct="0">
              <a:spcBef>
                <a:spcPct val="0"/>
              </a:spcBef>
              <a:spcAft>
                <a:spcPct val="0"/>
              </a:spcAft>
              <a:defRPr sz="4400">
                <a:solidFill>
                  <a:schemeClr val="tx1"/>
                </a:solidFill>
                <a:latin typeface="Calibri" pitchFamily="34" charset="0"/>
                <a:ea typeface="Geneva" charset="-128"/>
                <a:cs typeface="Geneva"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z="4000" b="1" dirty="0">
                <a:latin typeface="Arial" panose="020B0604020202020204" pitchFamily="34" charset="0"/>
                <a:cs typeface="Arial" panose="020B0604020202020204" pitchFamily="34" charset="0"/>
              </a:rPr>
              <a:t>Aims and objectives</a:t>
            </a:r>
          </a:p>
        </p:txBody>
      </p:sp>
    </p:spTree>
    <p:extLst>
      <p:ext uri="{BB962C8B-B14F-4D97-AF65-F5344CB8AC3E}">
        <p14:creationId xmlns:p14="http://schemas.microsoft.com/office/powerpoint/2010/main" val="4544025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9D2AF19-9AA1-954F-A5AF-CD11541360D2}"/>
              </a:ext>
            </a:extLst>
          </p:cNvPr>
          <p:cNvSpPr txBox="1">
            <a:spLocks/>
          </p:cNvSpPr>
          <p:nvPr/>
        </p:nvSpPr>
        <p:spPr>
          <a:xfrm>
            <a:off x="612000" y="720000"/>
            <a:ext cx="7920000" cy="4725224"/>
          </a:xfrm>
          <a:prstGeom prst="rect">
            <a:avLst/>
          </a:prstGeom>
        </p:spPr>
        <p:txBody>
          <a:bodyPr lIns="0" tIns="0" rIns="0" bIns="0"/>
          <a:lstStyle>
            <a:lvl1pPr algn="ctr" rtl="0" eaLnBrk="0" fontAlgn="base" hangingPunct="0">
              <a:spcBef>
                <a:spcPct val="0"/>
              </a:spcBef>
              <a:spcAft>
                <a:spcPct val="0"/>
              </a:spcAft>
              <a:defRPr sz="4400" kern="1200">
                <a:solidFill>
                  <a:schemeClr val="tx1"/>
                </a:solidFill>
                <a:latin typeface="+mj-lt"/>
                <a:ea typeface="Geneva" charset="-128"/>
                <a:cs typeface="Geneva" charset="0"/>
              </a:defRPr>
            </a:lvl1pPr>
            <a:lvl2pPr algn="ctr" rtl="0" eaLnBrk="0" fontAlgn="base" hangingPunct="0">
              <a:spcBef>
                <a:spcPct val="0"/>
              </a:spcBef>
              <a:spcAft>
                <a:spcPct val="0"/>
              </a:spcAft>
              <a:defRPr sz="4400">
                <a:solidFill>
                  <a:schemeClr val="tx1"/>
                </a:solidFill>
                <a:latin typeface="Calibri" pitchFamily="34" charset="0"/>
                <a:ea typeface="Geneva" charset="-128"/>
                <a:cs typeface="Geneva" charset="0"/>
              </a:defRPr>
            </a:lvl2pPr>
            <a:lvl3pPr algn="ctr" rtl="0" eaLnBrk="0" fontAlgn="base" hangingPunct="0">
              <a:spcBef>
                <a:spcPct val="0"/>
              </a:spcBef>
              <a:spcAft>
                <a:spcPct val="0"/>
              </a:spcAft>
              <a:defRPr sz="4400">
                <a:solidFill>
                  <a:schemeClr val="tx1"/>
                </a:solidFill>
                <a:latin typeface="Calibri" pitchFamily="34" charset="0"/>
                <a:ea typeface="Geneva" charset="-128"/>
                <a:cs typeface="Geneva" charset="0"/>
              </a:defRPr>
            </a:lvl3pPr>
            <a:lvl4pPr algn="ctr" rtl="0" eaLnBrk="0" fontAlgn="base" hangingPunct="0">
              <a:spcBef>
                <a:spcPct val="0"/>
              </a:spcBef>
              <a:spcAft>
                <a:spcPct val="0"/>
              </a:spcAft>
              <a:defRPr sz="4400">
                <a:solidFill>
                  <a:schemeClr val="tx1"/>
                </a:solidFill>
                <a:latin typeface="Calibri" pitchFamily="34" charset="0"/>
                <a:ea typeface="Geneva" charset="-128"/>
                <a:cs typeface="Geneva" charset="0"/>
              </a:defRPr>
            </a:lvl4pPr>
            <a:lvl5pPr algn="ctr" rtl="0" eaLnBrk="0" fontAlgn="base" hangingPunct="0">
              <a:spcBef>
                <a:spcPct val="0"/>
              </a:spcBef>
              <a:spcAft>
                <a:spcPct val="0"/>
              </a:spcAft>
              <a:defRPr sz="4400">
                <a:solidFill>
                  <a:schemeClr val="tx1"/>
                </a:solidFill>
                <a:latin typeface="Calibri" pitchFamily="34" charset="0"/>
                <a:ea typeface="Geneva" charset="-128"/>
                <a:cs typeface="Geneva"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spcAft>
                <a:spcPts val="1200"/>
              </a:spcAft>
            </a:pPr>
            <a:r>
              <a:rPr lang="en-GB" sz="4000" b="1" dirty="0">
                <a:latin typeface="Arial" panose="020B0604020202020204" pitchFamily="34" charset="0"/>
                <a:cs typeface="Arial" panose="020B0604020202020204" pitchFamily="34" charset="0"/>
              </a:rPr>
              <a:t>While we are together, we will:</a:t>
            </a:r>
          </a:p>
          <a:p>
            <a:pPr marL="373063" indent="-373063" algn="l">
              <a:lnSpc>
                <a:spcPct val="114000"/>
              </a:lnSpc>
              <a:buFont typeface="Arial" panose="020B0604020202020204" pitchFamily="34" charset="0"/>
              <a:buChar char="•"/>
            </a:pPr>
            <a:r>
              <a:rPr lang="en-GB" sz="2300" dirty="0">
                <a:latin typeface="Arial" panose="020B0604020202020204" pitchFamily="34" charset="0"/>
                <a:ea typeface="Geneva" pitchFamily="125" charset="-128"/>
                <a:cs typeface="Arial" panose="020B0604020202020204" pitchFamily="34" charset="0"/>
              </a:rPr>
              <a:t>listen without interrupting </a:t>
            </a:r>
          </a:p>
          <a:p>
            <a:pPr marL="373063" indent="-373063" algn="l">
              <a:lnSpc>
                <a:spcPct val="114000"/>
              </a:lnSpc>
              <a:buFont typeface="Arial" panose="020B0604020202020204" pitchFamily="34" charset="0"/>
              <a:buChar char="•"/>
            </a:pPr>
            <a:r>
              <a:rPr lang="en-GB" sz="2300" dirty="0">
                <a:latin typeface="Arial" panose="020B0604020202020204" pitchFamily="34" charset="0"/>
                <a:ea typeface="Geneva" pitchFamily="125" charset="-128"/>
                <a:cs typeface="Arial" panose="020B0604020202020204" pitchFamily="34" charset="0"/>
              </a:rPr>
              <a:t>respect the feelings, experiences and views of other people </a:t>
            </a:r>
          </a:p>
          <a:p>
            <a:pPr marL="373063" indent="-373063" algn="l">
              <a:lnSpc>
                <a:spcPct val="114000"/>
              </a:lnSpc>
              <a:buFont typeface="Arial" panose="020B0604020202020204" pitchFamily="34" charset="0"/>
              <a:buChar char="•"/>
            </a:pPr>
            <a:r>
              <a:rPr lang="en-GB" sz="2300" dirty="0">
                <a:latin typeface="Arial" panose="020B0604020202020204" pitchFamily="34" charset="0"/>
                <a:ea typeface="Geneva" pitchFamily="125" charset="-128"/>
                <a:cs typeface="Arial" panose="020B0604020202020204" pitchFamily="34" charset="0"/>
              </a:rPr>
              <a:t>listen to different views and question in a constructive </a:t>
            </a:r>
            <a:br>
              <a:rPr lang="en-GB" sz="2300" dirty="0">
                <a:latin typeface="Arial" panose="020B0604020202020204" pitchFamily="34" charset="0"/>
                <a:ea typeface="Geneva" pitchFamily="125" charset="-128"/>
                <a:cs typeface="Arial" panose="020B0604020202020204" pitchFamily="34" charset="0"/>
              </a:rPr>
            </a:br>
            <a:r>
              <a:rPr lang="en-GB" sz="2300" dirty="0">
                <a:latin typeface="Arial" panose="020B0604020202020204" pitchFamily="34" charset="0"/>
                <a:ea typeface="Geneva" pitchFamily="125" charset="-128"/>
                <a:cs typeface="Arial" panose="020B0604020202020204" pitchFamily="34" charset="0"/>
              </a:rPr>
              <a:t>way that enables learning</a:t>
            </a:r>
          </a:p>
          <a:p>
            <a:pPr marL="373063" indent="-373063" algn="l">
              <a:lnSpc>
                <a:spcPct val="114000"/>
              </a:lnSpc>
              <a:buFont typeface="Arial" panose="020B0604020202020204" pitchFamily="34" charset="0"/>
              <a:buChar char="•"/>
            </a:pPr>
            <a:r>
              <a:rPr lang="en-GB" sz="2300" dirty="0">
                <a:latin typeface="Arial" panose="020B0604020202020204" pitchFamily="34" charset="0"/>
                <a:ea typeface="Geneva" pitchFamily="125" charset="-128"/>
                <a:cs typeface="Arial" panose="020B0604020202020204" pitchFamily="34" charset="0"/>
              </a:rPr>
              <a:t>respect confidentiality unless it puts others at risk</a:t>
            </a:r>
          </a:p>
          <a:p>
            <a:pPr marL="373063" indent="-373063" algn="l">
              <a:lnSpc>
                <a:spcPct val="114000"/>
              </a:lnSpc>
              <a:buFont typeface="Arial" panose="020B0604020202020204" pitchFamily="34" charset="0"/>
              <a:buChar char="•"/>
            </a:pPr>
            <a:r>
              <a:rPr lang="en-GB" sz="2300" dirty="0">
                <a:latin typeface="Arial" panose="020B0604020202020204" pitchFamily="34" charset="0"/>
                <a:ea typeface="Geneva" pitchFamily="125" charset="-128"/>
                <a:cs typeface="Arial" panose="020B0604020202020204" pitchFamily="34" charset="0"/>
              </a:rPr>
              <a:t>take responsibility for our own learning </a:t>
            </a:r>
            <a:br>
              <a:rPr lang="en-GB" sz="2300" dirty="0">
                <a:latin typeface="Arial" panose="020B0604020202020204" pitchFamily="34" charset="0"/>
                <a:ea typeface="Geneva" pitchFamily="125" charset="-128"/>
                <a:cs typeface="Arial" panose="020B0604020202020204" pitchFamily="34" charset="0"/>
              </a:rPr>
            </a:br>
            <a:r>
              <a:rPr lang="en-GB" sz="2300" dirty="0">
                <a:latin typeface="Arial" panose="020B0604020202020204" pitchFamily="34" charset="0"/>
                <a:ea typeface="Geneva" pitchFamily="125" charset="-128"/>
                <a:cs typeface="Arial" panose="020B0604020202020204" pitchFamily="34" charset="0"/>
              </a:rPr>
              <a:t>and share as well as receive learning </a:t>
            </a:r>
          </a:p>
          <a:p>
            <a:pPr marL="373063" indent="-373063" algn="l">
              <a:lnSpc>
                <a:spcPct val="114000"/>
              </a:lnSpc>
              <a:buFont typeface="Arial" panose="020B0604020202020204" pitchFamily="34" charset="0"/>
              <a:buChar char="•"/>
            </a:pPr>
            <a:r>
              <a:rPr lang="en-GB" sz="2300" dirty="0">
                <a:latin typeface="Arial" panose="020B0604020202020204" pitchFamily="34" charset="0"/>
                <a:ea typeface="Geneva" pitchFamily="125" charset="-128"/>
                <a:cs typeface="Arial" panose="020B0604020202020204" pitchFamily="34" charset="0"/>
              </a:rPr>
              <a:t>be aware of the potential impact of </a:t>
            </a:r>
            <a:br>
              <a:rPr lang="en-GB" sz="2300" dirty="0">
                <a:latin typeface="Arial" panose="020B0604020202020204" pitchFamily="34" charset="0"/>
                <a:ea typeface="Geneva" pitchFamily="125" charset="-128"/>
                <a:cs typeface="Arial" panose="020B0604020202020204" pitchFamily="34" charset="0"/>
              </a:rPr>
            </a:br>
            <a:r>
              <a:rPr lang="en-GB" sz="2300" dirty="0">
                <a:latin typeface="Arial" panose="020B0604020202020204" pitchFamily="34" charset="0"/>
                <a:ea typeface="Geneva" pitchFamily="125" charset="-128"/>
                <a:cs typeface="Arial" panose="020B0604020202020204" pitchFamily="34" charset="0"/>
              </a:rPr>
              <a:t>the subject on ourselves and others. </a:t>
            </a:r>
          </a:p>
        </p:txBody>
      </p:sp>
    </p:spTree>
    <p:extLst>
      <p:ext uri="{BB962C8B-B14F-4D97-AF65-F5344CB8AC3E}">
        <p14:creationId xmlns:p14="http://schemas.microsoft.com/office/powerpoint/2010/main" val="9818301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378e545a-3a4d-4cbe-9d3b-a00804943f0d@eurprd0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652" y="692696"/>
            <a:ext cx="10443004" cy="7799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0403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FC614F-F82F-C349-8979-AD3592518E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094" y="530087"/>
            <a:ext cx="1130561" cy="1531910"/>
          </a:xfrm>
          <a:prstGeom prst="rect">
            <a:avLst/>
          </a:prstGeom>
        </p:spPr>
      </p:pic>
      <p:pic>
        <p:nvPicPr>
          <p:cNvPr id="8" name="Picture 7">
            <a:extLst>
              <a:ext uri="{FF2B5EF4-FFF2-40B4-BE49-F238E27FC236}">
                <a16:creationId xmlns:a16="http://schemas.microsoft.com/office/drawing/2014/main" id="{318922E8-C033-F04B-A057-701962F6FE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 y="2042120"/>
            <a:ext cx="8458200" cy="4267200"/>
          </a:xfrm>
          <a:prstGeom prst="rect">
            <a:avLst/>
          </a:prstGeom>
        </p:spPr>
      </p:pic>
      <p:sp>
        <p:nvSpPr>
          <p:cNvPr id="9" name="Rectangle 8">
            <a:extLst>
              <a:ext uri="{FF2B5EF4-FFF2-40B4-BE49-F238E27FC236}">
                <a16:creationId xmlns:a16="http://schemas.microsoft.com/office/drawing/2014/main" id="{85FEF40C-3E75-2A4C-BD59-CF3485F8B09B}"/>
              </a:ext>
            </a:extLst>
          </p:cNvPr>
          <p:cNvSpPr/>
          <p:nvPr/>
        </p:nvSpPr>
        <p:spPr>
          <a:xfrm>
            <a:off x="1620000" y="648000"/>
            <a:ext cx="5512728" cy="1191095"/>
          </a:xfrm>
          <a:prstGeom prst="rect">
            <a:avLst/>
          </a:prstGeom>
        </p:spPr>
        <p:txBody>
          <a:bodyPr wrap="none" lIns="0" tIns="0" rIns="0" bIns="0">
            <a:spAutoFit/>
          </a:bodyPr>
          <a:lstStyle/>
          <a:p>
            <a:pPr>
              <a:lnSpc>
                <a:spcPct val="105000"/>
              </a:lnSpc>
            </a:pPr>
            <a:r>
              <a:rPr lang="en-GB" b="1" dirty="0">
                <a:cs typeface="Arial" panose="020B0604020202020204" pitchFamily="34" charset="0"/>
              </a:rPr>
              <a:t>Creating Safer Space:</a:t>
            </a:r>
          </a:p>
          <a:p>
            <a:pPr>
              <a:lnSpc>
                <a:spcPct val="105000"/>
              </a:lnSpc>
              <a:spcAft>
                <a:spcPts val="600"/>
              </a:spcAft>
            </a:pPr>
            <a:r>
              <a:rPr lang="en-GB" b="1" dirty="0">
                <a:cs typeface="Arial" panose="020B0604020202020204" pitchFamily="34" charset="0"/>
              </a:rPr>
              <a:t>Foundation Module – 2020 Edition</a:t>
            </a:r>
          </a:p>
          <a:p>
            <a:r>
              <a:rPr lang="en-GB" sz="2200" dirty="0">
                <a:cs typeface="Arial" panose="020B0604020202020204" pitchFamily="34" charset="0"/>
              </a:rPr>
              <a:t>Name:                                                   Date:</a:t>
            </a:r>
            <a:endParaRPr lang="en-US" sz="2200" dirty="0">
              <a:cs typeface="Arial" panose="020B0604020202020204" pitchFamily="34" charset="0"/>
            </a:endParaRPr>
          </a:p>
        </p:txBody>
      </p:sp>
    </p:spTree>
    <p:extLst>
      <p:ext uri="{BB962C8B-B14F-4D97-AF65-F5344CB8AC3E}">
        <p14:creationId xmlns:p14="http://schemas.microsoft.com/office/powerpoint/2010/main" val="889053451"/>
      </p:ext>
    </p:extLst>
  </p:cSld>
  <p:clrMapOvr>
    <a:masterClrMapping/>
  </p:clrMapOvr>
  <p:transition>
    <p:fade/>
  </p:transition>
</p:sld>
</file>

<file path=ppt/theme/theme1.xml><?xml version="1.0" encoding="utf-8"?>
<a:theme xmlns:a="http://schemas.openxmlformats.org/drawingml/2006/main" name="Office Theme">
  <a:themeElements>
    <a:clrScheme name="Custom 1">
      <a:dk1>
        <a:sysClr val="windowText" lastClr="000000"/>
      </a:dk1>
      <a:lt1>
        <a:srgbClr val="C2C1C5"/>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36876</TotalTime>
  <Words>1790</Words>
  <Application>Microsoft Macintosh PowerPoint</Application>
  <PresentationFormat>On-screen Show (4:3)</PresentationFormat>
  <Paragraphs>258</Paragraphs>
  <Slides>44</Slides>
  <Notes>7</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44</vt:i4>
      </vt:variant>
    </vt:vector>
  </HeadingPairs>
  <TitlesOfParts>
    <vt:vector size="58" baseType="lpstr">
      <vt:lpstr>&amp;quot</vt:lpstr>
      <vt:lpstr>3Dumb</vt:lpstr>
      <vt:lpstr>Arial</vt:lpstr>
      <vt:lpstr>Calibri</vt:lpstr>
      <vt:lpstr>Franklin Gothic Book</vt:lpstr>
      <vt:lpstr>Franklin Gothic Demi</vt:lpstr>
      <vt:lpstr>Franklin Gothic Medium</vt:lpstr>
      <vt:lpstr>Geneva</vt:lpstr>
      <vt:lpstr>Ink Free</vt:lpstr>
      <vt:lpstr>Leelawadee</vt:lpstr>
      <vt:lpstr>Open Sans</vt:lpstr>
      <vt:lpstr>Times New Roman</vt:lpstr>
      <vt:lpstr>Wingdings</vt:lpstr>
      <vt:lpstr>Office Theme</vt:lpstr>
      <vt:lpstr>PowerPoint Presentation</vt:lpstr>
      <vt:lpstr>PowerPoint Presentation</vt:lpstr>
      <vt:lpstr>PowerPoint Presentation</vt:lpstr>
      <vt:lpstr>PowerPoint Presentation</vt:lpstr>
      <vt:lpstr>CSS Foundation Module 2020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‘Somewhere’ and ‘Elsewhere’ Methodist Churches</vt:lpstr>
      <vt:lpstr>Comfort Break</vt:lpstr>
      <vt:lpstr>PowerPoint Presentation</vt:lpstr>
      <vt:lpstr>PowerPoint Presentation</vt:lpstr>
      <vt:lpstr>What are the definitions,  examples, signs and indicators  of the different types of abuse?  Try to write something on each sheet.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does it fit together?</vt:lpstr>
      <vt:lpstr>Review</vt:lpstr>
      <vt:lpstr>Any unanswered questions?</vt:lpstr>
      <vt:lpstr>Using your Learning Log, spend some time considering the impact of the training on your areas of responsibility</vt:lpstr>
      <vt:lpstr>PowerPoint Presentation</vt:lpstr>
      <vt:lpstr>PowerPoint Presentation</vt:lpstr>
    </vt:vector>
  </TitlesOfParts>
  <Company>Hewlett-Packard</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Graham Kay</dc:creator>
  <cp:lastModifiedBy>Microsoft Office User</cp:lastModifiedBy>
  <cp:revision>703</cp:revision>
  <cp:lastPrinted>2019-12-19T13:03:33Z</cp:lastPrinted>
  <dcterms:created xsi:type="dcterms:W3CDTF">2011-01-03T19:00:01Z</dcterms:created>
  <dcterms:modified xsi:type="dcterms:W3CDTF">2020-01-29T12:30:48Z</dcterms:modified>
</cp:coreProperties>
</file>