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466" r:id="rId2"/>
    <p:sldId id="483" r:id="rId3"/>
    <p:sldId id="267" r:id="rId4"/>
    <p:sldId id="484" r:id="rId5"/>
    <p:sldId id="334" r:id="rId6"/>
    <p:sldId id="477" r:id="rId7"/>
    <p:sldId id="480" r:id="rId8"/>
    <p:sldId id="390" r:id="rId9"/>
    <p:sldId id="358" r:id="rId10"/>
    <p:sldId id="485" r:id="rId11"/>
    <p:sldId id="481" r:id="rId12"/>
    <p:sldId id="401" r:id="rId13"/>
    <p:sldId id="471" r:id="rId14"/>
    <p:sldId id="359" r:id="rId15"/>
    <p:sldId id="387" r:id="rId16"/>
    <p:sldId id="478" r:id="rId17"/>
    <p:sldId id="462" r:id="rId18"/>
    <p:sldId id="465" r:id="rId19"/>
    <p:sldId id="389" r:id="rId20"/>
    <p:sldId id="399" r:id="rId21"/>
    <p:sldId id="436" r:id="rId22"/>
    <p:sldId id="398" r:id="rId23"/>
    <p:sldId id="486" r:id="rId24"/>
    <p:sldId id="473" r:id="rId25"/>
    <p:sldId id="406" r:id="rId26"/>
    <p:sldId id="476" r:id="rId27"/>
    <p:sldId id="412" r:id="rId28"/>
    <p:sldId id="417" r:id="rId29"/>
    <p:sldId id="413" r:id="rId30"/>
    <p:sldId id="418" r:id="rId31"/>
    <p:sldId id="419" r:id="rId32"/>
    <p:sldId id="433" r:id="rId33"/>
    <p:sldId id="474" r:id="rId34"/>
    <p:sldId id="424" r:id="rId35"/>
    <p:sldId id="422" r:id="rId36"/>
    <p:sldId id="425" r:id="rId37"/>
    <p:sldId id="479" r:id="rId38"/>
    <p:sldId id="475" r:id="rId39"/>
  </p:sldIdLst>
  <p:sldSz cx="12192000" cy="6858000"/>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Geneva" pitchFamily="125"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Geneva" pitchFamily="125"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Geneva" pitchFamily="125"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Geneva" pitchFamily="125"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Geneva" pitchFamily="125" charset="-128"/>
        <a:cs typeface="+mn-cs"/>
      </a:defRPr>
    </a:lvl5pPr>
    <a:lvl6pPr marL="2286000" algn="l" defTabSz="914400" rtl="0" eaLnBrk="1" latinLnBrk="0" hangingPunct="1">
      <a:defRPr sz="2400" kern="1200">
        <a:solidFill>
          <a:schemeClr val="tx1"/>
        </a:solidFill>
        <a:latin typeface="Arial" pitchFamily="34" charset="0"/>
        <a:ea typeface="Geneva" pitchFamily="125" charset="-128"/>
        <a:cs typeface="+mn-cs"/>
      </a:defRPr>
    </a:lvl6pPr>
    <a:lvl7pPr marL="2743200" algn="l" defTabSz="914400" rtl="0" eaLnBrk="1" latinLnBrk="0" hangingPunct="1">
      <a:defRPr sz="2400" kern="1200">
        <a:solidFill>
          <a:schemeClr val="tx1"/>
        </a:solidFill>
        <a:latin typeface="Arial" pitchFamily="34" charset="0"/>
        <a:ea typeface="Geneva" pitchFamily="125" charset="-128"/>
        <a:cs typeface="+mn-cs"/>
      </a:defRPr>
    </a:lvl7pPr>
    <a:lvl8pPr marL="3200400" algn="l" defTabSz="914400" rtl="0" eaLnBrk="1" latinLnBrk="0" hangingPunct="1">
      <a:defRPr sz="2400" kern="1200">
        <a:solidFill>
          <a:schemeClr val="tx1"/>
        </a:solidFill>
        <a:latin typeface="Arial" pitchFamily="34" charset="0"/>
        <a:ea typeface="Geneva" pitchFamily="125" charset="-128"/>
        <a:cs typeface="+mn-cs"/>
      </a:defRPr>
    </a:lvl8pPr>
    <a:lvl9pPr marL="3657600" algn="l" defTabSz="914400" rtl="0" eaLnBrk="1" latinLnBrk="0" hangingPunct="1">
      <a:defRPr sz="2400" kern="1200">
        <a:solidFill>
          <a:schemeClr val="tx1"/>
        </a:solidFill>
        <a:latin typeface="Arial" pitchFamily="34" charset="0"/>
        <a:ea typeface="Geneva"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Argles" initials="MA" lastIdx="1" clrIdx="0">
    <p:extLst>
      <p:ext uri="{19B8F6BF-5375-455C-9EA6-DF929625EA0E}">
        <p15:presenceInfo xmlns:p15="http://schemas.microsoft.com/office/powerpoint/2012/main" userId="S-1-5-21-784022025-1930918328-1542849698-121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DE56"/>
    <a:srgbClr val="CCFF66"/>
    <a:srgbClr val="DE0014"/>
    <a:srgbClr val="EBC7AA"/>
    <a:srgbClr val="F3151A"/>
    <a:srgbClr val="93971D"/>
    <a:srgbClr val="EAD1BA"/>
    <a:srgbClr val="E9D1AA"/>
    <a:srgbClr val="F66712"/>
    <a:srgbClr val="7DD2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81" autoAdjust="0"/>
    <p:restoredTop sz="94343" autoAdjust="0"/>
  </p:normalViewPr>
  <p:slideViewPr>
    <p:cSldViewPr>
      <p:cViewPr varScale="1">
        <p:scale>
          <a:sx n="39" d="100"/>
          <a:sy n="39" d="100"/>
        </p:scale>
        <p:origin x="60" y="804"/>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70" d="100"/>
        <a:sy n="170" d="100"/>
      </p:scale>
      <p:origin x="0" y="-12330"/>
    </p:cViewPr>
  </p:sorterViewPr>
  <p:notesViewPr>
    <p:cSldViewPr>
      <p:cViewPr varScale="1">
        <p:scale>
          <a:sx n="76" d="100"/>
          <a:sy n="76" d="100"/>
        </p:scale>
        <p:origin x="218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90" tIns="46095" rIns="92190" bIns="46095" numCol="1" anchor="t"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97283"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90" tIns="46095" rIns="92190" bIns="46095" numCol="1" anchor="t" anchorCtr="0" compatLnSpc="1">
            <a:prstTxWarp prst="textNoShape">
              <a:avLst/>
            </a:prstTxWarp>
          </a:bodyPr>
          <a:lstStyle>
            <a:lvl1pPr algn="r" eaLnBrk="1" hangingPunct="1">
              <a:defRPr sz="1200">
                <a:latin typeface="Calibri" pitchFamily="34" charset="0"/>
              </a:defRPr>
            </a:lvl1pPr>
          </a:lstStyle>
          <a:p>
            <a:fld id="{62A969BF-96B7-402E-8886-E03A6A7C2617}" type="datetime1">
              <a:rPr lang="en-US"/>
              <a:pPr/>
              <a:t>11/4/2020</a:t>
            </a:fld>
            <a:endParaRPr lang="en-US"/>
          </a:p>
        </p:txBody>
      </p:sp>
      <p:sp>
        <p:nvSpPr>
          <p:cNvPr id="97284"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90" tIns="46095" rIns="92190" bIns="46095" numCol="1" anchor="b"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97285"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90" tIns="46095" rIns="92190" bIns="46095" numCol="1" anchor="b" anchorCtr="0" compatLnSpc="1">
            <a:prstTxWarp prst="textNoShape">
              <a:avLst/>
            </a:prstTxWarp>
          </a:bodyPr>
          <a:lstStyle>
            <a:lvl1pPr algn="r" eaLnBrk="1" hangingPunct="1">
              <a:defRPr sz="1200">
                <a:latin typeface="Calibri" pitchFamily="34" charset="0"/>
              </a:defRPr>
            </a:lvl1pPr>
          </a:lstStyle>
          <a:p>
            <a:fld id="{559A0310-7CA6-4C12-962B-437F86156BA0}" type="slidenum">
              <a:rPr lang="en-US"/>
              <a:pPr/>
              <a:t>‹#›</a:t>
            </a:fld>
            <a:endParaRPr lang="en-US"/>
          </a:p>
        </p:txBody>
      </p:sp>
    </p:spTree>
    <p:extLst>
      <p:ext uri="{BB962C8B-B14F-4D97-AF65-F5344CB8AC3E}">
        <p14:creationId xmlns:p14="http://schemas.microsoft.com/office/powerpoint/2010/main" val="2934509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2190" tIns="46095" rIns="92190" bIns="46095"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wrap="square" lIns="92190" tIns="46095" rIns="92190" bIns="46095" numCol="1" anchor="t" anchorCtr="0" compatLnSpc="1">
            <a:prstTxWarp prst="textNoShape">
              <a:avLst/>
            </a:prstTxWarp>
          </a:bodyPr>
          <a:lstStyle>
            <a:lvl1pPr algn="r" eaLnBrk="1" hangingPunct="1">
              <a:defRPr sz="1200">
                <a:latin typeface="Calibri" pitchFamily="34" charset="0"/>
              </a:defRPr>
            </a:lvl1pPr>
          </a:lstStyle>
          <a:p>
            <a:fld id="{1E0DC632-3B39-4EAD-A711-A8DA9043C290}" type="datetime1">
              <a:rPr lang="en-GB"/>
              <a:pPr/>
              <a:t>04/11/2020</a:t>
            </a:fld>
            <a:endParaRPr lang="en-GB"/>
          </a:p>
        </p:txBody>
      </p:sp>
      <p:sp>
        <p:nvSpPr>
          <p:cNvPr id="4" name="Slide Image Placeholder 3"/>
          <p:cNvSpPr>
            <a:spLocks noGrp="1" noRot="1" noChangeAspect="1"/>
          </p:cNvSpPr>
          <p:nvPr>
            <p:ph type="sldImg" idx="2"/>
          </p:nvPr>
        </p:nvSpPr>
        <p:spPr>
          <a:xfrm>
            <a:off x="92075" y="744538"/>
            <a:ext cx="6615113" cy="3722687"/>
          </a:xfrm>
          <a:prstGeom prst="rect">
            <a:avLst/>
          </a:prstGeom>
          <a:noFill/>
          <a:ln w="12700">
            <a:solidFill>
              <a:prstClr val="black"/>
            </a:solidFill>
          </a:ln>
        </p:spPr>
        <p:txBody>
          <a:bodyPr vert="horz" lIns="92190" tIns="46095" rIns="92190" bIns="46095" rtlCol="0" anchor="ctr"/>
          <a:lstStyle/>
          <a:p>
            <a:pPr lvl="0"/>
            <a:endParaRPr lang="en-GB" noProof="0"/>
          </a:p>
        </p:txBody>
      </p:sp>
      <p:sp>
        <p:nvSpPr>
          <p:cNvPr id="5" name="Notes Placeholder 4"/>
          <p:cNvSpPr>
            <a:spLocks noGrp="1"/>
          </p:cNvSpPr>
          <p:nvPr>
            <p:ph type="body" sz="quarter" idx="3"/>
          </p:nvPr>
        </p:nvSpPr>
        <p:spPr>
          <a:xfrm>
            <a:off x="681038" y="4714875"/>
            <a:ext cx="5435600" cy="4467225"/>
          </a:xfrm>
          <a:prstGeom prst="rect">
            <a:avLst/>
          </a:prstGeom>
        </p:spPr>
        <p:txBody>
          <a:bodyPr vert="horz" wrap="square" lIns="92190" tIns="46095" rIns="92190" bIns="4609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2190" tIns="46095" rIns="92190" bIns="46095"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2190" tIns="46095" rIns="92190" bIns="46095" numCol="1" anchor="b" anchorCtr="0" compatLnSpc="1">
            <a:prstTxWarp prst="textNoShape">
              <a:avLst/>
            </a:prstTxWarp>
          </a:bodyPr>
          <a:lstStyle>
            <a:lvl1pPr algn="r" eaLnBrk="1" hangingPunct="1">
              <a:defRPr sz="1200">
                <a:latin typeface="Calibri" pitchFamily="34" charset="0"/>
              </a:defRPr>
            </a:lvl1pPr>
          </a:lstStyle>
          <a:p>
            <a:fld id="{605E9C42-05D8-46AB-A7E8-B1EC310C849A}" type="slidenum">
              <a:rPr lang="en-GB"/>
              <a:pPr/>
              <a:t>‹#›</a:t>
            </a:fld>
            <a:endParaRPr lang="en-GB"/>
          </a:p>
        </p:txBody>
      </p:sp>
    </p:spTree>
    <p:extLst>
      <p:ext uri="{BB962C8B-B14F-4D97-AF65-F5344CB8AC3E}">
        <p14:creationId xmlns:p14="http://schemas.microsoft.com/office/powerpoint/2010/main" val="3511515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Geneva" charset="-128"/>
        <a:cs typeface="Geneva" charset="0"/>
      </a:defRPr>
    </a:lvl1pPr>
    <a:lvl2pPr marL="457200" algn="l" rtl="0" eaLnBrk="0" fontAlgn="base" hangingPunct="0">
      <a:spcBef>
        <a:spcPct val="30000"/>
      </a:spcBef>
      <a:spcAft>
        <a:spcPct val="0"/>
      </a:spcAft>
      <a:defRPr sz="1200" kern="1200">
        <a:solidFill>
          <a:schemeClr val="tx1"/>
        </a:solidFill>
        <a:latin typeface="+mn-lt"/>
        <a:ea typeface="Geneva" charset="-128"/>
        <a:cs typeface="+mn-cs"/>
      </a:defRPr>
    </a:lvl2pPr>
    <a:lvl3pPr marL="914400" algn="l" rtl="0" eaLnBrk="0" fontAlgn="base" hangingPunct="0">
      <a:spcBef>
        <a:spcPct val="30000"/>
      </a:spcBef>
      <a:spcAft>
        <a:spcPct val="0"/>
      </a:spcAft>
      <a:defRPr sz="1200" kern="1200">
        <a:solidFill>
          <a:schemeClr val="tx1"/>
        </a:solidFill>
        <a:latin typeface="+mn-lt"/>
        <a:ea typeface="Geneva" charset="-128"/>
        <a:cs typeface="+mn-cs"/>
      </a:defRPr>
    </a:lvl3pPr>
    <a:lvl4pPr marL="1371600" algn="l" rtl="0" eaLnBrk="0" fontAlgn="base" hangingPunct="0">
      <a:spcBef>
        <a:spcPct val="30000"/>
      </a:spcBef>
      <a:spcAft>
        <a:spcPct val="0"/>
      </a:spcAft>
      <a:defRPr sz="1200" kern="1200">
        <a:solidFill>
          <a:schemeClr val="tx1"/>
        </a:solidFill>
        <a:latin typeface="+mn-lt"/>
        <a:ea typeface="Geneva" charset="-128"/>
        <a:cs typeface="+mn-cs"/>
      </a:defRPr>
    </a:lvl4pPr>
    <a:lvl5pPr marL="1828800" algn="l" rtl="0" eaLnBrk="0" fontAlgn="base" hangingPunct="0">
      <a:spcBef>
        <a:spcPct val="30000"/>
      </a:spcBef>
      <a:spcAft>
        <a:spcPct val="0"/>
      </a:spcAft>
      <a:defRPr sz="1200" kern="1200">
        <a:solidFill>
          <a:schemeClr val="tx1"/>
        </a:solidFill>
        <a:latin typeface="+mn-lt"/>
        <a:ea typeface="Genev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ln>
            <a:miter lim="800000"/>
            <a:headEnd/>
            <a:tailEnd/>
          </a:ln>
        </p:spPr>
        <p:txBody>
          <a:bodyPr/>
          <a:lstStyle/>
          <a:p>
            <a:fld id="{A68EEE10-DEC6-4F2E-9865-737877B282F8}" type="slidenum">
              <a:rPr lang="en-GB"/>
              <a:pPr/>
              <a:t>2</a:t>
            </a:fld>
            <a:endParaRPr lang="en-GB" dirty="0"/>
          </a:p>
        </p:txBody>
      </p:sp>
      <p:sp>
        <p:nvSpPr>
          <p:cNvPr id="22530" name="Rectangle 2"/>
          <p:cNvSpPr>
            <a:spLocks noGrp="1" noRot="1" noChangeAspect="1" noChangeArrowheads="1" noTextEdit="1"/>
          </p:cNvSpPr>
          <p:nvPr>
            <p:ph type="sldImg"/>
          </p:nvPr>
        </p:nvSpPr>
        <p:spPr bwMode="auto">
          <a:xfrm>
            <a:off x="88900" y="365125"/>
            <a:ext cx="6619875" cy="3724275"/>
          </a:xfrm>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pPr eaLnBrk="1" hangingPunct="1"/>
            <a:r>
              <a:rPr lang="en-US" dirty="0" smtClean="0">
                <a:latin typeface="Times New Roman" pitchFamily="18" charset="0"/>
                <a:ea typeface="Geneva" pitchFamily="125" charset="-128"/>
                <a:cs typeface="Times New Roman" pitchFamily="18" charset="0"/>
              </a:rPr>
              <a:t>Image by &lt;a </a:t>
            </a:r>
            <a:r>
              <a:rPr lang="en-US" dirty="0" err="1" smtClean="0">
                <a:latin typeface="Times New Roman" pitchFamily="18" charset="0"/>
                <a:ea typeface="Geneva" pitchFamily="125" charset="-128"/>
                <a:cs typeface="Times New Roman" pitchFamily="18" charset="0"/>
              </a:rPr>
              <a:t>href</a:t>
            </a:r>
            <a:r>
              <a:rPr lang="en-US" dirty="0" smtClean="0">
                <a:latin typeface="Times New Roman" pitchFamily="18" charset="0"/>
                <a:ea typeface="Geneva" pitchFamily="125" charset="-128"/>
                <a:cs typeface="Times New Roman" pitchFamily="18" charset="0"/>
              </a:rPr>
              <a:t>="https://pixabay.com/photos/?</a:t>
            </a:r>
            <a:r>
              <a:rPr lang="en-US" dirty="0" err="1" smtClean="0">
                <a:latin typeface="Times New Roman" pitchFamily="18" charset="0"/>
                <a:ea typeface="Geneva" pitchFamily="125" charset="-128"/>
                <a:cs typeface="Times New Roman" pitchFamily="18" charset="0"/>
              </a:rPr>
              <a:t>utm_source</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link-attribution&amp;amp;utm_medium</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referral&amp;amp;utm_campaign</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image&amp;amp;utm_content</a:t>
            </a:r>
            <a:r>
              <a:rPr lang="en-US" dirty="0" smtClean="0">
                <a:latin typeface="Times New Roman" pitchFamily="18" charset="0"/>
                <a:ea typeface="Geneva" pitchFamily="125" charset="-128"/>
                <a:cs typeface="Times New Roman" pitchFamily="18" charset="0"/>
              </a:rPr>
              <a:t>=371226"&gt;Free-Photos&lt;/a&gt; from &lt;a </a:t>
            </a:r>
            <a:r>
              <a:rPr lang="en-US" dirty="0" err="1" smtClean="0">
                <a:latin typeface="Times New Roman" pitchFamily="18" charset="0"/>
                <a:ea typeface="Geneva" pitchFamily="125" charset="-128"/>
                <a:cs typeface="Times New Roman" pitchFamily="18" charset="0"/>
              </a:rPr>
              <a:t>href</a:t>
            </a:r>
            <a:r>
              <a:rPr lang="en-US" dirty="0" smtClean="0">
                <a:latin typeface="Times New Roman" pitchFamily="18" charset="0"/>
                <a:ea typeface="Geneva" pitchFamily="125" charset="-128"/>
                <a:cs typeface="Times New Roman" pitchFamily="18" charset="0"/>
              </a:rPr>
              <a:t>="https://pixabay.com/?</a:t>
            </a:r>
            <a:r>
              <a:rPr lang="en-US" dirty="0" err="1" smtClean="0">
                <a:latin typeface="Times New Roman" pitchFamily="18" charset="0"/>
                <a:ea typeface="Geneva" pitchFamily="125" charset="-128"/>
                <a:cs typeface="Times New Roman" pitchFamily="18" charset="0"/>
              </a:rPr>
              <a:t>utm_source</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link-attribution&amp;amp;utm_medium</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referral&amp;amp;utm_campaign</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image&amp;amp;utm_content</a:t>
            </a:r>
            <a:r>
              <a:rPr lang="en-US" dirty="0" smtClean="0">
                <a:latin typeface="Times New Roman" pitchFamily="18" charset="0"/>
                <a:ea typeface="Geneva" pitchFamily="125" charset="-128"/>
                <a:cs typeface="Times New Roman" pitchFamily="18" charset="0"/>
              </a:rPr>
              <a:t>=371226"&gt;</a:t>
            </a:r>
            <a:r>
              <a:rPr lang="en-US" dirty="0" err="1" smtClean="0">
                <a:latin typeface="Times New Roman" pitchFamily="18" charset="0"/>
                <a:ea typeface="Geneva" pitchFamily="125" charset="-128"/>
                <a:cs typeface="Times New Roman" pitchFamily="18" charset="0"/>
              </a:rPr>
              <a:t>Pixabay</a:t>
            </a:r>
            <a:r>
              <a:rPr lang="en-US" dirty="0" smtClean="0">
                <a:latin typeface="Times New Roman" pitchFamily="18" charset="0"/>
                <a:ea typeface="Geneva" pitchFamily="125" charset="-128"/>
                <a:cs typeface="Times New Roman" pitchFamily="18" charset="0"/>
              </a:rPr>
              <a:t>&lt;/a&gt; </a:t>
            </a:r>
            <a:endParaRPr lang="en-GB" dirty="0">
              <a:latin typeface="Times New Roman" pitchFamily="18" charset="0"/>
              <a:ea typeface="Geneva" pitchFamily="125" charset="-128"/>
              <a:cs typeface="Times New Roman" pitchFamily="18" charset="0"/>
            </a:endParaRPr>
          </a:p>
        </p:txBody>
      </p:sp>
      <p:sp>
        <p:nvSpPr>
          <p:cNvPr id="5" name="5-Point Star 4"/>
          <p:cNvSpPr/>
          <p:nvPr/>
        </p:nvSpPr>
        <p:spPr>
          <a:xfrm>
            <a:off x="6310313" y="80963"/>
            <a:ext cx="366712" cy="361950"/>
          </a:xfrm>
          <a:prstGeom prst="star5">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lIns="92190" tIns="46095" rIns="92190" bIns="46095" anchor="ctr"/>
          <a:lstStyle/>
          <a:p>
            <a:pPr algn="ctr" eaLnBrk="1" hangingPunct="1">
              <a:defRPr/>
            </a:pPr>
            <a:endParaRPr lang="en-GB" sz="1800" dirty="0"/>
          </a:p>
        </p:txBody>
      </p:sp>
    </p:spTree>
    <p:extLst>
      <p:ext uri="{BB962C8B-B14F-4D97-AF65-F5344CB8AC3E}">
        <p14:creationId xmlns:p14="http://schemas.microsoft.com/office/powerpoint/2010/main" val="46723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ln>
            <a:miter lim="800000"/>
            <a:headEnd/>
            <a:tailEnd/>
          </a:ln>
        </p:spPr>
        <p:txBody>
          <a:bodyPr/>
          <a:lstStyle/>
          <a:p>
            <a:fld id="{A68EEE10-DEC6-4F2E-9865-737877B282F8}" type="slidenum">
              <a:rPr lang="en-GB"/>
              <a:pPr/>
              <a:t>3</a:t>
            </a:fld>
            <a:endParaRPr lang="en-GB" dirty="0"/>
          </a:p>
        </p:txBody>
      </p:sp>
      <p:sp>
        <p:nvSpPr>
          <p:cNvPr id="22530" name="Rectangle 2"/>
          <p:cNvSpPr>
            <a:spLocks noGrp="1" noRot="1" noChangeAspect="1" noChangeArrowheads="1" noTextEdit="1"/>
          </p:cNvSpPr>
          <p:nvPr>
            <p:ph type="sldImg"/>
          </p:nvPr>
        </p:nvSpPr>
        <p:spPr bwMode="auto">
          <a:xfrm>
            <a:off x="88900" y="365125"/>
            <a:ext cx="6619875" cy="3724275"/>
          </a:xfrm>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pPr eaLnBrk="1" hangingPunct="1"/>
            <a:r>
              <a:rPr lang="en-US" dirty="0" smtClean="0">
                <a:latin typeface="Times New Roman" pitchFamily="18" charset="0"/>
                <a:ea typeface="Geneva" pitchFamily="125" charset="-128"/>
                <a:cs typeface="Times New Roman" pitchFamily="18" charset="0"/>
              </a:rPr>
              <a:t>Image by &lt;a </a:t>
            </a:r>
            <a:r>
              <a:rPr lang="en-US" dirty="0" err="1" smtClean="0">
                <a:latin typeface="Times New Roman" pitchFamily="18" charset="0"/>
                <a:ea typeface="Geneva" pitchFamily="125" charset="-128"/>
                <a:cs typeface="Times New Roman" pitchFamily="18" charset="0"/>
              </a:rPr>
              <a:t>href</a:t>
            </a:r>
            <a:r>
              <a:rPr lang="en-US" dirty="0" smtClean="0">
                <a:latin typeface="Times New Roman" pitchFamily="18" charset="0"/>
                <a:ea typeface="Geneva" pitchFamily="125" charset="-128"/>
                <a:cs typeface="Times New Roman" pitchFamily="18" charset="0"/>
              </a:rPr>
              <a:t>="https://pixabay.com/photos/?</a:t>
            </a:r>
            <a:r>
              <a:rPr lang="en-US" dirty="0" err="1" smtClean="0">
                <a:latin typeface="Times New Roman" pitchFamily="18" charset="0"/>
                <a:ea typeface="Geneva" pitchFamily="125" charset="-128"/>
                <a:cs typeface="Times New Roman" pitchFamily="18" charset="0"/>
              </a:rPr>
              <a:t>utm_source</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link-attribution&amp;amp;utm_medium</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referral&amp;amp;utm_campaign</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image&amp;amp;utm_content</a:t>
            </a:r>
            <a:r>
              <a:rPr lang="en-US" dirty="0" smtClean="0">
                <a:latin typeface="Times New Roman" pitchFamily="18" charset="0"/>
                <a:ea typeface="Geneva" pitchFamily="125" charset="-128"/>
                <a:cs typeface="Times New Roman" pitchFamily="18" charset="0"/>
              </a:rPr>
              <a:t>=371226"&gt;Free-Photos&lt;/a&gt; from &lt;a </a:t>
            </a:r>
            <a:r>
              <a:rPr lang="en-US" dirty="0" err="1" smtClean="0">
                <a:latin typeface="Times New Roman" pitchFamily="18" charset="0"/>
                <a:ea typeface="Geneva" pitchFamily="125" charset="-128"/>
                <a:cs typeface="Times New Roman" pitchFamily="18" charset="0"/>
              </a:rPr>
              <a:t>href</a:t>
            </a:r>
            <a:r>
              <a:rPr lang="en-US" dirty="0" smtClean="0">
                <a:latin typeface="Times New Roman" pitchFamily="18" charset="0"/>
                <a:ea typeface="Geneva" pitchFamily="125" charset="-128"/>
                <a:cs typeface="Times New Roman" pitchFamily="18" charset="0"/>
              </a:rPr>
              <a:t>="https://pixabay.com/?</a:t>
            </a:r>
            <a:r>
              <a:rPr lang="en-US" dirty="0" err="1" smtClean="0">
                <a:latin typeface="Times New Roman" pitchFamily="18" charset="0"/>
                <a:ea typeface="Geneva" pitchFamily="125" charset="-128"/>
                <a:cs typeface="Times New Roman" pitchFamily="18" charset="0"/>
              </a:rPr>
              <a:t>utm_source</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link-attribution&amp;amp;utm_medium</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referral&amp;amp;utm_campaign</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image&amp;amp;utm_content</a:t>
            </a:r>
            <a:r>
              <a:rPr lang="en-US" dirty="0" smtClean="0">
                <a:latin typeface="Times New Roman" pitchFamily="18" charset="0"/>
                <a:ea typeface="Geneva" pitchFamily="125" charset="-128"/>
                <a:cs typeface="Times New Roman" pitchFamily="18" charset="0"/>
              </a:rPr>
              <a:t>=371226"&gt;</a:t>
            </a:r>
            <a:r>
              <a:rPr lang="en-US" dirty="0" err="1" smtClean="0">
                <a:latin typeface="Times New Roman" pitchFamily="18" charset="0"/>
                <a:ea typeface="Geneva" pitchFamily="125" charset="-128"/>
                <a:cs typeface="Times New Roman" pitchFamily="18" charset="0"/>
              </a:rPr>
              <a:t>Pixabay</a:t>
            </a:r>
            <a:r>
              <a:rPr lang="en-US" dirty="0" smtClean="0">
                <a:latin typeface="Times New Roman" pitchFamily="18" charset="0"/>
                <a:ea typeface="Geneva" pitchFamily="125" charset="-128"/>
                <a:cs typeface="Times New Roman" pitchFamily="18" charset="0"/>
              </a:rPr>
              <a:t>&lt;/a&gt; </a:t>
            </a:r>
            <a:endParaRPr lang="en-GB" dirty="0">
              <a:latin typeface="Times New Roman" pitchFamily="18" charset="0"/>
              <a:ea typeface="Geneva" pitchFamily="125" charset="-128"/>
              <a:cs typeface="Times New Roman" pitchFamily="18" charset="0"/>
            </a:endParaRPr>
          </a:p>
        </p:txBody>
      </p:sp>
      <p:sp>
        <p:nvSpPr>
          <p:cNvPr id="5" name="5-Point Star 4"/>
          <p:cNvSpPr/>
          <p:nvPr/>
        </p:nvSpPr>
        <p:spPr>
          <a:xfrm>
            <a:off x="6310313" y="80963"/>
            <a:ext cx="366712" cy="361950"/>
          </a:xfrm>
          <a:prstGeom prst="star5">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lIns="92190" tIns="46095" rIns="92190" bIns="46095" anchor="ctr"/>
          <a:lstStyle/>
          <a:p>
            <a:pPr algn="ctr" eaLnBrk="1" hangingPunct="1">
              <a:defRPr/>
            </a:pPr>
            <a:endParaRPr lang="en-GB" sz="1800" dirty="0"/>
          </a:p>
        </p:txBody>
      </p:sp>
    </p:spTree>
    <p:extLst>
      <p:ext uri="{BB962C8B-B14F-4D97-AF65-F5344CB8AC3E}">
        <p14:creationId xmlns:p14="http://schemas.microsoft.com/office/powerpoint/2010/main" val="95290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ln>
            <a:miter lim="800000"/>
            <a:headEnd/>
            <a:tailEnd/>
          </a:ln>
        </p:spPr>
        <p:txBody>
          <a:bodyPr/>
          <a:lstStyle/>
          <a:p>
            <a:fld id="{A68EEE10-DEC6-4F2E-9865-737877B282F8}" type="slidenum">
              <a:rPr lang="en-GB"/>
              <a:pPr/>
              <a:t>4</a:t>
            </a:fld>
            <a:endParaRPr lang="en-GB" dirty="0"/>
          </a:p>
        </p:txBody>
      </p:sp>
      <p:sp>
        <p:nvSpPr>
          <p:cNvPr id="22530" name="Rectangle 2"/>
          <p:cNvSpPr>
            <a:spLocks noGrp="1" noRot="1" noChangeAspect="1" noChangeArrowheads="1" noTextEdit="1"/>
          </p:cNvSpPr>
          <p:nvPr>
            <p:ph type="sldImg"/>
          </p:nvPr>
        </p:nvSpPr>
        <p:spPr bwMode="auto">
          <a:xfrm>
            <a:off x="88900" y="365125"/>
            <a:ext cx="6619875" cy="3724275"/>
          </a:xfrm>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pPr eaLnBrk="1" hangingPunct="1"/>
            <a:r>
              <a:rPr lang="en-US" dirty="0" smtClean="0">
                <a:latin typeface="Times New Roman" pitchFamily="18" charset="0"/>
                <a:ea typeface="Geneva" pitchFamily="125" charset="-128"/>
                <a:cs typeface="Times New Roman" pitchFamily="18" charset="0"/>
              </a:rPr>
              <a:t>Image by &lt;a </a:t>
            </a:r>
            <a:r>
              <a:rPr lang="en-US" dirty="0" err="1" smtClean="0">
                <a:latin typeface="Times New Roman" pitchFamily="18" charset="0"/>
                <a:ea typeface="Geneva" pitchFamily="125" charset="-128"/>
                <a:cs typeface="Times New Roman" pitchFamily="18" charset="0"/>
              </a:rPr>
              <a:t>href</a:t>
            </a:r>
            <a:r>
              <a:rPr lang="en-US" dirty="0" smtClean="0">
                <a:latin typeface="Times New Roman" pitchFamily="18" charset="0"/>
                <a:ea typeface="Geneva" pitchFamily="125" charset="-128"/>
                <a:cs typeface="Times New Roman" pitchFamily="18" charset="0"/>
              </a:rPr>
              <a:t>="https://pixabay.com/photos/?</a:t>
            </a:r>
            <a:r>
              <a:rPr lang="en-US" dirty="0" err="1" smtClean="0">
                <a:latin typeface="Times New Roman" pitchFamily="18" charset="0"/>
                <a:ea typeface="Geneva" pitchFamily="125" charset="-128"/>
                <a:cs typeface="Times New Roman" pitchFamily="18" charset="0"/>
              </a:rPr>
              <a:t>utm_source</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link-attribution&amp;amp;utm_medium</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referral&amp;amp;utm_campaign</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image&amp;amp;utm_content</a:t>
            </a:r>
            <a:r>
              <a:rPr lang="en-US" dirty="0" smtClean="0">
                <a:latin typeface="Times New Roman" pitchFamily="18" charset="0"/>
                <a:ea typeface="Geneva" pitchFamily="125" charset="-128"/>
                <a:cs typeface="Times New Roman" pitchFamily="18" charset="0"/>
              </a:rPr>
              <a:t>=371226"&gt;Free-Photos&lt;/a&gt; from &lt;a </a:t>
            </a:r>
            <a:r>
              <a:rPr lang="en-US" dirty="0" err="1" smtClean="0">
                <a:latin typeface="Times New Roman" pitchFamily="18" charset="0"/>
                <a:ea typeface="Geneva" pitchFamily="125" charset="-128"/>
                <a:cs typeface="Times New Roman" pitchFamily="18" charset="0"/>
              </a:rPr>
              <a:t>href</a:t>
            </a:r>
            <a:r>
              <a:rPr lang="en-US" dirty="0" smtClean="0">
                <a:latin typeface="Times New Roman" pitchFamily="18" charset="0"/>
                <a:ea typeface="Geneva" pitchFamily="125" charset="-128"/>
                <a:cs typeface="Times New Roman" pitchFamily="18" charset="0"/>
              </a:rPr>
              <a:t>="https://pixabay.com/?</a:t>
            </a:r>
            <a:r>
              <a:rPr lang="en-US" dirty="0" err="1" smtClean="0">
                <a:latin typeface="Times New Roman" pitchFamily="18" charset="0"/>
                <a:ea typeface="Geneva" pitchFamily="125" charset="-128"/>
                <a:cs typeface="Times New Roman" pitchFamily="18" charset="0"/>
              </a:rPr>
              <a:t>utm_source</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link-attribution&amp;amp;utm_medium</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referral&amp;amp;utm_campaign</a:t>
            </a:r>
            <a:r>
              <a:rPr lang="en-US" dirty="0" smtClean="0">
                <a:latin typeface="Times New Roman" pitchFamily="18" charset="0"/>
                <a:ea typeface="Geneva" pitchFamily="125" charset="-128"/>
                <a:cs typeface="Times New Roman" pitchFamily="18" charset="0"/>
              </a:rPr>
              <a:t>=</a:t>
            </a:r>
            <a:r>
              <a:rPr lang="en-US" dirty="0" err="1" smtClean="0">
                <a:latin typeface="Times New Roman" pitchFamily="18" charset="0"/>
                <a:ea typeface="Geneva" pitchFamily="125" charset="-128"/>
                <a:cs typeface="Times New Roman" pitchFamily="18" charset="0"/>
              </a:rPr>
              <a:t>image&amp;amp;utm_content</a:t>
            </a:r>
            <a:r>
              <a:rPr lang="en-US" dirty="0" smtClean="0">
                <a:latin typeface="Times New Roman" pitchFamily="18" charset="0"/>
                <a:ea typeface="Geneva" pitchFamily="125" charset="-128"/>
                <a:cs typeface="Times New Roman" pitchFamily="18" charset="0"/>
              </a:rPr>
              <a:t>=371226"&gt;</a:t>
            </a:r>
            <a:r>
              <a:rPr lang="en-US" dirty="0" err="1" smtClean="0">
                <a:latin typeface="Times New Roman" pitchFamily="18" charset="0"/>
                <a:ea typeface="Geneva" pitchFamily="125" charset="-128"/>
                <a:cs typeface="Times New Roman" pitchFamily="18" charset="0"/>
              </a:rPr>
              <a:t>Pixabay</a:t>
            </a:r>
            <a:r>
              <a:rPr lang="en-US" dirty="0" smtClean="0">
                <a:latin typeface="Times New Roman" pitchFamily="18" charset="0"/>
                <a:ea typeface="Geneva" pitchFamily="125" charset="-128"/>
                <a:cs typeface="Times New Roman" pitchFamily="18" charset="0"/>
              </a:rPr>
              <a:t>&lt;/a&gt; </a:t>
            </a:r>
            <a:endParaRPr lang="en-GB" dirty="0">
              <a:latin typeface="Times New Roman" pitchFamily="18" charset="0"/>
              <a:ea typeface="Geneva" pitchFamily="125" charset="-128"/>
              <a:cs typeface="Times New Roman" pitchFamily="18" charset="0"/>
            </a:endParaRPr>
          </a:p>
        </p:txBody>
      </p:sp>
      <p:sp>
        <p:nvSpPr>
          <p:cNvPr id="5" name="5-Point Star 4"/>
          <p:cNvSpPr/>
          <p:nvPr/>
        </p:nvSpPr>
        <p:spPr>
          <a:xfrm>
            <a:off x="6310313" y="80963"/>
            <a:ext cx="366712" cy="361950"/>
          </a:xfrm>
          <a:prstGeom prst="star5">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lIns="92190" tIns="46095" rIns="92190" bIns="46095" anchor="ctr"/>
          <a:lstStyle/>
          <a:p>
            <a:pPr algn="ctr" eaLnBrk="1" hangingPunct="1">
              <a:defRPr/>
            </a:pPr>
            <a:endParaRPr lang="en-GB" sz="1800" dirty="0"/>
          </a:p>
        </p:txBody>
      </p:sp>
    </p:spTree>
    <p:extLst>
      <p:ext uri="{BB962C8B-B14F-4D97-AF65-F5344CB8AC3E}">
        <p14:creationId xmlns:p14="http://schemas.microsoft.com/office/powerpoint/2010/main" val="33057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5E9C42-05D8-46AB-A7E8-B1EC310C849A}" type="slidenum">
              <a:rPr lang="en-GB" smtClean="0"/>
              <a:pPr/>
              <a:t>9</a:t>
            </a:fld>
            <a:endParaRPr lang="en-GB"/>
          </a:p>
        </p:txBody>
      </p:sp>
    </p:spTree>
    <p:extLst>
      <p:ext uri="{BB962C8B-B14F-4D97-AF65-F5344CB8AC3E}">
        <p14:creationId xmlns:p14="http://schemas.microsoft.com/office/powerpoint/2010/main" val="350987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r>
              <a:rPr lang="en-US"/>
              <a:t>Power is exercised and experienced in many ways.</a:t>
            </a:r>
          </a:p>
          <a:p>
            <a:r>
              <a:rPr lang="en-US">
                <a:solidFill>
                  <a:srgbClr val="4A4A4A"/>
                </a:solidFill>
                <a:latin typeface="&amp;quot"/>
              </a:rPr>
              <a:t>Church leaders, staff and volunteers </a:t>
            </a:r>
            <a:r>
              <a:rPr lang="en-US"/>
              <a:t>should beware of the potential of using their position to influence others as t</a:t>
            </a:r>
            <a:r>
              <a:rPr lang="en-US">
                <a:solidFill>
                  <a:srgbClr val="4A4A4A"/>
                </a:solidFill>
                <a:latin typeface="&amp;quot"/>
              </a:rPr>
              <a:t>heir</a:t>
            </a:r>
            <a:r>
              <a:rPr lang="en-US">
                <a:solidFill>
                  <a:srgbClr val="4A4A4A"/>
                </a:solidFill>
                <a:latin typeface="Open Sans"/>
              </a:rPr>
              <a:t> opinions when proffered have weight and significance. </a:t>
            </a:r>
          </a:p>
          <a:p>
            <a:endParaRPr lang="en-US">
              <a:solidFill>
                <a:srgbClr val="4A4A4A"/>
              </a:solidFill>
              <a:latin typeface="Open Sans"/>
            </a:endParaRPr>
          </a:p>
          <a:p>
            <a:r>
              <a:rPr lang="en-US"/>
              <a:t>These roles have differing levels of power and authority over others.  This power needs to be used to sustain others and harness their strengths, and not to abuse, bully, manipulate or denigrate. </a:t>
            </a:r>
            <a:endParaRPr lang="en-GB"/>
          </a:p>
          <a:p>
            <a:endParaRPr lang="en-GB"/>
          </a:p>
        </p:txBody>
      </p:sp>
      <p:sp>
        <p:nvSpPr>
          <p:cNvPr id="4" name="Slide Number Placeholder 3"/>
          <p:cNvSpPr>
            <a:spLocks noGrp="1"/>
          </p:cNvSpPr>
          <p:nvPr>
            <p:ph type="sldNum" sz="quarter" idx="10"/>
          </p:nvPr>
        </p:nvSpPr>
        <p:spPr/>
        <p:txBody>
          <a:bodyPr/>
          <a:lstStyle/>
          <a:p>
            <a:fld id="{605E9C42-05D8-46AB-A7E8-B1EC310C849A}" type="slidenum">
              <a:rPr lang="en-GB" smtClean="0"/>
              <a:pPr/>
              <a:t>17</a:t>
            </a:fld>
            <a:endParaRPr lang="en-GB"/>
          </a:p>
        </p:txBody>
      </p:sp>
    </p:spTree>
    <p:extLst>
      <p:ext uri="{BB962C8B-B14F-4D97-AF65-F5344CB8AC3E}">
        <p14:creationId xmlns:p14="http://schemas.microsoft.com/office/powerpoint/2010/main" val="204849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r>
              <a:rPr lang="en-US" dirty="0"/>
              <a:t>Image by &lt;a </a:t>
            </a:r>
            <a:r>
              <a:rPr lang="en-US" dirty="0" err="1"/>
              <a:t>href</a:t>
            </a:r>
            <a:r>
              <a:rPr lang="en-US" dirty="0"/>
              <a:t>="https://</a:t>
            </a:r>
            <a:r>
              <a:rPr lang="en-US" dirty="0" err="1"/>
              <a:t>pixabay.com</a:t>
            </a:r>
            <a:r>
              <a:rPr lang="en-US" dirty="0"/>
              <a:t>/users/e-gabi-293404/?</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=367975"&gt;e-</a:t>
            </a:r>
            <a:r>
              <a:rPr lang="en-US" dirty="0" err="1"/>
              <a:t>gabi</a:t>
            </a:r>
            <a:r>
              <a:rPr lang="en-US" dirty="0"/>
              <a:t>&lt;/a&gt; from &lt;a </a:t>
            </a:r>
            <a:r>
              <a:rPr lang="en-US" dirty="0" err="1"/>
              <a:t>href</a:t>
            </a:r>
            <a:r>
              <a:rPr lang="en-US" dirty="0"/>
              <a:t>="https://</a:t>
            </a:r>
            <a:r>
              <a:rPr lang="en-US" dirty="0" err="1"/>
              <a:t>pixabay.com</a:t>
            </a:r>
            <a:r>
              <a:rPr lang="en-US" dirty="0"/>
              <a:t>/?</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=367975"&gt;</a:t>
            </a:r>
            <a:r>
              <a:rPr lang="en-US" dirty="0" err="1"/>
              <a:t>Pixabay</a:t>
            </a:r>
            <a:r>
              <a:rPr lang="en-US" dirty="0"/>
              <a:t>&lt;/a&gt; </a:t>
            </a:r>
          </a:p>
          <a:p>
            <a:endParaRPr lang="en-GB" dirty="0"/>
          </a:p>
        </p:txBody>
      </p:sp>
      <p:sp>
        <p:nvSpPr>
          <p:cNvPr id="4" name="Slide Number Placeholder 3"/>
          <p:cNvSpPr>
            <a:spLocks noGrp="1"/>
          </p:cNvSpPr>
          <p:nvPr>
            <p:ph type="sldNum" sz="quarter" idx="10"/>
          </p:nvPr>
        </p:nvSpPr>
        <p:spPr/>
        <p:txBody>
          <a:bodyPr/>
          <a:lstStyle/>
          <a:p>
            <a:fld id="{605E9C42-05D8-46AB-A7E8-B1EC310C849A}" type="slidenum">
              <a:rPr lang="en-GB" smtClean="0"/>
              <a:pPr/>
              <a:t>18</a:t>
            </a:fld>
            <a:endParaRPr lang="en-GB"/>
          </a:p>
        </p:txBody>
      </p:sp>
    </p:spTree>
    <p:extLst>
      <p:ext uri="{BB962C8B-B14F-4D97-AF65-F5344CB8AC3E}">
        <p14:creationId xmlns:p14="http://schemas.microsoft.com/office/powerpoint/2010/main" val="56213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2190" tIns="46095" rIns="92190" bIns="46095" anchor="b"/>
          <a:lstStyle/>
          <a:p>
            <a:pPr algn="r" eaLnBrk="1" hangingPunct="1"/>
            <a:fld id="{E70B7E8C-4CC8-4310-A3CF-68267FB1DBB8}" type="slidenum">
              <a:rPr lang="en-US" sz="1200">
                <a:latin typeface="Calibri" pitchFamily="34" charset="0"/>
              </a:rPr>
              <a:pPr algn="r" eaLnBrk="1" hangingPunct="1"/>
              <a:t>22</a:t>
            </a:fld>
            <a:endParaRPr lang="en-US" sz="1200">
              <a:latin typeface="Calibri" pitchFamily="34" charset="0"/>
            </a:endParaRPr>
          </a:p>
        </p:txBody>
      </p:sp>
      <p:sp>
        <p:nvSpPr>
          <p:cNvPr id="54274" name="Rectangle 2"/>
          <p:cNvSpPr>
            <a:spLocks noGrp="1" noRot="1" noChangeAspect="1" noChangeArrowheads="1" noTextEdit="1"/>
          </p:cNvSpPr>
          <p:nvPr>
            <p:ph type="sldImg"/>
          </p:nvPr>
        </p:nvSpPr>
        <p:spPr bwMode="auto">
          <a:xfrm>
            <a:off x="92075" y="744538"/>
            <a:ext cx="6615113" cy="3722687"/>
          </a:xfrm>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a:lstStyle/>
          <a:p>
            <a:pPr algn="just" eaLnBrk="1" hangingPunct="1">
              <a:spcBef>
                <a:spcPct val="0"/>
              </a:spcBef>
            </a:pPr>
            <a:endParaRPr lang="en-GB">
              <a:ea typeface="Geneva" pitchFamily="125" charset="-128"/>
            </a:endParaRPr>
          </a:p>
        </p:txBody>
      </p:sp>
      <p:sp>
        <p:nvSpPr>
          <p:cNvPr id="5" name="5-Point Star 4"/>
          <p:cNvSpPr/>
          <p:nvPr/>
        </p:nvSpPr>
        <p:spPr>
          <a:xfrm>
            <a:off x="6311900" y="80963"/>
            <a:ext cx="366713" cy="361950"/>
          </a:xfrm>
          <a:prstGeom prst="star5">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lIns="92190" tIns="46095" rIns="92190" bIns="46095" anchor="ctr"/>
          <a:lstStyle/>
          <a:p>
            <a:pPr algn="ctr" eaLnBrk="1" fontAlgn="auto" hangingPunct="1">
              <a:spcBef>
                <a:spcPts val="0"/>
              </a:spcBef>
              <a:spcAft>
                <a:spcPts val="0"/>
              </a:spcAft>
              <a:defRPr/>
            </a:pPr>
            <a:endParaRPr lang="en-GB" sz="1800"/>
          </a:p>
        </p:txBody>
      </p:sp>
    </p:spTree>
    <p:extLst>
      <p:ext uri="{BB962C8B-B14F-4D97-AF65-F5344CB8AC3E}">
        <p14:creationId xmlns:p14="http://schemas.microsoft.com/office/powerpoint/2010/main" val="2344644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2190" tIns="46095" rIns="92190" bIns="46095" anchor="b"/>
          <a:lstStyle/>
          <a:p>
            <a:pPr algn="r" eaLnBrk="1" hangingPunct="1"/>
            <a:fld id="{E70B7E8C-4CC8-4310-A3CF-68267FB1DBB8}" type="slidenum">
              <a:rPr lang="en-US" sz="1200">
                <a:latin typeface="Calibri" pitchFamily="34" charset="0"/>
              </a:rPr>
              <a:pPr algn="r" eaLnBrk="1" hangingPunct="1"/>
              <a:t>23</a:t>
            </a:fld>
            <a:endParaRPr lang="en-US" sz="1200">
              <a:latin typeface="Calibri" pitchFamily="34" charset="0"/>
            </a:endParaRPr>
          </a:p>
        </p:txBody>
      </p:sp>
      <p:sp>
        <p:nvSpPr>
          <p:cNvPr id="54274" name="Rectangle 2"/>
          <p:cNvSpPr>
            <a:spLocks noGrp="1" noRot="1" noChangeAspect="1" noChangeArrowheads="1" noTextEdit="1"/>
          </p:cNvSpPr>
          <p:nvPr>
            <p:ph type="sldImg"/>
          </p:nvPr>
        </p:nvSpPr>
        <p:spPr bwMode="auto">
          <a:xfrm>
            <a:off x="92075" y="744538"/>
            <a:ext cx="6615113" cy="3722687"/>
          </a:xfrm>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a:lstStyle/>
          <a:p>
            <a:pPr algn="just" eaLnBrk="1" hangingPunct="1">
              <a:spcBef>
                <a:spcPct val="0"/>
              </a:spcBef>
            </a:pPr>
            <a:endParaRPr lang="en-GB">
              <a:ea typeface="Geneva" pitchFamily="125" charset="-128"/>
            </a:endParaRPr>
          </a:p>
        </p:txBody>
      </p:sp>
      <p:sp>
        <p:nvSpPr>
          <p:cNvPr id="5" name="5-Point Star 4"/>
          <p:cNvSpPr/>
          <p:nvPr/>
        </p:nvSpPr>
        <p:spPr>
          <a:xfrm>
            <a:off x="6311900" y="80963"/>
            <a:ext cx="366713" cy="361950"/>
          </a:xfrm>
          <a:prstGeom prst="star5">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lIns="92190" tIns="46095" rIns="92190" bIns="46095" anchor="ctr"/>
          <a:lstStyle/>
          <a:p>
            <a:pPr algn="ctr" eaLnBrk="1" fontAlgn="auto" hangingPunct="1">
              <a:spcBef>
                <a:spcPts val="0"/>
              </a:spcBef>
              <a:spcAft>
                <a:spcPts val="0"/>
              </a:spcAft>
              <a:defRPr/>
            </a:pPr>
            <a:endParaRPr lang="en-GB" sz="1800"/>
          </a:p>
        </p:txBody>
      </p:sp>
    </p:spTree>
    <p:extLst>
      <p:ext uri="{BB962C8B-B14F-4D97-AF65-F5344CB8AC3E}">
        <p14:creationId xmlns:p14="http://schemas.microsoft.com/office/powerpoint/2010/main" val="398986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Footer Placeholder 4">
            <a:extLst>
              <a:ext uri="{FF2B5EF4-FFF2-40B4-BE49-F238E27FC236}">
                <a16:creationId xmlns:a16="http://schemas.microsoft.com/office/drawing/2014/main" id="{18527B3C-82E1-B14A-B498-1A5B16BD43AD}"/>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19" name="TextBox 17">
            <a:extLst>
              <a:ext uri="{FF2B5EF4-FFF2-40B4-BE49-F238E27FC236}">
                <a16:creationId xmlns:a16="http://schemas.microsoft.com/office/drawing/2014/main" id="{44331298-4888-454D-B5CE-90D5C7DD93F5}"/>
              </a:ext>
            </a:extLst>
          </p:cNvPr>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20" name="TextBox 18">
            <a:extLst>
              <a:ext uri="{FF2B5EF4-FFF2-40B4-BE49-F238E27FC236}">
                <a16:creationId xmlns:a16="http://schemas.microsoft.com/office/drawing/2014/main" id="{920EE9EF-E774-3447-B211-547CECCCAED3}"/>
              </a:ext>
            </a:extLst>
          </p:cNvPr>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21" name="Rectangle 2">
            <a:extLst>
              <a:ext uri="{FF2B5EF4-FFF2-40B4-BE49-F238E27FC236}">
                <a16:creationId xmlns:a16="http://schemas.microsoft.com/office/drawing/2014/main" id="{06C78001-5AAC-5148-9820-720F920F0753}"/>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00151" y="2997201"/>
            <a:ext cx="28448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5" name="Footer Placeholder 4"/>
          <p:cNvSpPr>
            <a:spLocks noGrp="1"/>
          </p:cNvSpPr>
          <p:nvPr>
            <p:ph type="ftr" sz="quarter" idx="11"/>
          </p:nvPr>
        </p:nvSpPr>
        <p:spPr>
          <a:xfrm>
            <a:off x="4847167" y="6488114"/>
            <a:ext cx="72009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r>
              <a:rPr lang="en-GB"/>
              <a:t>Creating Safer Space – Core Module A</a:t>
            </a:r>
          </a:p>
        </p:txBody>
      </p:sp>
      <p:sp>
        <p:nvSpPr>
          <p:cNvPr id="6" name="Slide Number Placeholder 5"/>
          <p:cNvSpPr>
            <a:spLocks noGrp="1"/>
          </p:cNvSpPr>
          <p:nvPr>
            <p:ph type="sldNum" sz="quarter" idx="12"/>
          </p:nvPr>
        </p:nvSpPr>
        <p:spPr>
          <a:xfrm flipV="1">
            <a:off x="143934" y="6488114"/>
            <a:ext cx="539751" cy="369887"/>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fld id="{5EC6378B-0170-410C-91A5-B53C49755287}" type="slidenum">
              <a:rPr lang="en-GB"/>
              <a:pPr/>
              <a:t>‹#›</a:t>
            </a:fld>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00151" y="2997201"/>
            <a:ext cx="28448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5" name="Footer Placeholder 4"/>
          <p:cNvSpPr>
            <a:spLocks noGrp="1"/>
          </p:cNvSpPr>
          <p:nvPr>
            <p:ph type="ftr" sz="quarter" idx="11"/>
          </p:nvPr>
        </p:nvSpPr>
        <p:spPr>
          <a:xfrm>
            <a:off x="4847167" y="6488114"/>
            <a:ext cx="72009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r>
              <a:rPr lang="en-GB"/>
              <a:t>Creating Safer Space – Core Module A</a:t>
            </a:r>
          </a:p>
        </p:txBody>
      </p:sp>
      <p:sp>
        <p:nvSpPr>
          <p:cNvPr id="6" name="Slide Number Placeholder 5"/>
          <p:cNvSpPr>
            <a:spLocks noGrp="1"/>
          </p:cNvSpPr>
          <p:nvPr>
            <p:ph type="sldNum" sz="quarter" idx="12"/>
          </p:nvPr>
        </p:nvSpPr>
        <p:spPr>
          <a:xfrm flipV="1">
            <a:off x="143934" y="6488114"/>
            <a:ext cx="539751" cy="369887"/>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fld id="{EFDC3961-0CE1-4A9A-94A9-2FDE25C6301B}" type="slidenum">
              <a:rPr lang="en-GB"/>
              <a:pPr/>
              <a:t>‹#›</a:t>
            </a:fld>
            <a:endParaRPr lang="en-GB"/>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00151" y="2997201"/>
            <a:ext cx="28448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24" name="Footer Placeholder 4">
            <a:extLst>
              <a:ext uri="{FF2B5EF4-FFF2-40B4-BE49-F238E27FC236}">
                <a16:creationId xmlns:a16="http://schemas.microsoft.com/office/drawing/2014/main" id="{CC2D5188-4C74-4C41-A29C-BEEFBBBDE8E9}"/>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25" name="TextBox 17">
            <a:extLst>
              <a:ext uri="{FF2B5EF4-FFF2-40B4-BE49-F238E27FC236}">
                <a16:creationId xmlns:a16="http://schemas.microsoft.com/office/drawing/2014/main" id="{14E1AFC1-3FAC-724A-84B4-919908B726ED}"/>
              </a:ext>
            </a:extLst>
          </p:cNvPr>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26" name="TextBox 18">
            <a:extLst>
              <a:ext uri="{FF2B5EF4-FFF2-40B4-BE49-F238E27FC236}">
                <a16:creationId xmlns:a16="http://schemas.microsoft.com/office/drawing/2014/main" id="{8824DFD7-8BF6-8B4C-B90B-A54B9C328C49}"/>
              </a:ext>
            </a:extLst>
          </p:cNvPr>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27" name="Rectangle 2">
            <a:extLst>
              <a:ext uri="{FF2B5EF4-FFF2-40B4-BE49-F238E27FC236}">
                <a16:creationId xmlns:a16="http://schemas.microsoft.com/office/drawing/2014/main" id="{536B0103-8D8F-CB41-BCF6-4568379FDDCC}"/>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00151" y="2997201"/>
            <a:ext cx="28448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23" name="Footer Placeholder 4">
            <a:extLst>
              <a:ext uri="{FF2B5EF4-FFF2-40B4-BE49-F238E27FC236}">
                <a16:creationId xmlns:a16="http://schemas.microsoft.com/office/drawing/2014/main" id="{221F597A-B0E2-B44C-A5C4-BBBDF99B1CFC}"/>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24" name="TextBox 17">
            <a:extLst>
              <a:ext uri="{FF2B5EF4-FFF2-40B4-BE49-F238E27FC236}">
                <a16:creationId xmlns:a16="http://schemas.microsoft.com/office/drawing/2014/main" id="{D32FD18E-092F-3146-80E2-2F33A90044AF}"/>
              </a:ext>
            </a:extLst>
          </p:cNvPr>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25" name="TextBox 18">
            <a:extLst>
              <a:ext uri="{FF2B5EF4-FFF2-40B4-BE49-F238E27FC236}">
                <a16:creationId xmlns:a16="http://schemas.microsoft.com/office/drawing/2014/main" id="{16D364AA-320C-BD48-BFDB-D288992AD121}"/>
              </a:ext>
            </a:extLst>
          </p:cNvPr>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26" name="Rectangle 2">
            <a:extLst>
              <a:ext uri="{FF2B5EF4-FFF2-40B4-BE49-F238E27FC236}">
                <a16:creationId xmlns:a16="http://schemas.microsoft.com/office/drawing/2014/main" id="{9D06B9ED-4DC6-554C-A7AD-5FC8E58ED8E9}"/>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200151" y="2997201"/>
            <a:ext cx="28448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14" name="Footer Placeholder 4">
            <a:extLst>
              <a:ext uri="{FF2B5EF4-FFF2-40B4-BE49-F238E27FC236}">
                <a16:creationId xmlns:a16="http://schemas.microsoft.com/office/drawing/2014/main" id="{271B45D0-624E-1E40-9AAB-7DF7641CF24B}"/>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15" name="TextBox 17">
            <a:extLst>
              <a:ext uri="{FF2B5EF4-FFF2-40B4-BE49-F238E27FC236}">
                <a16:creationId xmlns:a16="http://schemas.microsoft.com/office/drawing/2014/main" id="{5D12261E-3837-B745-8F33-5D760D25F0C2}"/>
              </a:ext>
            </a:extLst>
          </p:cNvPr>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16" name="TextBox 18">
            <a:extLst>
              <a:ext uri="{FF2B5EF4-FFF2-40B4-BE49-F238E27FC236}">
                <a16:creationId xmlns:a16="http://schemas.microsoft.com/office/drawing/2014/main" id="{874D7F7C-90B4-5440-8A39-5E1690C5CE11}"/>
              </a:ext>
            </a:extLst>
          </p:cNvPr>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17" name="Rectangle 2">
            <a:extLst>
              <a:ext uri="{FF2B5EF4-FFF2-40B4-BE49-F238E27FC236}">
                <a16:creationId xmlns:a16="http://schemas.microsoft.com/office/drawing/2014/main" id="{70483A39-5646-7F49-941C-8B21E0D3C1E0}"/>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1200151" y="2997201"/>
            <a:ext cx="28448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16" name="Footer Placeholder 4">
            <a:extLst>
              <a:ext uri="{FF2B5EF4-FFF2-40B4-BE49-F238E27FC236}">
                <a16:creationId xmlns:a16="http://schemas.microsoft.com/office/drawing/2014/main" id="{97882729-1358-DD42-86CC-AA0D5F692645}"/>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17" name="TextBox 17">
            <a:extLst>
              <a:ext uri="{FF2B5EF4-FFF2-40B4-BE49-F238E27FC236}">
                <a16:creationId xmlns:a16="http://schemas.microsoft.com/office/drawing/2014/main" id="{D8FF9CCB-70A7-9949-BF21-1930FFEABE93}"/>
              </a:ext>
            </a:extLst>
          </p:cNvPr>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18" name="TextBox 18">
            <a:extLst>
              <a:ext uri="{FF2B5EF4-FFF2-40B4-BE49-F238E27FC236}">
                <a16:creationId xmlns:a16="http://schemas.microsoft.com/office/drawing/2014/main" id="{BCDCD442-68E3-DE42-B5EC-77328F386C59}"/>
              </a:ext>
            </a:extLst>
          </p:cNvPr>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19" name="Rectangle 2">
            <a:extLst>
              <a:ext uri="{FF2B5EF4-FFF2-40B4-BE49-F238E27FC236}">
                <a16:creationId xmlns:a16="http://schemas.microsoft.com/office/drawing/2014/main" id="{F729DD5A-98CC-8749-AD48-AEC2E76CC2F0}"/>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1200151" y="2997201"/>
            <a:ext cx="28448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12" name="Footer Placeholder 4">
            <a:extLst>
              <a:ext uri="{FF2B5EF4-FFF2-40B4-BE49-F238E27FC236}">
                <a16:creationId xmlns:a16="http://schemas.microsoft.com/office/drawing/2014/main" id="{A963F473-8771-7842-9621-4A240ECFD874}"/>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13" name="TextBox 17">
            <a:extLst>
              <a:ext uri="{FF2B5EF4-FFF2-40B4-BE49-F238E27FC236}">
                <a16:creationId xmlns:a16="http://schemas.microsoft.com/office/drawing/2014/main" id="{59393532-7469-7540-89A1-8CE14FFAFACB}"/>
              </a:ext>
            </a:extLst>
          </p:cNvPr>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14" name="TextBox 18">
            <a:extLst>
              <a:ext uri="{FF2B5EF4-FFF2-40B4-BE49-F238E27FC236}">
                <a16:creationId xmlns:a16="http://schemas.microsoft.com/office/drawing/2014/main" id="{480F281A-AC4E-E045-9ABC-C23079E6CDC8}"/>
              </a:ext>
            </a:extLst>
          </p:cNvPr>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15" name="Rectangle 2">
            <a:extLst>
              <a:ext uri="{FF2B5EF4-FFF2-40B4-BE49-F238E27FC236}">
                <a16:creationId xmlns:a16="http://schemas.microsoft.com/office/drawing/2014/main" id="{29A5DD5E-169E-8A42-B2C1-E5E773CE36C3}"/>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03FCAA30-F537-1749-8059-C58025CF53F8}"/>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11" name="TextBox 17">
            <a:extLst>
              <a:ext uri="{FF2B5EF4-FFF2-40B4-BE49-F238E27FC236}">
                <a16:creationId xmlns:a16="http://schemas.microsoft.com/office/drawing/2014/main" id="{A0DB0E92-EB6D-044B-B983-F6FAAB466889}"/>
              </a:ext>
            </a:extLst>
          </p:cNvPr>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12" name="TextBox 18">
            <a:extLst>
              <a:ext uri="{FF2B5EF4-FFF2-40B4-BE49-F238E27FC236}">
                <a16:creationId xmlns:a16="http://schemas.microsoft.com/office/drawing/2014/main" id="{42E889C9-6F0B-1E41-B888-616C56D4D297}"/>
              </a:ext>
            </a:extLst>
          </p:cNvPr>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13" name="Rectangle 2">
            <a:extLst>
              <a:ext uri="{FF2B5EF4-FFF2-40B4-BE49-F238E27FC236}">
                <a16:creationId xmlns:a16="http://schemas.microsoft.com/office/drawing/2014/main" id="{DC3B56E9-FB1E-6449-89AC-7EA83833C64F}"/>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200151" y="2997201"/>
            <a:ext cx="28448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14" name="Footer Placeholder 4">
            <a:extLst>
              <a:ext uri="{FF2B5EF4-FFF2-40B4-BE49-F238E27FC236}">
                <a16:creationId xmlns:a16="http://schemas.microsoft.com/office/drawing/2014/main" id="{14199B2E-F5D7-5048-A023-BE44331C9809}"/>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15" name="TextBox 17">
            <a:extLst>
              <a:ext uri="{FF2B5EF4-FFF2-40B4-BE49-F238E27FC236}">
                <a16:creationId xmlns:a16="http://schemas.microsoft.com/office/drawing/2014/main" id="{96763A62-C515-1C46-84F2-3834BBF59478}"/>
              </a:ext>
            </a:extLst>
          </p:cNvPr>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16" name="TextBox 18">
            <a:extLst>
              <a:ext uri="{FF2B5EF4-FFF2-40B4-BE49-F238E27FC236}">
                <a16:creationId xmlns:a16="http://schemas.microsoft.com/office/drawing/2014/main" id="{F6987B0D-9116-5C46-82AA-DAC4FA82789F}"/>
              </a:ext>
            </a:extLst>
          </p:cNvPr>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17" name="Rectangle 2">
            <a:extLst>
              <a:ext uri="{FF2B5EF4-FFF2-40B4-BE49-F238E27FC236}">
                <a16:creationId xmlns:a16="http://schemas.microsoft.com/office/drawing/2014/main" id="{25F6FCC5-6426-E142-A075-3C4AC166F528}"/>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200151" y="2997201"/>
            <a:ext cx="28448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GB"/>
          </a:p>
        </p:txBody>
      </p:sp>
      <p:sp>
        <p:nvSpPr>
          <p:cNvPr id="14" name="Footer Placeholder 4">
            <a:extLst>
              <a:ext uri="{FF2B5EF4-FFF2-40B4-BE49-F238E27FC236}">
                <a16:creationId xmlns:a16="http://schemas.microsoft.com/office/drawing/2014/main" id="{1B02DF72-3AEA-E34D-A498-47AC336A1781}"/>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15" name="TextBox 17">
            <a:extLst>
              <a:ext uri="{FF2B5EF4-FFF2-40B4-BE49-F238E27FC236}">
                <a16:creationId xmlns:a16="http://schemas.microsoft.com/office/drawing/2014/main" id="{DCD681DC-9449-1F4F-A71E-D5F9078D423C}"/>
              </a:ext>
            </a:extLst>
          </p:cNvPr>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16" name="TextBox 18">
            <a:extLst>
              <a:ext uri="{FF2B5EF4-FFF2-40B4-BE49-F238E27FC236}">
                <a16:creationId xmlns:a16="http://schemas.microsoft.com/office/drawing/2014/main" id="{1C6A2137-18C8-9546-8262-50E68ED7C2F6}"/>
              </a:ext>
            </a:extLst>
          </p:cNvPr>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17" name="Rectangle 2">
            <a:extLst>
              <a:ext uri="{FF2B5EF4-FFF2-40B4-BE49-F238E27FC236}">
                <a16:creationId xmlns:a16="http://schemas.microsoft.com/office/drawing/2014/main" id="{1373F83C-1135-0C4F-ACD3-92313A1AEC9A}"/>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D182D5-DBBE-D341-B990-DFA2052618D4}"/>
              </a:ext>
            </a:extLst>
          </p:cNvPr>
          <p:cNvPicPr>
            <a:picLocks/>
          </p:cNvPicPr>
          <p:nvPr userDrawn="1"/>
        </p:nvPicPr>
        <p:blipFill>
          <a:blip r:embed="rId14"/>
          <a:stretch>
            <a:fillRect/>
          </a:stretch>
        </p:blipFill>
        <p:spPr>
          <a:xfrm>
            <a:off x="0" y="6498600"/>
            <a:ext cx="12192000" cy="360000"/>
          </a:xfrm>
          <a:prstGeom prst="rect">
            <a:avLst/>
          </a:prstGeom>
        </p:spPr>
      </p:pic>
      <p:pic>
        <p:nvPicPr>
          <p:cNvPr id="15" name="Picture 14">
            <a:extLst>
              <a:ext uri="{FF2B5EF4-FFF2-40B4-BE49-F238E27FC236}">
                <a16:creationId xmlns:a16="http://schemas.microsoft.com/office/drawing/2014/main" id="{16FB0674-D263-2D40-A555-2FDB8864020E}"/>
              </a:ext>
            </a:extLst>
          </p:cNvPr>
          <p:cNvPicPr>
            <a:picLocks/>
          </p:cNvPicPr>
          <p:nvPr userDrawn="1"/>
        </p:nvPicPr>
        <p:blipFill>
          <a:blip r:embed="rId14"/>
          <a:stretch>
            <a:fillRect/>
          </a:stretch>
        </p:blipFill>
        <p:spPr>
          <a:xfrm>
            <a:off x="0" y="-1"/>
            <a:ext cx="12192000" cy="360000"/>
          </a:xfrm>
          <a:prstGeom prst="rect">
            <a:avLst/>
          </a:prstGeom>
        </p:spPr>
      </p:pic>
      <p:sp>
        <p:nvSpPr>
          <p:cNvPr id="1029" name="TextBox 17"/>
          <p:cNvSpPr txBox="1">
            <a:spLocks noChangeArrowheads="1"/>
          </p:cNvSpPr>
          <p:nvPr userDrawn="1"/>
        </p:nvSpPr>
        <p:spPr bwMode="auto">
          <a:xfrm>
            <a:off x="46567" y="6516689"/>
            <a:ext cx="673100" cy="276225"/>
          </a:xfrm>
          <a:prstGeom prst="rect">
            <a:avLst/>
          </a:prstGeom>
          <a:noFill/>
          <a:ln>
            <a:noFill/>
          </a:ln>
        </p:spPr>
        <p:txBody>
          <a:bodyPr>
            <a:spAutoFit/>
          </a:bodyPr>
          <a:lstStyle/>
          <a:p>
            <a:pPr algn="r" eaLnBrk="1" hangingPunct="1"/>
            <a:fld id="{F053313A-3232-4CB6-8C2E-07881D6B5FF5}" type="slidenum">
              <a:rPr lang="en-GB" sz="1200">
                <a:solidFill>
                  <a:schemeClr val="bg1">
                    <a:lumMod val="20000"/>
                    <a:lumOff val="80000"/>
                  </a:schemeClr>
                </a:solidFill>
                <a:cs typeface="Arial" pitchFamily="34" charset="0"/>
              </a:rPr>
              <a:pPr algn="r" eaLnBrk="1" hangingPunct="1"/>
              <a:t>‹#›</a:t>
            </a:fld>
            <a:endParaRPr lang="en-GB" sz="1200">
              <a:solidFill>
                <a:schemeClr val="bg1">
                  <a:lumMod val="20000"/>
                  <a:lumOff val="80000"/>
                </a:schemeClr>
              </a:solidFill>
              <a:cs typeface="Arial" pitchFamily="34" charset="0"/>
            </a:endParaRPr>
          </a:p>
        </p:txBody>
      </p:sp>
      <p:sp>
        <p:nvSpPr>
          <p:cNvPr id="1030" name="TextBox 18"/>
          <p:cNvSpPr txBox="1">
            <a:spLocks noChangeArrowheads="1"/>
          </p:cNvSpPr>
          <p:nvPr userDrawn="1"/>
        </p:nvSpPr>
        <p:spPr bwMode="auto">
          <a:xfrm>
            <a:off x="5808133" y="6516689"/>
            <a:ext cx="6383867" cy="306387"/>
          </a:xfrm>
          <a:prstGeom prst="rect">
            <a:avLst/>
          </a:prstGeom>
          <a:noFill/>
          <a:ln>
            <a:noFill/>
          </a:ln>
        </p:spPr>
        <p:txBody>
          <a:bodyPr>
            <a:spAutoFit/>
          </a:bodyPr>
          <a:lstStyle/>
          <a:p>
            <a:pPr algn="r" eaLnBrk="1" hangingPunct="1"/>
            <a:r>
              <a:rPr lang="en-GB" sz="1400">
                <a:solidFill>
                  <a:schemeClr val="bg1">
                    <a:lumMod val="20000"/>
                    <a:lumOff val="80000"/>
                  </a:schemeClr>
                </a:solidFill>
                <a:latin typeface="Franklin Gothic Medium" pitchFamily="34" charset="0"/>
                <a:cs typeface="Arial" pitchFamily="34" charset="0"/>
              </a:rPr>
              <a:t>Creating Safer Space – Foundation Module 2020 </a:t>
            </a:r>
          </a:p>
        </p:txBody>
      </p:sp>
      <p:sp>
        <p:nvSpPr>
          <p:cNvPr id="17" name="Footer Placeholder 4">
            <a:extLst>
              <a:ext uri="{FF2B5EF4-FFF2-40B4-BE49-F238E27FC236}">
                <a16:creationId xmlns:a16="http://schemas.microsoft.com/office/drawing/2014/main" id="{F9A07723-FE18-6342-AFF0-47AB7527CF0C}"/>
              </a:ext>
            </a:extLst>
          </p:cNvPr>
          <p:cNvSpPr txBox="1">
            <a:spLocks/>
          </p:cNvSpPr>
          <p:nvPr userDrawn="1"/>
        </p:nvSpPr>
        <p:spPr>
          <a:xfrm>
            <a:off x="4847167" y="11114"/>
            <a:ext cx="72009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sz="1200"/>
          </a:p>
        </p:txBody>
      </p:sp>
      <p:sp>
        <p:nvSpPr>
          <p:cNvPr id="18" name="Rectangle 2">
            <a:extLst>
              <a:ext uri="{FF2B5EF4-FFF2-40B4-BE49-F238E27FC236}">
                <a16:creationId xmlns:a16="http://schemas.microsoft.com/office/drawing/2014/main" id="{4CB55656-D2A1-CE4A-A8B4-F7D8E1239BB9}"/>
              </a:ext>
            </a:extLst>
          </p:cNvPr>
          <p:cNvSpPr>
            <a:spLocks noChangeArrowheads="1"/>
          </p:cNvSpPr>
          <p:nvPr userDrawn="1"/>
        </p:nvSpPr>
        <p:spPr bwMode="auto">
          <a:xfrm>
            <a:off x="10281465" y="25401"/>
            <a:ext cx="1874552" cy="307777"/>
          </a:xfrm>
          <a:prstGeom prst="rect">
            <a:avLst/>
          </a:prstGeom>
          <a:noFill/>
          <a:ln>
            <a:noFill/>
          </a:ln>
        </p:spPr>
        <p:txBody>
          <a:bodyPr wrap="none">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eaLnBrk="0" fontAlgn="base" hangingPunct="0">
              <a:spcBef>
                <a:spcPct val="0"/>
              </a:spcBef>
              <a:spcAft>
                <a:spcPct val="0"/>
              </a:spcAft>
              <a:defRPr sz="2400">
                <a:solidFill>
                  <a:schemeClr val="tx1"/>
                </a:solidFill>
                <a:latin typeface="Arial" charset="0"/>
                <a:ea typeface="Geneva" charset="-128"/>
              </a:defRPr>
            </a:lvl6pPr>
            <a:lvl7pPr marL="2971800" indent="-228600" eaLnBrk="0" fontAlgn="base" hangingPunct="0">
              <a:spcBef>
                <a:spcPct val="0"/>
              </a:spcBef>
              <a:spcAft>
                <a:spcPct val="0"/>
              </a:spcAft>
              <a:defRPr sz="2400">
                <a:solidFill>
                  <a:schemeClr val="tx1"/>
                </a:solidFill>
                <a:latin typeface="Arial" charset="0"/>
                <a:ea typeface="Geneva" charset="-128"/>
              </a:defRPr>
            </a:lvl7pPr>
            <a:lvl8pPr marL="3429000" indent="-228600" eaLnBrk="0" fontAlgn="base" hangingPunct="0">
              <a:spcBef>
                <a:spcPct val="0"/>
              </a:spcBef>
              <a:spcAft>
                <a:spcPct val="0"/>
              </a:spcAft>
              <a:defRPr sz="2400">
                <a:solidFill>
                  <a:schemeClr val="tx1"/>
                </a:solidFill>
                <a:latin typeface="Arial" charset="0"/>
                <a:ea typeface="Geneva" charset="-128"/>
              </a:defRPr>
            </a:lvl8pPr>
            <a:lvl9pPr marL="3886200" indent="-228600" eaLnBrk="0" fontAlgn="base" hangingPunct="0">
              <a:spcBef>
                <a:spcPct val="0"/>
              </a:spcBef>
              <a:spcAft>
                <a:spcPct val="0"/>
              </a:spcAft>
              <a:defRPr sz="2400">
                <a:solidFill>
                  <a:schemeClr val="tx1"/>
                </a:solidFill>
                <a:latin typeface="Arial" charset="0"/>
                <a:ea typeface="Geneva" charset="-128"/>
              </a:defRPr>
            </a:lvl9pPr>
          </a:lstStyle>
          <a:p>
            <a:pPr algn="r" eaLnBrk="1" hangingPunct="1">
              <a:defRPr/>
            </a:pPr>
            <a:r>
              <a:rPr lang="en-GB" altLang="en-US" sz="1400">
                <a:solidFill>
                  <a:schemeClr val="bg1">
                    <a:lumMod val="20000"/>
                    <a:lumOff val="80000"/>
                  </a:schemeClr>
                </a:solidFill>
                <a:latin typeface="Franklin Gothic Book" pitchFamily="34" charset="0"/>
              </a:rPr>
              <a:t>The</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Demi" pitchFamily="34" charset="0"/>
              </a:rPr>
              <a:t>Methodist</a:t>
            </a:r>
            <a:r>
              <a:rPr lang="en-GB" altLang="en-US" sz="1400">
                <a:solidFill>
                  <a:schemeClr val="bg1">
                    <a:lumMod val="20000"/>
                    <a:lumOff val="80000"/>
                  </a:schemeClr>
                </a:solidFill>
                <a:latin typeface="Calibri" pitchFamily="34" charset="0"/>
              </a:rPr>
              <a:t> </a:t>
            </a:r>
            <a:r>
              <a:rPr lang="en-GB" altLang="en-US" sz="1400">
                <a:solidFill>
                  <a:schemeClr val="bg1">
                    <a:lumMod val="20000"/>
                    <a:lumOff val="80000"/>
                  </a:schemeClr>
                </a:solidFill>
                <a:latin typeface="Franklin Gothic Book" pitchFamily="34" charset="0"/>
              </a:rPr>
              <a:t>Church</a:t>
            </a:r>
          </a:p>
        </p:txBody>
      </p:sp>
    </p:spTree>
  </p:cSld>
  <p:clrMap bg1="lt1" tx1="dk1" bg2="lt2" tx2="dk2" accent1="accent1" accent2="accent2" accent3="accent3" accent4="accent4" accent5="accent5" accent6="accent6" hlink="hlink" folHlink="folHlink"/>
  <p:sldLayoutIdLst>
    <p:sldLayoutId id="2147484476"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Lst>
  <p:transition>
    <p:fade/>
  </p:transition>
  <p:hf hdr="0" dt="0"/>
  <p:txStyles>
    <p:titleStyle>
      <a:lvl1pPr algn="ctr" rtl="0" eaLnBrk="0" fontAlgn="base" hangingPunct="0">
        <a:spcBef>
          <a:spcPct val="0"/>
        </a:spcBef>
        <a:spcAft>
          <a:spcPct val="0"/>
        </a:spcAft>
        <a:defRPr sz="4400" kern="1200">
          <a:solidFill>
            <a:schemeClr val="tx1"/>
          </a:solidFill>
          <a:latin typeface="+mj-lt"/>
          <a:ea typeface="Geneva" charset="-128"/>
          <a:cs typeface="Geneva" charset="0"/>
        </a:defRPr>
      </a:lvl1pPr>
      <a:lvl2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Geneva" charset="-128"/>
          <a:cs typeface="Geneva"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Geneva"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Geneva"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ideo" Target="https://www.youtube.com/embed/iHAPHmTOD_A?start=3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ideo" Target="https://www.youtube.com/embed/UfA3ivLK_t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35C48C-3768-5F42-8E82-7EB3B8D6465C}"/>
              </a:ext>
            </a:extLst>
          </p:cNvPr>
          <p:cNvPicPr>
            <a:picLocks noChangeAspect="1"/>
          </p:cNvPicPr>
          <p:nvPr/>
        </p:nvPicPr>
        <p:blipFill rotWithShape="1">
          <a:blip r:embed="rId2">
            <a:extLst>
              <a:ext uri="{28A0092B-C50C-407E-A947-70E740481C1C}">
                <a14:useLocalDpi xmlns:a14="http://schemas.microsoft.com/office/drawing/2010/main" val="0"/>
              </a:ext>
            </a:extLst>
          </a:blip>
          <a:srcRect b="9614"/>
          <a:stretch/>
        </p:blipFill>
        <p:spPr>
          <a:xfrm>
            <a:off x="4511824" y="2420888"/>
            <a:ext cx="3173030" cy="3886118"/>
          </a:xfrm>
          <a:prstGeom prst="rect">
            <a:avLst/>
          </a:prstGeom>
        </p:spPr>
      </p:pic>
      <p:sp>
        <p:nvSpPr>
          <p:cNvPr id="2" name="Title 1">
            <a:extLst>
              <a:ext uri="{FF2B5EF4-FFF2-40B4-BE49-F238E27FC236}">
                <a16:creationId xmlns:a16="http://schemas.microsoft.com/office/drawing/2014/main" id="{C5DF6937-0B21-5E41-BDEE-82373C7FF3D7}"/>
              </a:ext>
            </a:extLst>
          </p:cNvPr>
          <p:cNvSpPr txBox="1">
            <a:spLocks/>
          </p:cNvSpPr>
          <p:nvPr/>
        </p:nvSpPr>
        <p:spPr>
          <a:xfrm>
            <a:off x="1625599" y="476672"/>
            <a:ext cx="3921918" cy="1105682"/>
          </a:xfrm>
          <a:prstGeom prst="rect">
            <a:avLst/>
          </a:prstGeom>
        </p:spPr>
        <p:txBody>
          <a:bodyPr anchor="t"/>
          <a:lstStyle>
            <a:lvl1pPr algn="ctr" rtl="0" eaLnBrk="0" fontAlgn="base" hangingPunct="0">
              <a:spcBef>
                <a:spcPct val="0"/>
              </a:spcBef>
              <a:spcAft>
                <a:spcPct val="0"/>
              </a:spcAft>
              <a:defRPr sz="4400" kern="1200">
                <a:solidFill>
                  <a:schemeClr val="tx1"/>
                </a:solidFill>
                <a:latin typeface="+mj-lt"/>
                <a:ea typeface="Geneva" charset="-128"/>
                <a:cs typeface="Geneva" charset="0"/>
              </a:defRPr>
            </a:lvl1pPr>
            <a:lvl2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6000" b="1" dirty="0">
                <a:solidFill>
                  <a:srgbClr val="000000"/>
                </a:solidFill>
                <a:latin typeface="Arial" panose="020B0604020202020204" pitchFamily="34" charset="0"/>
                <a:cs typeface="Arial" panose="020B0604020202020204" pitchFamily="34" charset="0"/>
              </a:rPr>
              <a:t>Welcome</a:t>
            </a:r>
          </a:p>
        </p:txBody>
      </p:sp>
      <p:sp>
        <p:nvSpPr>
          <p:cNvPr id="3" name="Subtitle 2">
            <a:extLst>
              <a:ext uri="{FF2B5EF4-FFF2-40B4-BE49-F238E27FC236}">
                <a16:creationId xmlns:a16="http://schemas.microsoft.com/office/drawing/2014/main" id="{602A553A-487B-EA48-9865-082904E16185}"/>
              </a:ext>
            </a:extLst>
          </p:cNvPr>
          <p:cNvSpPr txBox="1">
            <a:spLocks/>
          </p:cNvSpPr>
          <p:nvPr/>
        </p:nvSpPr>
        <p:spPr>
          <a:xfrm>
            <a:off x="1900134" y="1683912"/>
            <a:ext cx="3312368" cy="1440160"/>
          </a:xfrm>
          <a:prstGeom prst="rect">
            <a:avLst/>
          </a:prstGeom>
        </p:spPr>
        <p:txBody>
          <a:bodyPr anchor="t">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Geneva" charset="-128"/>
                <a:cs typeface="Geneva"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Geneva"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Geneva"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dirty="0">
                <a:solidFill>
                  <a:srgbClr val="000000"/>
                </a:solidFill>
                <a:latin typeface="Arial" panose="020B0604020202020204" pitchFamily="34" charset="0"/>
                <a:ea typeface="Geneva"/>
                <a:cs typeface="Arial" panose="020B0604020202020204" pitchFamily="34" charset="0"/>
              </a:rPr>
              <a:t>Creating Safer Space</a:t>
            </a:r>
          </a:p>
          <a:p>
            <a:pPr marL="0" indent="0">
              <a:buNone/>
            </a:pPr>
            <a:r>
              <a:rPr lang="en-GB" sz="2400" dirty="0">
                <a:solidFill>
                  <a:srgbClr val="000000"/>
                </a:solidFill>
                <a:latin typeface="Arial" panose="020B0604020202020204" pitchFamily="34" charset="0"/>
                <a:ea typeface="Geneva"/>
                <a:cs typeface="Arial" panose="020B0604020202020204" pitchFamily="34" charset="0"/>
              </a:rPr>
              <a:t>Foundation Module </a:t>
            </a:r>
          </a:p>
          <a:p>
            <a:pPr marL="0" indent="0">
              <a:buNone/>
            </a:pPr>
            <a:r>
              <a:rPr lang="en-GB" sz="2400" dirty="0">
                <a:solidFill>
                  <a:srgbClr val="000000"/>
                </a:solidFill>
                <a:latin typeface="Arial" panose="020B0604020202020204" pitchFamily="34" charset="0"/>
                <a:ea typeface="Geneva"/>
                <a:cs typeface="Arial" panose="020B0604020202020204" pitchFamily="34" charset="0"/>
              </a:rPr>
              <a:t>2020 Edition (online)</a:t>
            </a:r>
          </a:p>
        </p:txBody>
      </p:sp>
      <p:sp>
        <p:nvSpPr>
          <p:cNvPr id="4" name="TextBox 3"/>
          <p:cNvSpPr txBox="1"/>
          <p:nvPr/>
        </p:nvSpPr>
        <p:spPr>
          <a:xfrm>
            <a:off x="1900134" y="3501009"/>
            <a:ext cx="3024336" cy="1200329"/>
          </a:xfrm>
          <a:prstGeom prst="rect">
            <a:avLst/>
          </a:prstGeom>
          <a:noFill/>
        </p:spPr>
        <p:txBody>
          <a:bodyPr wrap="square" rtlCol="0">
            <a:spAutoFit/>
          </a:bodyPr>
          <a:lstStyle/>
          <a:p>
            <a:r>
              <a:rPr lang="en-GB" dirty="0"/>
              <a:t>Trainers:</a:t>
            </a:r>
          </a:p>
          <a:p>
            <a:r>
              <a:rPr lang="en-GB" dirty="0"/>
              <a:t>Names</a:t>
            </a:r>
          </a:p>
          <a:p>
            <a:r>
              <a:rPr lang="en-GB" dirty="0"/>
              <a:t>Names</a:t>
            </a:r>
          </a:p>
        </p:txBody>
      </p:sp>
      <p:sp>
        <p:nvSpPr>
          <p:cNvPr id="7" name="TextBox 6"/>
          <p:cNvSpPr txBox="1"/>
          <p:nvPr/>
        </p:nvSpPr>
        <p:spPr>
          <a:xfrm>
            <a:off x="1914446" y="5522976"/>
            <a:ext cx="3024336" cy="461665"/>
          </a:xfrm>
          <a:prstGeom prst="rect">
            <a:avLst/>
          </a:prstGeom>
          <a:noFill/>
        </p:spPr>
        <p:txBody>
          <a:bodyPr wrap="square" rtlCol="0">
            <a:spAutoFit/>
          </a:bodyPr>
          <a:lstStyle/>
          <a:p>
            <a:r>
              <a:rPr lang="en-GB" dirty="0"/>
              <a:t>Pastoral Support:</a:t>
            </a:r>
          </a:p>
        </p:txBody>
      </p:sp>
      <p:sp>
        <p:nvSpPr>
          <p:cNvPr id="8" name="TextBox 7"/>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1</a:t>
            </a:r>
          </a:p>
        </p:txBody>
      </p:sp>
    </p:spTree>
    <p:extLst>
      <p:ext uri="{BB962C8B-B14F-4D97-AF65-F5344CB8AC3E}">
        <p14:creationId xmlns:p14="http://schemas.microsoft.com/office/powerpoint/2010/main" val="195267510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33787" y="460878"/>
            <a:ext cx="5668869" cy="1323892"/>
            <a:chOff x="2261626" y="2211961"/>
            <a:chExt cx="6297217" cy="1530091"/>
          </a:xfrm>
          <a:noFill/>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430" t="25127" r="20174" b="54391"/>
            <a:stretch/>
          </p:blipFill>
          <p:spPr>
            <a:xfrm rot="401831">
              <a:off x="3735218" y="2435285"/>
              <a:ext cx="1256138" cy="720113"/>
            </a:xfrm>
            <a:prstGeom prst="rect">
              <a:avLst/>
            </a:prstGeom>
            <a:grpFill/>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152" t="23434" r="33434" b="31987"/>
            <a:stretch/>
          </p:blipFill>
          <p:spPr>
            <a:xfrm>
              <a:off x="2261626" y="2211961"/>
              <a:ext cx="1459919" cy="1530091"/>
            </a:xfrm>
            <a:prstGeom prst="rect">
              <a:avLst/>
            </a:prstGeom>
            <a:grpFill/>
            <a:ln>
              <a:noFill/>
            </a:ln>
          </p:spPr>
        </p:pic>
        <p:sp>
          <p:nvSpPr>
            <p:cNvPr id="15" name="TextBox 14"/>
            <p:cNvSpPr txBox="1"/>
            <p:nvPr/>
          </p:nvSpPr>
          <p:spPr>
            <a:xfrm>
              <a:off x="4879325" y="2418462"/>
              <a:ext cx="3679518" cy="711427"/>
            </a:xfrm>
            <a:prstGeom prst="rect">
              <a:avLst/>
            </a:prstGeom>
            <a:grpFill/>
          </p:spPr>
          <p:txBody>
            <a:bodyPr wrap="square" rtlCol="0">
              <a:spAutoFit/>
            </a:bodyPr>
            <a:lstStyle/>
            <a:p>
              <a:pPr algn="r"/>
              <a:r>
                <a:rPr lang="en-GB" sz="3400" dirty="0">
                  <a:latin typeface="+mn-lt"/>
                  <a:ea typeface="Calibri" panose="020F0502020204030204" pitchFamily="34" charset="0"/>
                  <a:cs typeface="Times New Roman" panose="02020603050405020304" pitchFamily="18" charset="0"/>
                </a:rPr>
                <a:t>Vulnerable Adults</a:t>
              </a:r>
            </a:p>
          </p:txBody>
        </p:sp>
      </p:grpSp>
      <p:sp>
        <p:nvSpPr>
          <p:cNvPr id="8" name="TextBox 7">
            <a:extLst>
              <a:ext uri="{FF2B5EF4-FFF2-40B4-BE49-F238E27FC236}">
                <a16:creationId xmlns:a16="http://schemas.microsoft.com/office/drawing/2014/main" id="{9E171AF4-DCCD-4319-933D-FEA0778652C6}"/>
              </a:ext>
            </a:extLst>
          </p:cNvPr>
          <p:cNvSpPr txBox="1"/>
          <p:nvPr/>
        </p:nvSpPr>
        <p:spPr>
          <a:xfrm>
            <a:off x="0" y="1755097"/>
            <a:ext cx="12192000" cy="523220"/>
          </a:xfrm>
          <a:prstGeom prst="rect">
            <a:avLst/>
          </a:prstGeom>
          <a:solidFill>
            <a:srgbClr val="39CC46">
              <a:alpha val="34902"/>
            </a:srgbClr>
          </a:solidFill>
        </p:spPr>
        <p:txBody>
          <a:bodyPr wrap="square" rtlCol="0">
            <a:spAutoFit/>
          </a:bodyPr>
          <a:lstStyle/>
          <a:p>
            <a:r>
              <a:rPr lang="en-GB" sz="2800" b="1" dirty="0" smtClean="0">
                <a:ea typeface="Calibri" panose="020F0502020204030204" pitchFamily="34" charset="0"/>
                <a:cs typeface="Arial" panose="020B0604020202020204" pitchFamily="34" charset="0"/>
              </a:rPr>
              <a:t>	What to look for…	</a:t>
            </a:r>
            <a:endParaRPr lang="en-GB" dirty="0"/>
          </a:p>
        </p:txBody>
      </p:sp>
      <p:sp>
        <p:nvSpPr>
          <p:cNvPr id="9" name="TextBox 8"/>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
        <p:nvSpPr>
          <p:cNvPr id="10" name="Content Placeholder 2"/>
          <p:cNvSpPr txBox="1">
            <a:spLocks/>
          </p:cNvSpPr>
          <p:nvPr/>
        </p:nvSpPr>
        <p:spPr>
          <a:xfrm>
            <a:off x="1343472" y="3356993"/>
            <a:ext cx="8712968" cy="2088232"/>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Geneva" charset="-128"/>
                <a:cs typeface="Geneva"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Geneva"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Geneva"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5000"/>
              </a:lnSpc>
              <a:buNone/>
              <a:defRPr/>
            </a:pPr>
            <a:r>
              <a:rPr lang="en-GB" sz="2800" dirty="0">
                <a:latin typeface="Arial" panose="020B0604020202020204" pitchFamily="34" charset="0"/>
                <a:cs typeface="Arial" panose="020B0604020202020204" pitchFamily="34" charset="0"/>
              </a:rPr>
              <a:t>Something you see... </a:t>
            </a:r>
            <a:r>
              <a:rPr lang="en-GB" sz="2800" b="1" dirty="0">
                <a:solidFill>
                  <a:srgbClr val="DE0014"/>
                </a:solidFill>
                <a:latin typeface="Arial" panose="020B0604020202020204" pitchFamily="34" charset="0"/>
                <a:cs typeface="Arial" panose="020B0604020202020204" pitchFamily="34" charset="0"/>
              </a:rPr>
              <a:t>Does it look right?</a:t>
            </a:r>
            <a:endParaRPr lang="en-GB" sz="2800" dirty="0">
              <a:latin typeface="Arial" panose="020B0604020202020204" pitchFamily="34" charset="0"/>
              <a:cs typeface="Arial" panose="020B0604020202020204" pitchFamily="34" charset="0"/>
            </a:endParaRPr>
          </a:p>
          <a:p>
            <a:pPr marL="0" indent="0" algn="ctr">
              <a:lnSpc>
                <a:spcPct val="125000"/>
              </a:lnSpc>
              <a:buNone/>
              <a:defRPr/>
            </a:pPr>
            <a:r>
              <a:rPr lang="en-GB" sz="2800" dirty="0">
                <a:latin typeface="Arial" panose="020B0604020202020204" pitchFamily="34" charset="0"/>
                <a:cs typeface="Arial" panose="020B0604020202020204" pitchFamily="34" charset="0"/>
              </a:rPr>
              <a:t>Something you hear... </a:t>
            </a:r>
            <a:r>
              <a:rPr lang="en-GB" sz="2800" b="1" dirty="0">
                <a:solidFill>
                  <a:srgbClr val="DE0014"/>
                </a:solidFill>
                <a:latin typeface="Arial" panose="020B0604020202020204" pitchFamily="34" charset="0"/>
                <a:cs typeface="Arial" panose="020B0604020202020204" pitchFamily="34" charset="0"/>
              </a:rPr>
              <a:t>Does it sound right?</a:t>
            </a:r>
            <a:endParaRPr lang="en-GB" sz="2800" dirty="0">
              <a:latin typeface="Arial" panose="020B0604020202020204" pitchFamily="34" charset="0"/>
              <a:cs typeface="Arial" panose="020B0604020202020204" pitchFamily="34" charset="0"/>
            </a:endParaRPr>
          </a:p>
          <a:p>
            <a:pPr marL="0" indent="0" algn="ctr">
              <a:lnSpc>
                <a:spcPct val="125000"/>
              </a:lnSpc>
              <a:buNone/>
              <a:defRPr/>
            </a:pPr>
            <a:r>
              <a:rPr lang="en-GB" sz="2800" dirty="0">
                <a:latin typeface="Arial" panose="020B0604020202020204" pitchFamily="34" charset="0"/>
                <a:cs typeface="Arial" panose="020B0604020202020204" pitchFamily="34" charset="0"/>
              </a:rPr>
              <a:t>Something that troubles you... </a:t>
            </a:r>
            <a:r>
              <a:rPr lang="en-GB" sz="2800" b="1" dirty="0">
                <a:solidFill>
                  <a:srgbClr val="DE0014"/>
                </a:solidFill>
                <a:latin typeface="Arial" panose="020B0604020202020204" pitchFamily="34" charset="0"/>
                <a:cs typeface="Arial" panose="020B0604020202020204" pitchFamily="34" charset="0"/>
              </a:rPr>
              <a:t>Does it feel right?</a:t>
            </a:r>
          </a:p>
        </p:txBody>
      </p:sp>
    </p:spTree>
    <p:extLst>
      <p:ext uri="{BB962C8B-B14F-4D97-AF65-F5344CB8AC3E}">
        <p14:creationId xmlns:p14="http://schemas.microsoft.com/office/powerpoint/2010/main" val="70064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150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a:t>
            </a:r>
            <a:r>
              <a:rPr lang="en-GB" sz="1800" dirty="0" smtClean="0">
                <a:solidFill>
                  <a:schemeClr val="bg1">
                    <a:lumMod val="20000"/>
                    <a:lumOff val="80000"/>
                  </a:schemeClr>
                </a:solidFill>
              </a:rPr>
              <a:t>2</a:t>
            </a:r>
            <a:endParaRPr lang="en-GB" sz="1800" dirty="0">
              <a:solidFill>
                <a:schemeClr val="bg1">
                  <a:lumMod val="20000"/>
                  <a:lumOff val="80000"/>
                </a:schemeClr>
              </a:solidFill>
            </a:endParaRPr>
          </a:p>
        </p:txBody>
      </p:sp>
      <p:pic>
        <p:nvPicPr>
          <p:cNvPr id="2" name="iHAPHmTOD_A"/>
          <p:cNvPicPr>
            <a:picLocks noRot="1" noChangeAspect="1"/>
          </p:cNvPicPr>
          <p:nvPr>
            <a:videoFile r:link="rId1"/>
          </p:nvPr>
        </p:nvPicPr>
        <p:blipFill>
          <a:blip r:embed="rId3"/>
          <a:stretch>
            <a:fillRect/>
          </a:stretch>
        </p:blipFill>
        <p:spPr>
          <a:xfrm>
            <a:off x="0" y="548680"/>
            <a:ext cx="10115376" cy="5689899"/>
          </a:xfrm>
          <a:prstGeom prst="rect">
            <a:avLst/>
          </a:prstGeom>
        </p:spPr>
      </p:pic>
    </p:spTree>
    <p:extLst>
      <p:ext uri="{BB962C8B-B14F-4D97-AF65-F5344CB8AC3E}">
        <p14:creationId xmlns:p14="http://schemas.microsoft.com/office/powerpoint/2010/main" val="93913954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33787" y="460878"/>
            <a:ext cx="5668869" cy="1323892"/>
            <a:chOff x="2261626" y="2211961"/>
            <a:chExt cx="6297217" cy="1530091"/>
          </a:xfrm>
          <a:noFill/>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430" t="25127" r="20174" b="54391"/>
            <a:stretch/>
          </p:blipFill>
          <p:spPr>
            <a:xfrm rot="401831">
              <a:off x="3735218" y="2435285"/>
              <a:ext cx="1256138" cy="720113"/>
            </a:xfrm>
            <a:prstGeom prst="rect">
              <a:avLst/>
            </a:prstGeom>
            <a:grpFill/>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152" t="23434" r="33434" b="31987"/>
            <a:stretch/>
          </p:blipFill>
          <p:spPr>
            <a:xfrm>
              <a:off x="2261626" y="2211961"/>
              <a:ext cx="1459919" cy="1530091"/>
            </a:xfrm>
            <a:prstGeom prst="rect">
              <a:avLst/>
            </a:prstGeom>
            <a:grpFill/>
            <a:ln>
              <a:noFill/>
            </a:ln>
          </p:spPr>
        </p:pic>
        <p:sp>
          <p:nvSpPr>
            <p:cNvPr id="15" name="TextBox 14"/>
            <p:cNvSpPr txBox="1"/>
            <p:nvPr/>
          </p:nvSpPr>
          <p:spPr>
            <a:xfrm>
              <a:off x="4879325" y="2418462"/>
              <a:ext cx="3679518" cy="711427"/>
            </a:xfrm>
            <a:prstGeom prst="rect">
              <a:avLst/>
            </a:prstGeom>
            <a:grpFill/>
          </p:spPr>
          <p:txBody>
            <a:bodyPr wrap="square" rtlCol="0">
              <a:spAutoFit/>
            </a:bodyPr>
            <a:lstStyle/>
            <a:p>
              <a:pPr algn="r"/>
              <a:r>
                <a:rPr lang="en-GB" sz="3400" dirty="0">
                  <a:latin typeface="+mn-lt"/>
                  <a:ea typeface="Calibri" panose="020F0502020204030204" pitchFamily="34" charset="0"/>
                  <a:cs typeface="Times New Roman" panose="02020603050405020304" pitchFamily="18" charset="0"/>
                </a:rPr>
                <a:t>Vulnerable Adults</a:t>
              </a:r>
            </a:p>
          </p:txBody>
        </p:sp>
      </p:grpSp>
      <p:sp>
        <p:nvSpPr>
          <p:cNvPr id="4" name="Rectangle 3"/>
          <p:cNvSpPr/>
          <p:nvPr/>
        </p:nvSpPr>
        <p:spPr>
          <a:xfrm>
            <a:off x="335360" y="2673634"/>
            <a:ext cx="8496944" cy="3004220"/>
          </a:xfrm>
          <a:prstGeom prst="rect">
            <a:avLst/>
          </a:prstGeom>
          <a:noFill/>
        </p:spPr>
        <p:txBody>
          <a:bodyPr wrap="square" lIns="0" rIns="0">
            <a:spAutoFit/>
          </a:bodyPr>
          <a:lstStyle/>
          <a:p>
            <a:pPr marL="376238" indent="-376238">
              <a:lnSpc>
                <a:spcPct val="114000"/>
              </a:lnSpc>
              <a:spcAft>
                <a:spcPts val="0"/>
              </a:spcAft>
              <a:buFont typeface="Arial" panose="020B0604020202020204" pitchFamily="34" charset="0"/>
              <a:buChar char="•"/>
            </a:pPr>
            <a:r>
              <a:rPr lang="en-GB" dirty="0">
                <a:ea typeface="Calibri" panose="020F0502020204030204" pitchFamily="34" charset="0"/>
                <a:cs typeface="Arial" panose="020B0604020202020204" pitchFamily="34" charset="0"/>
              </a:rPr>
              <a:t>Assume the adult has mental capacity and the right to make their own choices – even ones that we may disagree with</a:t>
            </a:r>
          </a:p>
          <a:p>
            <a:pPr marL="376238" indent="-376238">
              <a:lnSpc>
                <a:spcPct val="114000"/>
              </a:lnSpc>
              <a:spcAft>
                <a:spcPts val="0"/>
              </a:spcAft>
              <a:buFont typeface="Arial" panose="020B0604020202020204" pitchFamily="34" charset="0"/>
              <a:buChar char="•"/>
            </a:pPr>
            <a:r>
              <a:rPr lang="en-GB" dirty="0">
                <a:ea typeface="Calibri" panose="020F0502020204030204" pitchFamily="34" charset="0"/>
                <a:cs typeface="Arial" panose="020B0604020202020204" pitchFamily="34" charset="0"/>
              </a:rPr>
              <a:t>Ensure they know where to get appropriate help and support if needed</a:t>
            </a:r>
          </a:p>
          <a:p>
            <a:pPr marL="376238" indent="-376238">
              <a:lnSpc>
                <a:spcPct val="114000"/>
              </a:lnSpc>
              <a:spcAft>
                <a:spcPts val="0"/>
              </a:spcAft>
              <a:buFont typeface="Arial" panose="020B0604020202020204" pitchFamily="34" charset="0"/>
              <a:buChar char="•"/>
            </a:pPr>
            <a:r>
              <a:rPr lang="en-GB" dirty="0">
                <a:ea typeface="Calibri" panose="020F0502020204030204" pitchFamily="34" charset="0"/>
                <a:cs typeface="Arial" panose="020B0604020202020204" pitchFamily="34" charset="0"/>
              </a:rPr>
              <a:t>Follow safeguarding policy and procedures</a:t>
            </a:r>
          </a:p>
          <a:p>
            <a:pPr marL="376238" indent="-376238">
              <a:lnSpc>
                <a:spcPct val="114000"/>
              </a:lnSpc>
              <a:spcAft>
                <a:spcPts val="0"/>
              </a:spcAft>
              <a:buFont typeface="Arial" panose="020B0604020202020204" pitchFamily="34" charset="0"/>
              <a:buChar char="•"/>
            </a:pPr>
            <a:r>
              <a:rPr lang="en-GB" dirty="0">
                <a:ea typeface="Calibri" panose="020F0502020204030204" pitchFamily="34" charset="0"/>
                <a:cs typeface="Arial" panose="020B0604020202020204" pitchFamily="34" charset="0"/>
              </a:rPr>
              <a:t>Ensure the premises are safe</a:t>
            </a:r>
          </a:p>
          <a:p>
            <a:pPr marL="376238" indent="-376238">
              <a:lnSpc>
                <a:spcPct val="114000"/>
              </a:lnSpc>
              <a:spcAft>
                <a:spcPts val="0"/>
              </a:spcAft>
              <a:buFont typeface="Arial" panose="020B0604020202020204" pitchFamily="34" charset="0"/>
              <a:buChar char="•"/>
            </a:pPr>
            <a:r>
              <a:rPr lang="en-GB" dirty="0">
                <a:ea typeface="Calibri" panose="020F0502020204030204" pitchFamily="34" charset="0"/>
                <a:cs typeface="Arial" panose="020B0604020202020204" pitchFamily="34" charset="0"/>
              </a:rPr>
              <a:t>Know who to ask for guidance if you are not sure</a:t>
            </a:r>
          </a:p>
        </p:txBody>
      </p:sp>
      <p:sp>
        <p:nvSpPr>
          <p:cNvPr id="8" name="TextBox 7">
            <a:extLst>
              <a:ext uri="{FF2B5EF4-FFF2-40B4-BE49-F238E27FC236}">
                <a16:creationId xmlns:a16="http://schemas.microsoft.com/office/drawing/2014/main" id="{9E171AF4-DCCD-4319-933D-FEA0778652C6}"/>
              </a:ext>
            </a:extLst>
          </p:cNvPr>
          <p:cNvSpPr txBox="1"/>
          <p:nvPr/>
        </p:nvSpPr>
        <p:spPr>
          <a:xfrm>
            <a:off x="0" y="1755097"/>
            <a:ext cx="12192000" cy="523220"/>
          </a:xfrm>
          <a:prstGeom prst="rect">
            <a:avLst/>
          </a:prstGeom>
          <a:solidFill>
            <a:srgbClr val="39CC46">
              <a:alpha val="34902"/>
            </a:srgbClr>
          </a:solidFill>
        </p:spPr>
        <p:txBody>
          <a:bodyPr wrap="square" rtlCol="0">
            <a:spAutoFit/>
          </a:bodyPr>
          <a:lstStyle/>
          <a:p>
            <a:r>
              <a:rPr lang="en-GB" sz="2800" b="1" dirty="0" smtClean="0">
                <a:ea typeface="Calibri" panose="020F0502020204030204" pitchFamily="34" charset="0"/>
                <a:cs typeface="Arial" panose="020B0604020202020204" pitchFamily="34" charset="0"/>
              </a:rPr>
              <a:t>	Good </a:t>
            </a:r>
            <a:r>
              <a:rPr lang="en-GB" sz="2800" b="1" dirty="0">
                <a:ea typeface="Calibri" panose="020F0502020204030204" pitchFamily="34" charset="0"/>
                <a:cs typeface="Arial" panose="020B0604020202020204" pitchFamily="34" charset="0"/>
              </a:rPr>
              <a:t>Practice: How we safeguard</a:t>
            </a:r>
            <a:endParaRPr lang="en-GB" dirty="0"/>
          </a:p>
        </p:txBody>
      </p:sp>
      <p:sp>
        <p:nvSpPr>
          <p:cNvPr id="9" name="TextBox 8"/>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360723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17962" y="836712"/>
            <a:ext cx="5603693" cy="3273823"/>
            <a:chOff x="3156776" y="268186"/>
            <a:chExt cx="7622890" cy="4375507"/>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5152" t="23434" r="33434" b="31987"/>
            <a:stretch/>
          </p:blipFill>
          <p:spPr>
            <a:xfrm>
              <a:off x="3156776" y="2099530"/>
              <a:ext cx="2427486" cy="254416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6249" t="47972" r="18700" b="21375"/>
            <a:stretch/>
          </p:blipFill>
          <p:spPr>
            <a:xfrm rot="17917517">
              <a:off x="4678805" y="1091947"/>
              <a:ext cx="2151134" cy="1974087"/>
            </a:xfrm>
            <a:prstGeom prst="rect">
              <a:avLst/>
            </a:prstGeom>
          </p:spPr>
        </p:pic>
        <p:sp>
          <p:nvSpPr>
            <p:cNvPr id="9" name="TextBox 8"/>
            <p:cNvSpPr txBox="1"/>
            <p:nvPr/>
          </p:nvSpPr>
          <p:spPr>
            <a:xfrm>
              <a:off x="5232522" y="268186"/>
              <a:ext cx="5547144" cy="1439716"/>
            </a:xfrm>
            <a:prstGeom prst="rect">
              <a:avLst/>
            </a:prstGeom>
            <a:noFill/>
          </p:spPr>
          <p:txBody>
            <a:bodyPr wrap="square" rtlCol="0">
              <a:spAutoFit/>
            </a:bodyPr>
            <a:lstStyle/>
            <a:p>
              <a:pPr algn="ctr"/>
              <a:r>
                <a:rPr lang="en-GB" sz="3200" b="1" dirty="0">
                  <a:ea typeface="Calibri" panose="020F0502020204030204" pitchFamily="34" charset="0"/>
                  <a:cs typeface="Times New Roman" panose="02020603050405020304" pitchFamily="18" charset="0"/>
                </a:rPr>
                <a:t>Those who have </a:t>
              </a:r>
              <a:br>
                <a:rPr lang="en-GB" sz="3200" b="1" dirty="0">
                  <a:ea typeface="Calibri" panose="020F0502020204030204" pitchFamily="34" charset="0"/>
                  <a:cs typeface="Times New Roman" panose="02020603050405020304" pitchFamily="18" charset="0"/>
                </a:rPr>
              </a:br>
              <a:r>
                <a:rPr lang="en-GB" sz="3200" b="1" dirty="0">
                  <a:ea typeface="Calibri" panose="020F0502020204030204" pitchFamily="34" charset="0"/>
                  <a:cs typeface="Times New Roman" panose="02020603050405020304" pitchFamily="18" charset="0"/>
                </a:rPr>
                <a:t>experienced abuse</a:t>
              </a:r>
            </a:p>
          </p:txBody>
        </p:sp>
      </p:grpSp>
      <p:sp>
        <p:nvSpPr>
          <p:cNvPr id="8" name="Rectangle 7"/>
          <p:cNvSpPr/>
          <p:nvPr/>
        </p:nvSpPr>
        <p:spPr>
          <a:xfrm>
            <a:off x="191344" y="494910"/>
            <a:ext cx="7488832" cy="5915466"/>
          </a:xfrm>
          <a:prstGeom prst="rect">
            <a:avLst/>
          </a:prstGeom>
        </p:spPr>
        <p:txBody>
          <a:bodyPr wrap="square">
            <a:spAutoFit/>
          </a:bodyPr>
          <a:lstStyle/>
          <a:p>
            <a:pPr>
              <a:lnSpc>
                <a:spcPct val="110000"/>
              </a:lnSpc>
            </a:pPr>
            <a:r>
              <a:rPr lang="en-GB" sz="2800" dirty="0">
                <a:cs typeface="Arial" panose="020B0604020202020204" pitchFamily="34" charset="0"/>
              </a:rPr>
              <a:t>Labels such as ‘victim’ </a:t>
            </a:r>
            <a:br>
              <a:rPr lang="en-GB" sz="2800" dirty="0">
                <a:cs typeface="Arial" panose="020B0604020202020204" pitchFamily="34" charset="0"/>
              </a:rPr>
            </a:br>
            <a:r>
              <a:rPr lang="en-GB" sz="2800" dirty="0">
                <a:cs typeface="Arial" panose="020B0604020202020204" pitchFamily="34" charset="0"/>
              </a:rPr>
              <a:t>and ‘survivor’ may be </a:t>
            </a:r>
            <a:br>
              <a:rPr lang="en-GB" sz="2800" dirty="0">
                <a:cs typeface="Arial" panose="020B0604020202020204" pitchFamily="34" charset="0"/>
              </a:rPr>
            </a:br>
            <a:r>
              <a:rPr lang="en-GB" sz="2800" dirty="0">
                <a:cs typeface="Arial" panose="020B0604020202020204" pitchFamily="34" charset="0"/>
              </a:rPr>
              <a:t>unhelpful</a:t>
            </a:r>
          </a:p>
          <a:p>
            <a:pPr>
              <a:lnSpc>
                <a:spcPct val="110000"/>
              </a:lnSpc>
            </a:pPr>
            <a:endParaRPr lang="en-GB" sz="2800" dirty="0">
              <a:cs typeface="Arial" panose="020B0604020202020204" pitchFamily="34" charset="0"/>
            </a:endParaRPr>
          </a:p>
          <a:p>
            <a:pPr>
              <a:lnSpc>
                <a:spcPct val="110000"/>
              </a:lnSpc>
            </a:pPr>
            <a:endParaRPr lang="en-GB" dirty="0">
              <a:cs typeface="Arial" panose="020B0604020202020204" pitchFamily="34" charset="0"/>
            </a:endParaRPr>
          </a:p>
          <a:p>
            <a:pPr>
              <a:lnSpc>
                <a:spcPct val="110000"/>
              </a:lnSpc>
            </a:pPr>
            <a:endParaRPr lang="en-GB" dirty="0">
              <a:cs typeface="Arial" panose="020B0604020202020204" pitchFamily="34" charset="0"/>
            </a:endParaRPr>
          </a:p>
          <a:p>
            <a:pPr>
              <a:lnSpc>
                <a:spcPct val="110000"/>
              </a:lnSpc>
            </a:pPr>
            <a:endParaRPr lang="en-GB" dirty="0" smtClean="0">
              <a:cs typeface="Arial" panose="020B0604020202020204" pitchFamily="34" charset="0"/>
            </a:endParaRPr>
          </a:p>
          <a:p>
            <a:pPr>
              <a:lnSpc>
                <a:spcPct val="110000"/>
              </a:lnSpc>
            </a:pPr>
            <a:endParaRPr lang="en-GB" dirty="0">
              <a:cs typeface="Arial" panose="020B0604020202020204" pitchFamily="34" charset="0"/>
            </a:endParaRPr>
          </a:p>
          <a:p>
            <a:pPr>
              <a:lnSpc>
                <a:spcPct val="110000"/>
              </a:lnSpc>
            </a:pPr>
            <a:endParaRPr lang="en-GB" dirty="0">
              <a:cs typeface="Arial" panose="020B0604020202020204" pitchFamily="34" charset="0"/>
            </a:endParaRPr>
          </a:p>
          <a:p>
            <a:pPr>
              <a:lnSpc>
                <a:spcPct val="110000"/>
              </a:lnSpc>
            </a:pPr>
            <a:r>
              <a:rPr lang="en-GB" sz="2800" u="sng" dirty="0">
                <a:cs typeface="Arial" panose="020B0604020202020204" pitchFamily="34" charset="0"/>
              </a:rPr>
              <a:t>Abuse includes:</a:t>
            </a:r>
          </a:p>
          <a:p>
            <a:pPr marL="376238" indent="-376238">
              <a:lnSpc>
                <a:spcPct val="110000"/>
              </a:lnSpc>
              <a:buFont typeface="Arial" panose="020B0604020202020204" pitchFamily="34" charset="0"/>
              <a:buChar char="•"/>
            </a:pPr>
            <a:r>
              <a:rPr lang="en-GB" sz="2800" dirty="0">
                <a:cs typeface="Arial" panose="020B0604020202020204" pitchFamily="34" charset="0"/>
              </a:rPr>
              <a:t>any form of abuse suffered</a:t>
            </a:r>
          </a:p>
          <a:p>
            <a:pPr marL="376238" indent="-376238">
              <a:lnSpc>
                <a:spcPct val="110000"/>
              </a:lnSpc>
              <a:buFont typeface="Arial" panose="020B0604020202020204" pitchFamily="34" charset="0"/>
              <a:buChar char="•"/>
            </a:pPr>
            <a:r>
              <a:rPr lang="en-GB" sz="2800" dirty="0">
                <a:cs typeface="Arial" panose="020B0604020202020204" pitchFamily="34" charset="0"/>
              </a:rPr>
              <a:t>abuse suffered as a child or an adult</a:t>
            </a:r>
          </a:p>
          <a:p>
            <a:pPr marL="376238" indent="-376238">
              <a:lnSpc>
                <a:spcPct val="110000"/>
              </a:lnSpc>
              <a:buFont typeface="Arial" panose="020B0604020202020204" pitchFamily="34" charset="0"/>
              <a:buChar char="•"/>
            </a:pPr>
            <a:r>
              <a:rPr lang="en-GB" sz="2800" dirty="0">
                <a:cs typeface="Arial" panose="020B0604020202020204" pitchFamily="34" charset="0"/>
              </a:rPr>
              <a:t>one-off or prolonged abuse</a:t>
            </a:r>
          </a:p>
        </p:txBody>
      </p:sp>
      <p:sp>
        <p:nvSpPr>
          <p:cNvPr id="10" name="TextBox 9"/>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3591571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500"/>
                                  </p:stCondLst>
                                  <p:childTnLst>
                                    <p:animMotion origin="layout" path="M -4.16667E-6 3.7037E-7 L 0.17743 -0.10023 " pathEditMode="relative" rAng="0" ptsTypes="AA">
                                      <p:cBhvr>
                                        <p:cTn id="6" dur="2000" fill="hold"/>
                                        <p:tgtEl>
                                          <p:spTgt spid="4"/>
                                        </p:tgtEl>
                                        <p:attrNameLst>
                                          <p:attrName>ppt_x</p:attrName>
                                          <p:attrName>ppt_y</p:attrName>
                                        </p:attrNameLst>
                                      </p:cBhvr>
                                      <p:rCtr x="8872" y="-5023"/>
                                    </p:animMotion>
                                  </p:childTnLst>
                                </p:cTn>
                              </p:par>
                            </p:childTnLst>
                          </p:cTn>
                        </p:par>
                        <p:par>
                          <p:cTn id="7" fill="hold">
                            <p:stCondLst>
                              <p:cond delay="2500"/>
                            </p:stCondLst>
                            <p:childTnLst>
                              <p:par>
                                <p:cTn id="8" presetID="10" presetClass="entr" presetSubtype="0" fill="hold" grpId="0" nodeType="afterEffect">
                                  <p:stCondLst>
                                    <p:cond delay="10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childTnLst>
                          </p:cTn>
                        </p:par>
                        <p:par>
                          <p:cTn id="11" fill="hold">
                            <p:stCondLst>
                              <p:cond delay="5500"/>
                            </p:stCondLst>
                            <p:childTnLst>
                              <p:par>
                                <p:cTn id="12" presetID="10" presetClass="entr" presetSubtype="0" fill="hold" grpId="0" nodeType="afterEffect">
                                  <p:stCondLst>
                                    <p:cond delay="0"/>
                                  </p:stCondLst>
                                  <p:childTnLst>
                                    <p:set>
                                      <p:cBhvr>
                                        <p:cTn id="13" dur="1" fill="hold">
                                          <p:stCondLst>
                                            <p:cond delay="0"/>
                                          </p:stCondLst>
                                        </p:cTn>
                                        <p:tgtEl>
                                          <p:spTgt spid="8">
                                            <p:txEl>
                                              <p:pRg st="7" end="7"/>
                                            </p:txEl>
                                          </p:spTgt>
                                        </p:tgtEl>
                                        <p:attrNameLst>
                                          <p:attrName>style.visibility</p:attrName>
                                        </p:attrNameLst>
                                      </p:cBhvr>
                                      <p:to>
                                        <p:strVal val="visible"/>
                                      </p:to>
                                    </p:set>
                                    <p:animEffect transition="in" filter="fade">
                                      <p:cBhvr>
                                        <p:cTn id="14" dur="1000"/>
                                        <p:tgtEl>
                                          <p:spTgt spid="8">
                                            <p:txEl>
                                              <p:pRg st="7" end="7"/>
                                            </p:txEl>
                                          </p:spTgt>
                                        </p:tgtEl>
                                      </p:cBhvr>
                                    </p:animEffect>
                                  </p:childTnLst>
                                </p:cTn>
                              </p:par>
                            </p:childTnLst>
                          </p:cTn>
                        </p:par>
                        <p:par>
                          <p:cTn id="15" fill="hold">
                            <p:stCondLst>
                              <p:cond delay="6500"/>
                            </p:stCondLst>
                            <p:childTnLst>
                              <p:par>
                                <p:cTn id="16" presetID="10" presetClass="entr" presetSubtype="0" fill="hold" grpId="0" nodeType="afterEffect">
                                  <p:stCondLst>
                                    <p:cond delay="0"/>
                                  </p:stCondLst>
                                  <p:childTnLst>
                                    <p:set>
                                      <p:cBhvr>
                                        <p:cTn id="17" dur="1" fill="hold">
                                          <p:stCondLst>
                                            <p:cond delay="0"/>
                                          </p:stCondLst>
                                        </p:cTn>
                                        <p:tgtEl>
                                          <p:spTgt spid="8">
                                            <p:txEl>
                                              <p:pRg st="8" end="8"/>
                                            </p:txEl>
                                          </p:spTgt>
                                        </p:tgtEl>
                                        <p:attrNameLst>
                                          <p:attrName>style.visibility</p:attrName>
                                        </p:attrNameLst>
                                      </p:cBhvr>
                                      <p:to>
                                        <p:strVal val="visible"/>
                                      </p:to>
                                    </p:set>
                                    <p:animEffect transition="in" filter="fade">
                                      <p:cBhvr>
                                        <p:cTn id="18" dur="1000"/>
                                        <p:tgtEl>
                                          <p:spTgt spid="8">
                                            <p:txEl>
                                              <p:pRg st="8" end="8"/>
                                            </p:txEl>
                                          </p:spTgt>
                                        </p:tgtEl>
                                      </p:cBhvr>
                                    </p:animEffect>
                                  </p:childTnLst>
                                </p:cTn>
                              </p:par>
                            </p:childTnLst>
                          </p:cTn>
                        </p:par>
                        <p:par>
                          <p:cTn id="19" fill="hold">
                            <p:stCondLst>
                              <p:cond delay="7500"/>
                            </p:stCondLst>
                            <p:childTnLst>
                              <p:par>
                                <p:cTn id="20" presetID="10" presetClass="entr" presetSubtype="0" fill="hold" grpId="0" nodeType="afterEffect">
                                  <p:stCondLst>
                                    <p:cond delay="0"/>
                                  </p:stCondLst>
                                  <p:childTnLst>
                                    <p:set>
                                      <p:cBhvr>
                                        <p:cTn id="21" dur="1" fill="hold">
                                          <p:stCondLst>
                                            <p:cond delay="0"/>
                                          </p:stCondLst>
                                        </p:cTn>
                                        <p:tgtEl>
                                          <p:spTgt spid="8">
                                            <p:txEl>
                                              <p:pRg st="9" end="9"/>
                                            </p:txEl>
                                          </p:spTgt>
                                        </p:tgtEl>
                                        <p:attrNameLst>
                                          <p:attrName>style.visibility</p:attrName>
                                        </p:attrNameLst>
                                      </p:cBhvr>
                                      <p:to>
                                        <p:strVal val="visible"/>
                                      </p:to>
                                    </p:set>
                                    <p:animEffect transition="in" filter="fade">
                                      <p:cBhvr>
                                        <p:cTn id="22" dur="1000"/>
                                        <p:tgtEl>
                                          <p:spTgt spid="8">
                                            <p:txEl>
                                              <p:pRg st="9" end="9"/>
                                            </p:txEl>
                                          </p:spTgt>
                                        </p:tgtEl>
                                      </p:cBhvr>
                                    </p:animEffect>
                                  </p:childTnLst>
                                </p:cTn>
                              </p:par>
                            </p:childTnLst>
                          </p:cTn>
                        </p:par>
                        <p:par>
                          <p:cTn id="23" fill="hold">
                            <p:stCondLst>
                              <p:cond delay="8500"/>
                            </p:stCondLst>
                            <p:childTnLst>
                              <p:par>
                                <p:cTn id="24" presetID="10" presetClass="entr" presetSubtype="0" fill="hold" grpId="0" nodeType="afterEffect">
                                  <p:stCondLst>
                                    <p:cond delay="0"/>
                                  </p:stCondLst>
                                  <p:childTnLst>
                                    <p:set>
                                      <p:cBhvr>
                                        <p:cTn id="25" dur="1" fill="hold">
                                          <p:stCondLst>
                                            <p:cond delay="0"/>
                                          </p:stCondLst>
                                        </p:cTn>
                                        <p:tgtEl>
                                          <p:spTgt spid="8">
                                            <p:txEl>
                                              <p:pRg st="10" end="10"/>
                                            </p:txEl>
                                          </p:spTgt>
                                        </p:tgtEl>
                                        <p:attrNameLst>
                                          <p:attrName>style.visibility</p:attrName>
                                        </p:attrNameLst>
                                      </p:cBhvr>
                                      <p:to>
                                        <p:strVal val="visible"/>
                                      </p:to>
                                    </p:set>
                                    <p:animEffect transition="in" filter="fade">
                                      <p:cBhvr>
                                        <p:cTn id="26" dur="10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dvAuto="100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13440" y="91991"/>
            <a:ext cx="6744434" cy="1246500"/>
            <a:chOff x="3398173" y="2012981"/>
            <a:chExt cx="7487555" cy="1383843"/>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5152" t="23434" r="33434" b="31987"/>
            <a:stretch/>
          </p:blipFill>
          <p:spPr>
            <a:xfrm>
              <a:off x="3398173" y="2416061"/>
              <a:ext cx="935785" cy="98076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6249" t="47972" r="18700" b="21375"/>
            <a:stretch/>
          </p:blipFill>
          <p:spPr>
            <a:xfrm rot="19036541">
              <a:off x="4556518" y="2012981"/>
              <a:ext cx="1245935" cy="1143388"/>
            </a:xfrm>
            <a:prstGeom prst="rect">
              <a:avLst/>
            </a:prstGeom>
          </p:spPr>
        </p:pic>
        <p:sp>
          <p:nvSpPr>
            <p:cNvPr id="9" name="TextBox 8"/>
            <p:cNvSpPr txBox="1"/>
            <p:nvPr/>
          </p:nvSpPr>
          <p:spPr>
            <a:xfrm>
              <a:off x="4834984" y="2716819"/>
              <a:ext cx="6050744" cy="512533"/>
            </a:xfrm>
            <a:prstGeom prst="rect">
              <a:avLst/>
            </a:prstGeom>
            <a:noFill/>
          </p:spPr>
          <p:txBody>
            <a:bodyPr wrap="square" rtlCol="0">
              <a:spAutoFit/>
            </a:bodyPr>
            <a:lstStyle/>
            <a:p>
              <a:r>
                <a:rPr lang="en-GB" dirty="0">
                  <a:ea typeface="Calibri" panose="020F0502020204030204" pitchFamily="34" charset="0"/>
                  <a:cs typeface="Times New Roman" panose="02020603050405020304" pitchFamily="18" charset="0"/>
                </a:rPr>
                <a:t>Those who have experienced abuse</a:t>
              </a:r>
            </a:p>
          </p:txBody>
        </p:sp>
      </p:grpSp>
      <p:sp>
        <p:nvSpPr>
          <p:cNvPr id="10" name="Rectangle 9"/>
          <p:cNvSpPr/>
          <p:nvPr/>
        </p:nvSpPr>
        <p:spPr>
          <a:xfrm>
            <a:off x="119336" y="2043719"/>
            <a:ext cx="8760296" cy="4206024"/>
          </a:xfrm>
          <a:prstGeom prst="rect">
            <a:avLst/>
          </a:prstGeom>
          <a:noFill/>
        </p:spPr>
        <p:txBody>
          <a:bodyPr wrap="square" lIns="0" tIns="46800" rIns="0">
            <a:spAutoFit/>
          </a:bodyPr>
          <a:lstStyle/>
          <a:p>
            <a:pPr marL="376238" indent="-376238">
              <a:lnSpc>
                <a:spcPct val="120000"/>
              </a:lnSpc>
              <a:spcAft>
                <a:spcPts val="0"/>
              </a:spcAft>
              <a:buFont typeface="Arial" panose="020B0604020202020204" pitchFamily="34" charset="0"/>
              <a:buChar char="•"/>
            </a:pPr>
            <a:r>
              <a:rPr lang="en-US" sz="2500" dirty="0">
                <a:ea typeface="Calibri" panose="020F0502020204030204" pitchFamily="34" charset="0"/>
                <a:cs typeface="Arial" panose="020B0604020202020204" pitchFamily="34" charset="0"/>
              </a:rPr>
              <a:t>We ensure the Church is a safe space, where those who wish to disclose abuse can feel supported to do so.</a:t>
            </a:r>
          </a:p>
          <a:p>
            <a:pPr marL="376238" indent="-376238">
              <a:lnSpc>
                <a:spcPct val="120000"/>
              </a:lnSpc>
              <a:spcAft>
                <a:spcPts val="0"/>
              </a:spcAft>
              <a:buFont typeface="Arial" panose="020B0604020202020204" pitchFamily="34" charset="0"/>
              <a:buChar char="•"/>
            </a:pPr>
            <a:r>
              <a:rPr lang="en-US" sz="2500" dirty="0">
                <a:ea typeface="Calibri" panose="020F0502020204030204" pitchFamily="34" charset="0"/>
                <a:cs typeface="Arial" panose="020B0604020202020204" pitchFamily="34" charset="0"/>
              </a:rPr>
              <a:t>We create a space where those who have experienced abuse feel welcomed.</a:t>
            </a:r>
          </a:p>
          <a:p>
            <a:pPr marL="376238" indent="-376238">
              <a:lnSpc>
                <a:spcPct val="120000"/>
              </a:lnSpc>
              <a:spcAft>
                <a:spcPts val="0"/>
              </a:spcAft>
              <a:buFont typeface="Arial" panose="020B0604020202020204" pitchFamily="34" charset="0"/>
              <a:buChar char="•"/>
            </a:pPr>
            <a:r>
              <a:rPr lang="en-US" sz="2500" dirty="0">
                <a:ea typeface="Calibri" panose="020F0502020204030204" pitchFamily="34" charset="0"/>
                <a:cs typeface="Arial" panose="020B0604020202020204" pitchFamily="34" charset="0"/>
              </a:rPr>
              <a:t>We hold in mind the power and impact that our words and actions can have on those who have experienced abuse. </a:t>
            </a:r>
          </a:p>
          <a:p>
            <a:pPr marL="376238" indent="-376238">
              <a:lnSpc>
                <a:spcPct val="120000"/>
              </a:lnSpc>
              <a:spcAft>
                <a:spcPts val="0"/>
              </a:spcAft>
              <a:buFont typeface="Arial" panose="020B0604020202020204" pitchFamily="34" charset="0"/>
              <a:buChar char="•"/>
            </a:pPr>
            <a:r>
              <a:rPr lang="en-GB" sz="2500" dirty="0">
                <a:ea typeface="Calibri" panose="020F0502020204030204" pitchFamily="34" charset="0"/>
                <a:cs typeface="Arial" panose="020B0604020202020204" pitchFamily="34" charset="0"/>
              </a:rPr>
              <a:t>We follow safeguarding policy and procedures.</a:t>
            </a:r>
          </a:p>
          <a:p>
            <a:pPr marL="376238" indent="-376238">
              <a:lnSpc>
                <a:spcPct val="120000"/>
              </a:lnSpc>
              <a:spcAft>
                <a:spcPts val="0"/>
              </a:spcAft>
              <a:buFont typeface="Arial" panose="020B0604020202020204" pitchFamily="34" charset="0"/>
              <a:buChar char="•"/>
            </a:pPr>
            <a:r>
              <a:rPr lang="en-GB" sz="2500" dirty="0">
                <a:ea typeface="Calibri" panose="020F0502020204030204" pitchFamily="34" charset="0"/>
                <a:cs typeface="Arial" panose="020B0604020202020204" pitchFamily="34" charset="0"/>
              </a:rPr>
              <a:t>We ensure the premises are safe.</a:t>
            </a:r>
          </a:p>
          <a:p>
            <a:pPr marL="376238" indent="-376238">
              <a:lnSpc>
                <a:spcPct val="120000"/>
              </a:lnSpc>
              <a:spcAft>
                <a:spcPts val="0"/>
              </a:spcAft>
              <a:buFont typeface="Arial" panose="020B0604020202020204" pitchFamily="34" charset="0"/>
              <a:buChar char="•"/>
            </a:pPr>
            <a:r>
              <a:rPr lang="en-GB" sz="2500" dirty="0">
                <a:ea typeface="Calibri" panose="020F0502020204030204" pitchFamily="34" charset="0"/>
                <a:cs typeface="Arial" panose="020B0604020202020204" pitchFamily="34" charset="0"/>
              </a:rPr>
              <a:t>We know who to ask for guidance if we are not sure.</a:t>
            </a:r>
          </a:p>
        </p:txBody>
      </p:sp>
      <p:sp>
        <p:nvSpPr>
          <p:cNvPr id="11" name="TextBox 10">
            <a:extLst>
              <a:ext uri="{FF2B5EF4-FFF2-40B4-BE49-F238E27FC236}">
                <a16:creationId xmlns:a16="http://schemas.microsoft.com/office/drawing/2014/main" id="{9E171AF4-DCCD-4319-933D-FEA0778652C6}"/>
              </a:ext>
            </a:extLst>
          </p:cNvPr>
          <p:cNvSpPr txBox="1"/>
          <p:nvPr/>
        </p:nvSpPr>
        <p:spPr>
          <a:xfrm>
            <a:off x="0" y="1311145"/>
            <a:ext cx="12192000" cy="523220"/>
          </a:xfrm>
          <a:prstGeom prst="rect">
            <a:avLst/>
          </a:prstGeom>
          <a:solidFill>
            <a:srgbClr val="39CC46">
              <a:alpha val="34902"/>
            </a:srgbClr>
          </a:solidFill>
        </p:spPr>
        <p:txBody>
          <a:bodyPr wrap="square" rtlCol="0">
            <a:spAutoFit/>
          </a:bodyPr>
          <a:lstStyle/>
          <a:p>
            <a:r>
              <a:rPr lang="en-GB" sz="2800" b="1" dirty="0" smtClean="0">
                <a:ea typeface="Calibri" panose="020F0502020204030204" pitchFamily="34" charset="0"/>
                <a:cs typeface="Arial" panose="020B0604020202020204" pitchFamily="34" charset="0"/>
              </a:rPr>
              <a:t>	Good </a:t>
            </a:r>
            <a:r>
              <a:rPr lang="en-GB" sz="2800" b="1" dirty="0">
                <a:ea typeface="Calibri" panose="020F0502020204030204" pitchFamily="34" charset="0"/>
                <a:cs typeface="Arial" panose="020B0604020202020204" pitchFamily="34" charset="0"/>
              </a:rPr>
              <a:t>Practice: How we safeguard</a:t>
            </a:r>
            <a:endParaRPr lang="en-GB" dirty="0"/>
          </a:p>
        </p:txBody>
      </p:sp>
      <p:sp>
        <p:nvSpPr>
          <p:cNvPr id="8" name="TextBox 7"/>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3561913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7B0BE2-D540-4BD3-B87B-60ECEDD5D654}"/>
              </a:ext>
            </a:extLst>
          </p:cNvPr>
          <p:cNvSpPr/>
          <p:nvPr/>
        </p:nvSpPr>
        <p:spPr>
          <a:xfrm>
            <a:off x="551384" y="2185322"/>
            <a:ext cx="6580221" cy="3711785"/>
          </a:xfrm>
          <a:prstGeom prst="rect">
            <a:avLst/>
          </a:prstGeom>
        </p:spPr>
        <p:txBody>
          <a:bodyPr wrap="square">
            <a:spAutoFit/>
          </a:bodyPr>
          <a:lstStyle/>
          <a:p>
            <a:pPr marL="376238" indent="-376238">
              <a:lnSpc>
                <a:spcPct val="120000"/>
              </a:lnSpc>
              <a:spcAft>
                <a:spcPts val="0"/>
              </a:spcAft>
              <a:buFont typeface="Arial" panose="020B0604020202020204" pitchFamily="34" charset="0"/>
              <a:buChar char="•"/>
            </a:pPr>
            <a:r>
              <a:rPr lang="en-GB" sz="2800" dirty="0">
                <a:cs typeface="Arial" panose="020B0604020202020204" pitchFamily="34" charset="0"/>
              </a:rPr>
              <a:t>Safeguarding contracts</a:t>
            </a:r>
          </a:p>
          <a:p>
            <a:pPr marL="376238" indent="-376238">
              <a:lnSpc>
                <a:spcPct val="120000"/>
              </a:lnSpc>
              <a:spcAft>
                <a:spcPts val="0"/>
              </a:spcAft>
              <a:buFont typeface="Arial" panose="020B0604020202020204" pitchFamily="34" charset="0"/>
              <a:buChar char="•"/>
            </a:pPr>
            <a:r>
              <a:rPr lang="en-GB" sz="2800" dirty="0">
                <a:cs typeface="Arial" panose="020B0604020202020204" pitchFamily="34" charset="0"/>
              </a:rPr>
              <a:t>Continued care and vigilance</a:t>
            </a:r>
          </a:p>
          <a:p>
            <a:pPr marL="376238" indent="-376238">
              <a:lnSpc>
                <a:spcPct val="120000"/>
              </a:lnSpc>
              <a:spcAft>
                <a:spcPts val="0"/>
              </a:spcAft>
              <a:buFont typeface="Arial" panose="020B0604020202020204" pitchFamily="34" charset="0"/>
              <a:buChar char="•"/>
            </a:pPr>
            <a:r>
              <a:rPr lang="en-GB" sz="2800" dirty="0">
                <a:ea typeface="Calibri" panose="020F0502020204030204" pitchFamily="34" charset="0"/>
                <a:cs typeface="Arial" panose="020B0604020202020204" pitchFamily="34" charset="0"/>
              </a:rPr>
              <a:t>Follow safeguarding policy and procedures</a:t>
            </a:r>
          </a:p>
          <a:p>
            <a:pPr marL="376238" indent="-376238">
              <a:lnSpc>
                <a:spcPct val="120000"/>
              </a:lnSpc>
              <a:spcAft>
                <a:spcPts val="0"/>
              </a:spcAft>
              <a:buFont typeface="Arial" panose="020B0604020202020204" pitchFamily="34" charset="0"/>
              <a:buChar char="•"/>
            </a:pPr>
            <a:r>
              <a:rPr lang="en-GB" sz="2800" dirty="0">
                <a:ea typeface="Calibri" panose="020F0502020204030204" pitchFamily="34" charset="0"/>
                <a:cs typeface="Arial" panose="020B0604020202020204" pitchFamily="34" charset="0"/>
              </a:rPr>
              <a:t>Ensure the premises are safe</a:t>
            </a:r>
          </a:p>
          <a:p>
            <a:pPr marL="376238" indent="-376238">
              <a:lnSpc>
                <a:spcPct val="120000"/>
              </a:lnSpc>
              <a:spcAft>
                <a:spcPts val="0"/>
              </a:spcAft>
              <a:buFont typeface="Arial" panose="020B0604020202020204" pitchFamily="34" charset="0"/>
              <a:buChar char="•"/>
            </a:pPr>
            <a:r>
              <a:rPr lang="en-GB" sz="2800" dirty="0">
                <a:ea typeface="Calibri" panose="020F0502020204030204" pitchFamily="34" charset="0"/>
                <a:cs typeface="Arial" panose="020B0604020202020204" pitchFamily="34" charset="0"/>
              </a:rPr>
              <a:t>Know who to ask for guidance when you are not sure</a:t>
            </a:r>
          </a:p>
        </p:txBody>
      </p:sp>
      <p:grpSp>
        <p:nvGrpSpPr>
          <p:cNvPr id="15" name="Group 14">
            <a:extLst>
              <a:ext uri="{FF2B5EF4-FFF2-40B4-BE49-F238E27FC236}">
                <a16:creationId xmlns:a16="http://schemas.microsoft.com/office/drawing/2014/main" id="{C501D4CD-292C-41E3-8EFB-D0D2756064EE}"/>
              </a:ext>
            </a:extLst>
          </p:cNvPr>
          <p:cNvGrpSpPr/>
          <p:nvPr/>
        </p:nvGrpSpPr>
        <p:grpSpPr>
          <a:xfrm>
            <a:off x="2500481" y="402590"/>
            <a:ext cx="5836921" cy="650236"/>
            <a:chOff x="5247021" y="2280336"/>
            <a:chExt cx="7619046" cy="1300574"/>
          </a:xfrm>
        </p:grpSpPr>
        <p:sp>
          <p:nvSpPr>
            <p:cNvPr id="17" name="TextBox 16">
              <a:extLst>
                <a:ext uri="{FF2B5EF4-FFF2-40B4-BE49-F238E27FC236}">
                  <a16:creationId xmlns:a16="http://schemas.microsoft.com/office/drawing/2014/main" id="{A93A1CB2-46F5-4ED8-AE0D-3BA07FCF70D4}"/>
                </a:ext>
              </a:extLst>
            </p:cNvPr>
            <p:cNvSpPr txBox="1"/>
            <p:nvPr/>
          </p:nvSpPr>
          <p:spPr>
            <a:xfrm>
              <a:off x="6268591" y="2280336"/>
              <a:ext cx="6597476" cy="923403"/>
            </a:xfrm>
            <a:prstGeom prst="rect">
              <a:avLst/>
            </a:prstGeom>
            <a:noFill/>
          </p:spPr>
          <p:txBody>
            <a:bodyPr wrap="square" rtlCol="0">
              <a:spAutoFit/>
            </a:bodyPr>
            <a:lstStyle/>
            <a:p>
              <a:r>
                <a:rPr lang="en-GB" dirty="0">
                  <a:ea typeface="Calibri" panose="020F0502020204030204" pitchFamily="34" charset="0"/>
                  <a:cs typeface="Times New Roman" panose="02020603050405020304" pitchFamily="18" charset="0"/>
                </a:rPr>
                <a:t>Those who may be a risk to others</a:t>
              </a:r>
            </a:p>
          </p:txBody>
        </p:sp>
        <p:pic>
          <p:nvPicPr>
            <p:cNvPr id="18" name="Picture 17">
              <a:extLst>
                <a:ext uri="{FF2B5EF4-FFF2-40B4-BE49-F238E27FC236}">
                  <a16:creationId xmlns:a16="http://schemas.microsoft.com/office/drawing/2014/main" id="{3DF7663E-5495-4E89-9138-A27E054F85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55" t="48017" r="55115" b="23313"/>
            <a:stretch/>
          </p:blipFill>
          <p:spPr>
            <a:xfrm rot="11845634">
              <a:off x="5247021" y="2542234"/>
              <a:ext cx="1184898" cy="1038676"/>
            </a:xfrm>
            <a:prstGeom prst="rect">
              <a:avLst/>
            </a:prstGeom>
          </p:spPr>
        </p:pic>
      </p:grpSp>
      <p:sp>
        <p:nvSpPr>
          <p:cNvPr id="13" name="TextBox 12">
            <a:extLst>
              <a:ext uri="{FF2B5EF4-FFF2-40B4-BE49-F238E27FC236}">
                <a16:creationId xmlns:a16="http://schemas.microsoft.com/office/drawing/2014/main" id="{9E171AF4-DCCD-4319-933D-FEA0778652C6}"/>
              </a:ext>
            </a:extLst>
          </p:cNvPr>
          <p:cNvSpPr txBox="1"/>
          <p:nvPr/>
        </p:nvSpPr>
        <p:spPr>
          <a:xfrm>
            <a:off x="0" y="1373993"/>
            <a:ext cx="12192000" cy="523220"/>
          </a:xfrm>
          <a:prstGeom prst="rect">
            <a:avLst/>
          </a:prstGeom>
          <a:solidFill>
            <a:srgbClr val="39CC46">
              <a:alpha val="34902"/>
            </a:srgbClr>
          </a:solidFill>
        </p:spPr>
        <p:txBody>
          <a:bodyPr wrap="square" rtlCol="0">
            <a:spAutoFit/>
          </a:bodyPr>
          <a:lstStyle/>
          <a:p>
            <a:r>
              <a:rPr lang="en-GB" sz="2800" b="1" dirty="0" smtClean="0">
                <a:ea typeface="Calibri" panose="020F0502020204030204" pitchFamily="34" charset="0"/>
                <a:cs typeface="Arial" panose="020B0604020202020204" pitchFamily="34" charset="0"/>
              </a:rPr>
              <a:t>	Good </a:t>
            </a:r>
            <a:r>
              <a:rPr lang="en-GB" sz="2800" b="1" dirty="0">
                <a:ea typeface="Calibri" panose="020F0502020204030204" pitchFamily="34" charset="0"/>
                <a:cs typeface="Arial" panose="020B0604020202020204" pitchFamily="34" charset="0"/>
              </a:rPr>
              <a:t>Practice: How we safeguard</a:t>
            </a:r>
            <a:endParaRPr lang="en-GB" dirty="0"/>
          </a:p>
        </p:txBody>
      </p:sp>
      <p:sp>
        <p:nvSpPr>
          <p:cNvPr id="19" name="TextBox 18"/>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35152" t="23434" r="33434" b="31987"/>
          <a:stretch/>
        </p:blipFill>
        <p:spPr>
          <a:xfrm>
            <a:off x="1813441" y="455067"/>
            <a:ext cx="842911" cy="883425"/>
          </a:xfrm>
          <a:prstGeom prst="rect">
            <a:avLst/>
          </a:prstGeom>
        </p:spPr>
      </p:pic>
    </p:spTree>
    <p:extLst>
      <p:ext uri="{BB962C8B-B14F-4D97-AF65-F5344CB8AC3E}">
        <p14:creationId xmlns:p14="http://schemas.microsoft.com/office/powerpoint/2010/main" val="246860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9456" y="980728"/>
            <a:ext cx="5210900" cy="2291662"/>
            <a:chOff x="1138198" y="2109761"/>
            <a:chExt cx="5210900" cy="2291662"/>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5152" t="23434" r="33434" b="31987"/>
            <a:stretch/>
          </p:blipFill>
          <p:spPr>
            <a:xfrm>
              <a:off x="4162534" y="2109761"/>
              <a:ext cx="2186564" cy="2291662"/>
            </a:xfrm>
            <a:prstGeom prst="rect">
              <a:avLst/>
            </a:prstGeom>
          </p:spPr>
        </p:pic>
        <p:sp>
          <p:nvSpPr>
            <p:cNvPr id="9" name="TextBox 8"/>
            <p:cNvSpPr txBox="1"/>
            <p:nvPr/>
          </p:nvSpPr>
          <p:spPr>
            <a:xfrm>
              <a:off x="1138198" y="2109761"/>
              <a:ext cx="2340688" cy="1815882"/>
            </a:xfrm>
            <a:prstGeom prst="rect">
              <a:avLst/>
            </a:prstGeom>
            <a:noFill/>
          </p:spPr>
          <p:txBody>
            <a:bodyPr wrap="square" rtlCol="0">
              <a:spAutoFit/>
            </a:bodyPr>
            <a:lstStyle/>
            <a:p>
              <a:r>
                <a:rPr lang="en-GB" sz="2800" b="1" i="1">
                  <a:ea typeface="Calibri" panose="020F0502020204030204" pitchFamily="34" charset="0"/>
                  <a:cs typeface="Times New Roman" panose="02020603050405020304" pitchFamily="18" charset="0"/>
                </a:rPr>
                <a:t>Church leaders, </a:t>
              </a:r>
              <a:br>
                <a:rPr lang="en-GB" sz="2800" b="1" i="1">
                  <a:ea typeface="Calibri" panose="020F0502020204030204" pitchFamily="34" charset="0"/>
                  <a:cs typeface="Times New Roman" panose="02020603050405020304" pitchFamily="18" charset="0"/>
                </a:rPr>
              </a:br>
              <a:r>
                <a:rPr lang="en-GB" sz="2800" b="1" i="1">
                  <a:ea typeface="Calibri" panose="020F0502020204030204" pitchFamily="34" charset="0"/>
                  <a:cs typeface="Times New Roman" panose="02020603050405020304" pitchFamily="18" charset="0"/>
                </a:rPr>
                <a:t>staff and volunteers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571" t="25429" r="57500" b="55143"/>
            <a:stretch/>
          </p:blipFill>
          <p:spPr>
            <a:xfrm>
              <a:off x="2362334" y="2136339"/>
              <a:ext cx="2462349" cy="1332412"/>
            </a:xfrm>
            <a:prstGeom prst="rect">
              <a:avLst/>
            </a:prstGeom>
          </p:spPr>
        </p:pic>
      </p:grpSp>
      <p:sp>
        <p:nvSpPr>
          <p:cNvPr id="14" name="Rectangle 13"/>
          <p:cNvSpPr/>
          <p:nvPr/>
        </p:nvSpPr>
        <p:spPr>
          <a:xfrm>
            <a:off x="1199456" y="3717032"/>
            <a:ext cx="6696744" cy="2576346"/>
          </a:xfrm>
          <a:prstGeom prst="rect">
            <a:avLst/>
          </a:prstGeom>
        </p:spPr>
        <p:txBody>
          <a:bodyPr wrap="square">
            <a:spAutoFit/>
          </a:bodyPr>
          <a:lstStyle/>
          <a:p>
            <a:pPr algn="ctr">
              <a:lnSpc>
                <a:spcPct val="125000"/>
              </a:lnSpc>
              <a:spcAft>
                <a:spcPts val="0"/>
              </a:spcAft>
            </a:pPr>
            <a:r>
              <a:rPr lang="en-GB" sz="2600" dirty="0">
                <a:ea typeface="Calibri" panose="020F0502020204030204" pitchFamily="34" charset="0"/>
                <a:cs typeface="Arial" panose="020B0604020202020204" pitchFamily="34" charset="0"/>
              </a:rPr>
              <a:t>The Church values all those who give generously of their time and energy in roles that are both paid and voluntary. </a:t>
            </a:r>
          </a:p>
          <a:p>
            <a:pPr algn="ctr">
              <a:lnSpc>
                <a:spcPct val="125000"/>
              </a:lnSpc>
              <a:spcAft>
                <a:spcPts val="0"/>
              </a:spcAft>
            </a:pPr>
            <a:endParaRPr lang="en-GB" sz="2600" dirty="0">
              <a:ea typeface="Calibri" panose="020F0502020204030204" pitchFamily="34" charset="0"/>
              <a:cs typeface="Arial" panose="020B0604020202020204" pitchFamily="34" charset="0"/>
            </a:endParaRPr>
          </a:p>
          <a:p>
            <a:pPr algn="ctr">
              <a:lnSpc>
                <a:spcPct val="125000"/>
              </a:lnSpc>
              <a:spcAft>
                <a:spcPts val="0"/>
              </a:spcAft>
            </a:pPr>
            <a:r>
              <a:rPr lang="en-GB" sz="2600" b="1" dirty="0">
                <a:ea typeface="Calibri" panose="020F0502020204030204" pitchFamily="34" charset="0"/>
                <a:cs typeface="Arial" panose="020B0604020202020204" pitchFamily="34" charset="0"/>
              </a:rPr>
              <a:t>Thank you.</a:t>
            </a:r>
          </a:p>
        </p:txBody>
      </p:sp>
      <p:sp>
        <p:nvSpPr>
          <p:cNvPr id="8" name="TextBox 7"/>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941396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3000"/>
                                  </p:stCondLst>
                                  <p:childTnLst>
                                    <p:set>
                                      <p:cBhvr>
                                        <p:cTn id="10" dur="1" fill="hold">
                                          <p:stCondLst>
                                            <p:cond delay="0"/>
                                          </p:stCondLst>
                                        </p:cTn>
                                        <p:tgtEl>
                                          <p:spTgt spid="14">
                                            <p:txEl>
                                              <p:pRg st="2" end="2"/>
                                            </p:txEl>
                                          </p:spTgt>
                                        </p:tgtEl>
                                        <p:attrNameLst>
                                          <p:attrName>style.visibility</p:attrName>
                                        </p:attrNameLst>
                                      </p:cBhvr>
                                      <p:to>
                                        <p:strVal val="visible"/>
                                      </p:to>
                                    </p:set>
                                    <p:animEffect transition="in" filter="fade">
                                      <p:cBhvr>
                                        <p:cTn id="11" dur="1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dvAuto="100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84482" y="1399282"/>
            <a:ext cx="4863655" cy="1569660"/>
          </a:xfrm>
          <a:prstGeom prst="rect">
            <a:avLst/>
          </a:prstGeom>
        </p:spPr>
        <p:txBody>
          <a:bodyPr wrap="square">
            <a:spAutoFit/>
          </a:bodyPr>
          <a:lstStyle/>
          <a:p>
            <a:pPr algn="ctr"/>
            <a:r>
              <a:rPr lang="en-US" dirty="0">
                <a:cs typeface="Arial" panose="020B0604020202020204" pitchFamily="34" charset="0"/>
              </a:rPr>
              <a:t>should be aware of how they use their position to influence others as their opinions have weight and significance. </a:t>
            </a:r>
          </a:p>
        </p:txBody>
      </p:sp>
      <p:sp>
        <p:nvSpPr>
          <p:cNvPr id="19" name="TextBox 18"/>
          <p:cNvSpPr txBox="1"/>
          <p:nvPr/>
        </p:nvSpPr>
        <p:spPr>
          <a:xfrm>
            <a:off x="1569260" y="695634"/>
            <a:ext cx="6922999" cy="523220"/>
          </a:xfrm>
          <a:prstGeom prst="rect">
            <a:avLst/>
          </a:prstGeom>
          <a:noFill/>
        </p:spPr>
        <p:txBody>
          <a:bodyPr wrap="square" rtlCol="0">
            <a:spAutoFit/>
          </a:bodyPr>
          <a:lstStyle/>
          <a:p>
            <a:r>
              <a:rPr lang="en-GB" sz="2800" b="1" dirty="0">
                <a:ea typeface="Calibri" panose="020F0502020204030204" pitchFamily="34" charset="0"/>
                <a:cs typeface="Times New Roman" panose="02020603050405020304" pitchFamily="18" charset="0"/>
              </a:rPr>
              <a:t>Church leaders, staff and volunteers…</a:t>
            </a:r>
          </a:p>
        </p:txBody>
      </p:sp>
      <p:grpSp>
        <p:nvGrpSpPr>
          <p:cNvPr id="7" name="Group 6"/>
          <p:cNvGrpSpPr/>
          <p:nvPr/>
        </p:nvGrpSpPr>
        <p:grpSpPr>
          <a:xfrm>
            <a:off x="1573913" y="3427704"/>
            <a:ext cx="3342396" cy="3154519"/>
            <a:chOff x="49913" y="3427703"/>
            <a:chExt cx="3342396" cy="3154519"/>
          </a:xfrm>
        </p:grpSpPr>
        <p:sp>
          <p:nvSpPr>
            <p:cNvPr id="2" name="Rectangle 1"/>
            <p:cNvSpPr/>
            <p:nvPr/>
          </p:nvSpPr>
          <p:spPr>
            <a:xfrm>
              <a:off x="49913" y="3427703"/>
              <a:ext cx="3342396" cy="2948113"/>
            </a:xfrm>
            <a:prstGeom prst="rect">
              <a:avLst/>
            </a:prstGeom>
            <a:solidFill>
              <a:srgbClr val="56DE56">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602213C7-06AC-436D-8A01-09D3BFF19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33" y="5014866"/>
              <a:ext cx="2089808" cy="1567356"/>
            </a:xfrm>
            <a:prstGeom prst="rect">
              <a:avLst/>
            </a:prstGeom>
          </p:spPr>
        </p:pic>
        <p:sp>
          <p:nvSpPr>
            <p:cNvPr id="3" name="Rectangle 2"/>
            <p:cNvSpPr/>
            <p:nvPr/>
          </p:nvSpPr>
          <p:spPr>
            <a:xfrm>
              <a:off x="164361" y="3532138"/>
              <a:ext cx="3111495" cy="1569660"/>
            </a:xfrm>
            <a:prstGeom prst="rect">
              <a:avLst/>
            </a:prstGeom>
          </p:spPr>
          <p:txBody>
            <a:bodyPr wrap="square">
              <a:spAutoFit/>
            </a:bodyPr>
            <a:lstStyle/>
            <a:p>
              <a:pPr algn="ctr"/>
              <a:r>
                <a:rPr lang="en-US" dirty="0">
                  <a:cs typeface="Arial" panose="020B0604020202020204" pitchFamily="34" charset="0"/>
                </a:rPr>
                <a:t>show kindness, heal, sustain others and harness their strengths</a:t>
              </a:r>
              <a:endParaRPr lang="en-GB" dirty="0">
                <a:cs typeface="Arial" panose="020B0604020202020204" pitchFamily="34" charset="0"/>
              </a:endParaRPr>
            </a:p>
          </p:txBody>
        </p:sp>
      </p:grpSp>
      <p:grpSp>
        <p:nvGrpSpPr>
          <p:cNvPr id="5" name="Group 4"/>
          <p:cNvGrpSpPr/>
          <p:nvPr/>
        </p:nvGrpSpPr>
        <p:grpSpPr>
          <a:xfrm>
            <a:off x="4949265" y="3427704"/>
            <a:ext cx="3357065" cy="3154518"/>
            <a:chOff x="3425264" y="3427704"/>
            <a:chExt cx="3357065" cy="3154518"/>
          </a:xfrm>
        </p:grpSpPr>
        <p:sp>
          <p:nvSpPr>
            <p:cNvPr id="16" name="Rectangle 15"/>
            <p:cNvSpPr/>
            <p:nvPr/>
          </p:nvSpPr>
          <p:spPr>
            <a:xfrm>
              <a:off x="3428897" y="3427704"/>
              <a:ext cx="3342396" cy="2948113"/>
            </a:xfrm>
            <a:prstGeom prst="rect">
              <a:avLst/>
            </a:prstGeom>
            <a:solidFill>
              <a:srgbClr val="EBC7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602213C7-06AC-436D-8A01-09D3BFF19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24030" y="5014866"/>
              <a:ext cx="2089808" cy="1567356"/>
            </a:xfrm>
            <a:prstGeom prst="rect">
              <a:avLst/>
            </a:prstGeom>
          </p:spPr>
        </p:pic>
        <p:sp>
          <p:nvSpPr>
            <p:cNvPr id="4" name="Rectangle 3"/>
            <p:cNvSpPr/>
            <p:nvPr/>
          </p:nvSpPr>
          <p:spPr>
            <a:xfrm>
              <a:off x="3425264" y="3634109"/>
              <a:ext cx="3357065" cy="1200329"/>
            </a:xfrm>
            <a:prstGeom prst="rect">
              <a:avLst/>
            </a:prstGeom>
          </p:spPr>
          <p:txBody>
            <a:bodyPr wrap="square">
              <a:spAutoFit/>
            </a:bodyPr>
            <a:lstStyle/>
            <a:p>
              <a:pPr algn="ctr"/>
              <a:r>
                <a:rPr lang="en-US" dirty="0">
                  <a:cs typeface="Arial" panose="020B0604020202020204" pitchFamily="34" charset="0"/>
                </a:rPr>
                <a:t>abuse, bully, manipulate or denigrate</a:t>
              </a:r>
              <a:endParaRPr lang="en-GB" dirty="0">
                <a:cs typeface="Arial" panose="020B0604020202020204" pitchFamily="34" charset="0"/>
              </a:endParaRPr>
            </a:p>
          </p:txBody>
        </p:sp>
      </p:grpSp>
      <p:sp>
        <p:nvSpPr>
          <p:cNvPr id="12" name="TextBox 11"/>
          <p:cNvSpPr txBox="1"/>
          <p:nvPr/>
        </p:nvSpPr>
        <p:spPr>
          <a:xfrm>
            <a:off x="-5653136" y="-184666"/>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35152" t="23434" r="33434" b="31987"/>
          <a:stretch/>
        </p:blipFill>
        <p:spPr>
          <a:xfrm>
            <a:off x="4310656" y="4763288"/>
            <a:ext cx="1337719" cy="1402016"/>
          </a:xfrm>
          <a:prstGeom prst="rect">
            <a:avLst/>
          </a:prstGeom>
          <a:solidFill>
            <a:schemeClr val="bg1">
              <a:lumMod val="20000"/>
              <a:lumOff val="80000"/>
            </a:schemeClr>
          </a:solidFill>
        </p:spPr>
      </p:pic>
      <p:sp>
        <p:nvSpPr>
          <p:cNvPr id="22" name="TextBox 21"/>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756913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6793" y="442980"/>
            <a:ext cx="8041881" cy="1164001"/>
            <a:chOff x="3252303" y="2122447"/>
            <a:chExt cx="7874273" cy="138347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152" t="23434" r="33434" b="31987"/>
            <a:stretch/>
          </p:blipFill>
          <p:spPr>
            <a:xfrm>
              <a:off x="3252303" y="2177024"/>
              <a:ext cx="1267952" cy="1328897"/>
            </a:xfrm>
            <a:prstGeom prst="rect">
              <a:avLst/>
            </a:prstGeom>
          </p:spPr>
        </p:pic>
        <p:sp>
          <p:nvSpPr>
            <p:cNvPr id="9" name="TextBox 8"/>
            <p:cNvSpPr txBox="1"/>
            <p:nvPr/>
          </p:nvSpPr>
          <p:spPr>
            <a:xfrm>
              <a:off x="5088026" y="2122447"/>
              <a:ext cx="6038550" cy="1134004"/>
            </a:xfrm>
            <a:prstGeom prst="rect">
              <a:avLst/>
            </a:prstGeom>
            <a:noFill/>
          </p:spPr>
          <p:txBody>
            <a:bodyPr wrap="square" rtlCol="0">
              <a:spAutoFit/>
            </a:bodyPr>
            <a:lstStyle/>
            <a:p>
              <a:r>
                <a:rPr lang="en-GB" sz="2800" dirty="0">
                  <a:ea typeface="Calibri" panose="020F0502020204030204" pitchFamily="34" charset="0"/>
                  <a:cs typeface="Times New Roman" panose="02020603050405020304" pitchFamily="18" charset="0"/>
                </a:rPr>
                <a:t>Church leaders, staff and </a:t>
              </a:r>
            </a:p>
            <a:p>
              <a:r>
                <a:rPr lang="en-GB" sz="2800" dirty="0">
                  <a:ea typeface="Calibri" panose="020F0502020204030204" pitchFamily="34" charset="0"/>
                  <a:cs typeface="Times New Roman" panose="02020603050405020304" pitchFamily="18" charset="0"/>
                </a:rPr>
                <a:t>volunteers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571" t="25429" r="57500" b="55143"/>
            <a:stretch/>
          </p:blipFill>
          <p:spPr>
            <a:xfrm rot="9810558">
              <a:off x="4358960" y="2540295"/>
              <a:ext cx="916665" cy="474129"/>
            </a:xfrm>
            <a:prstGeom prst="rect">
              <a:avLst/>
            </a:prstGeom>
          </p:spPr>
        </p:pic>
      </p:grpSp>
      <p:sp>
        <p:nvSpPr>
          <p:cNvPr id="10" name="TextBox 9">
            <a:extLst>
              <a:ext uri="{FF2B5EF4-FFF2-40B4-BE49-F238E27FC236}">
                <a16:creationId xmlns:a16="http://schemas.microsoft.com/office/drawing/2014/main" id="{9E171AF4-DCCD-4319-933D-FEA0778652C6}"/>
              </a:ext>
            </a:extLst>
          </p:cNvPr>
          <p:cNvSpPr txBox="1"/>
          <p:nvPr/>
        </p:nvSpPr>
        <p:spPr>
          <a:xfrm>
            <a:off x="0" y="1604040"/>
            <a:ext cx="12192000" cy="523220"/>
          </a:xfrm>
          <a:prstGeom prst="rect">
            <a:avLst/>
          </a:prstGeom>
          <a:solidFill>
            <a:srgbClr val="39CC46">
              <a:alpha val="34902"/>
            </a:srgbClr>
          </a:solidFill>
        </p:spPr>
        <p:txBody>
          <a:bodyPr wrap="square" rtlCol="0">
            <a:spAutoFit/>
          </a:bodyPr>
          <a:lstStyle/>
          <a:p>
            <a:r>
              <a:rPr lang="en-GB" sz="2800" b="1" dirty="0" smtClean="0">
                <a:ea typeface="Calibri" panose="020F0502020204030204" pitchFamily="34" charset="0"/>
                <a:cs typeface="Arial" panose="020B0604020202020204" pitchFamily="34" charset="0"/>
              </a:rPr>
              <a:t>	Keeping </a:t>
            </a:r>
            <a:r>
              <a:rPr lang="en-GB" sz="2800" b="1" dirty="0">
                <a:ea typeface="Calibri" panose="020F0502020204030204" pitchFamily="34" charset="0"/>
                <a:cs typeface="Arial" panose="020B0604020202020204" pitchFamily="34" charset="0"/>
              </a:rPr>
              <a:t>yourself safe… </a:t>
            </a:r>
            <a:endParaRPr lang="en-GB" dirty="0"/>
          </a:p>
        </p:txBody>
      </p:sp>
      <p:sp>
        <p:nvSpPr>
          <p:cNvPr id="5" name="TextBox 4"/>
          <p:cNvSpPr txBox="1"/>
          <p:nvPr/>
        </p:nvSpPr>
        <p:spPr>
          <a:xfrm>
            <a:off x="839416" y="2226175"/>
            <a:ext cx="6360858" cy="830997"/>
          </a:xfrm>
          <a:prstGeom prst="rect">
            <a:avLst/>
          </a:prstGeom>
          <a:noFill/>
        </p:spPr>
        <p:txBody>
          <a:bodyPr wrap="square" rtlCol="0">
            <a:spAutoFit/>
          </a:bodyPr>
          <a:lstStyle/>
          <a:p>
            <a:r>
              <a:rPr lang="en-GB" dirty="0"/>
              <a:t>Sometimes good intentions can leave you vulnerable to allegations… </a:t>
            </a:r>
          </a:p>
        </p:txBody>
      </p:sp>
      <p:sp>
        <p:nvSpPr>
          <p:cNvPr id="6" name="TextBox 5"/>
          <p:cNvSpPr txBox="1"/>
          <p:nvPr/>
        </p:nvSpPr>
        <p:spPr>
          <a:xfrm>
            <a:off x="3594431" y="3292571"/>
            <a:ext cx="5003137" cy="2462213"/>
          </a:xfrm>
          <a:prstGeom prst="rect">
            <a:avLst/>
          </a:prstGeom>
          <a:noFill/>
        </p:spPr>
        <p:txBody>
          <a:bodyPr wrap="square" rtlCol="0" anchor="ctr" anchorCtr="0">
            <a:spAutoFit/>
          </a:bodyPr>
          <a:lstStyle/>
          <a:p>
            <a:pPr algn="ctr"/>
            <a:r>
              <a:rPr lang="en-GB" sz="2200" i="1" dirty="0"/>
              <a:t>“I only have Mrs Smith’s bank card and PIN number because I am helping her sort out her bills since her operation. She would be stuck without me”</a:t>
            </a:r>
          </a:p>
          <a:p>
            <a:pPr algn="r"/>
            <a:endParaRPr lang="en-GB" sz="2200" i="1" dirty="0"/>
          </a:p>
          <a:p>
            <a:pPr algn="r"/>
            <a:r>
              <a:rPr lang="en-GB" sz="2200" i="1" dirty="0"/>
              <a:t>pastoral visitor</a:t>
            </a:r>
          </a:p>
        </p:txBody>
      </p:sp>
      <p:pic>
        <p:nvPicPr>
          <p:cNvPr id="12" name="Picture 2" descr="924f05d4-d810-45c9-8f60-e10798d828b7@GBRP123">
            <a:extLst>
              <a:ext uri="{FF2B5EF4-FFF2-40B4-BE49-F238E27FC236}">
                <a16:creationId xmlns:a16="http://schemas.microsoft.com/office/drawing/2014/main" id="{DCD6F77B-FFFD-C143-A55F-32126BB030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01" t="12693" r="26768" b="27729"/>
          <a:stretch/>
        </p:blipFill>
        <p:spPr bwMode="auto">
          <a:xfrm>
            <a:off x="207428" y="3057172"/>
            <a:ext cx="3728332" cy="31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882902" y="30138"/>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
        <p:nvSpPr>
          <p:cNvPr id="15" name="TextBox 14"/>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97624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5360" y="2661467"/>
            <a:ext cx="8856983" cy="3539430"/>
          </a:xfrm>
          <a:prstGeom prst="rect">
            <a:avLst/>
          </a:prstGeom>
        </p:spPr>
        <p:txBody>
          <a:bodyPr wrap="square">
            <a:spAutoFit/>
          </a:bodyPr>
          <a:lstStyle/>
          <a:p>
            <a:pPr marL="371475" indent="-371475">
              <a:spcAft>
                <a:spcPts val="0"/>
              </a:spcAft>
              <a:buFont typeface="Arial" panose="020B0604020202020204" pitchFamily="34" charset="0"/>
              <a:buChar char="•"/>
            </a:pPr>
            <a:r>
              <a:rPr lang="en-GB" sz="2800" dirty="0">
                <a:cs typeface="Arial" panose="020B0604020202020204" pitchFamily="34" charset="0"/>
              </a:rPr>
              <a:t>Safer Recruitment</a:t>
            </a:r>
          </a:p>
          <a:p>
            <a:pPr marL="371475" indent="-371475">
              <a:spcAft>
                <a:spcPts val="0"/>
              </a:spcAft>
              <a:buFont typeface="Arial" panose="020B0604020202020204" pitchFamily="34" charset="0"/>
              <a:buChar char="•"/>
            </a:pPr>
            <a:r>
              <a:rPr lang="en-GB" sz="2800" dirty="0">
                <a:cs typeface="Arial" panose="020B0604020202020204" pitchFamily="34" charset="0"/>
              </a:rPr>
              <a:t>Ongoing vigilance and care</a:t>
            </a:r>
          </a:p>
          <a:p>
            <a:pPr marL="371475" indent="-371475">
              <a:spcAft>
                <a:spcPts val="0"/>
              </a:spcAft>
              <a:buFont typeface="Arial" panose="020B0604020202020204" pitchFamily="34" charset="0"/>
              <a:buChar char="•"/>
            </a:pPr>
            <a:r>
              <a:rPr lang="en-GB" sz="2800" dirty="0">
                <a:cs typeface="Arial" panose="020B0604020202020204" pitchFamily="34" charset="0"/>
              </a:rPr>
              <a:t>Positive working together (PWT)</a:t>
            </a:r>
          </a:p>
          <a:p>
            <a:pPr marL="371475" indent="-371475">
              <a:spcAft>
                <a:spcPts val="0"/>
              </a:spcAft>
              <a:buFont typeface="Arial" panose="020B0604020202020204" pitchFamily="34" charset="0"/>
              <a:buChar char="•"/>
            </a:pPr>
            <a:r>
              <a:rPr lang="en-GB" sz="2800" dirty="0">
                <a:cs typeface="Arial" panose="020B0604020202020204" pitchFamily="34" charset="0"/>
              </a:rPr>
              <a:t>Lay Employment Advisory Information</a:t>
            </a:r>
          </a:p>
          <a:p>
            <a:pPr marL="371475" indent="-371475">
              <a:spcAft>
                <a:spcPts val="0"/>
              </a:spcAft>
              <a:buFont typeface="Arial" panose="020B0604020202020204" pitchFamily="34" charset="0"/>
              <a:buChar char="•"/>
            </a:pPr>
            <a:r>
              <a:rPr lang="en-GB" sz="2800" dirty="0">
                <a:ea typeface="Calibri" panose="020F0502020204030204" pitchFamily="34" charset="0"/>
                <a:cs typeface="Arial" panose="020B0604020202020204" pitchFamily="34" charset="0"/>
              </a:rPr>
              <a:t>Following safeguarding policy and procedures</a:t>
            </a:r>
          </a:p>
          <a:p>
            <a:pPr marL="371475" indent="-371475">
              <a:spcAft>
                <a:spcPts val="0"/>
              </a:spcAft>
              <a:buFont typeface="Arial" panose="020B0604020202020204" pitchFamily="34" charset="0"/>
              <a:buChar char="•"/>
            </a:pPr>
            <a:r>
              <a:rPr lang="en-GB" sz="2800" dirty="0">
                <a:ea typeface="Calibri" panose="020F0502020204030204" pitchFamily="34" charset="0"/>
                <a:cs typeface="Arial" panose="020B0604020202020204" pitchFamily="34" charset="0"/>
              </a:rPr>
              <a:t>Ensuring church premises are safe</a:t>
            </a:r>
          </a:p>
          <a:p>
            <a:pPr marL="371475" indent="-371475">
              <a:spcAft>
                <a:spcPts val="0"/>
              </a:spcAft>
              <a:buFont typeface="Arial" panose="020B0604020202020204" pitchFamily="34" charset="0"/>
              <a:buChar char="•"/>
            </a:pPr>
            <a:r>
              <a:rPr lang="en-GB" sz="2800" dirty="0">
                <a:ea typeface="Calibri" panose="020F0502020204030204" pitchFamily="34" charset="0"/>
                <a:cs typeface="Arial" panose="020B0604020202020204" pitchFamily="34" charset="0"/>
              </a:rPr>
              <a:t>Knowing who to ask for guidance when we are not sure</a:t>
            </a:r>
          </a:p>
        </p:txBody>
      </p:sp>
      <p:sp>
        <p:nvSpPr>
          <p:cNvPr id="10" name="TextBox 9">
            <a:extLst>
              <a:ext uri="{FF2B5EF4-FFF2-40B4-BE49-F238E27FC236}">
                <a16:creationId xmlns:a16="http://schemas.microsoft.com/office/drawing/2014/main" id="{9E171AF4-DCCD-4319-933D-FEA0778652C6}"/>
              </a:ext>
            </a:extLst>
          </p:cNvPr>
          <p:cNvSpPr txBox="1"/>
          <p:nvPr/>
        </p:nvSpPr>
        <p:spPr>
          <a:xfrm>
            <a:off x="0" y="1728184"/>
            <a:ext cx="12192000" cy="523220"/>
          </a:xfrm>
          <a:prstGeom prst="rect">
            <a:avLst/>
          </a:prstGeom>
          <a:solidFill>
            <a:srgbClr val="39CC46">
              <a:alpha val="34902"/>
            </a:srgbClr>
          </a:solidFill>
        </p:spPr>
        <p:txBody>
          <a:bodyPr wrap="square" rtlCol="0">
            <a:spAutoFit/>
          </a:bodyPr>
          <a:lstStyle/>
          <a:p>
            <a:r>
              <a:rPr lang="en-GB" sz="2800" b="1" dirty="0" smtClean="0">
                <a:ea typeface="Calibri" panose="020F0502020204030204" pitchFamily="34" charset="0"/>
                <a:cs typeface="Arial" panose="020B0604020202020204" pitchFamily="34" charset="0"/>
              </a:rPr>
              <a:t>	Good </a:t>
            </a:r>
            <a:r>
              <a:rPr lang="en-GB" sz="2800" b="1" dirty="0">
                <a:ea typeface="Calibri" panose="020F0502020204030204" pitchFamily="34" charset="0"/>
                <a:cs typeface="Arial" panose="020B0604020202020204" pitchFamily="34" charset="0"/>
              </a:rPr>
              <a:t>Practice: We safeguard through</a:t>
            </a:r>
            <a:endParaRPr lang="en-GB" dirty="0"/>
          </a:p>
        </p:txBody>
      </p:sp>
      <p:sp>
        <p:nvSpPr>
          <p:cNvPr id="11" name="TextBox 10"/>
          <p:cNvSpPr txBox="1"/>
          <p:nvPr/>
        </p:nvSpPr>
        <p:spPr>
          <a:xfrm>
            <a:off x="-5195632" y="-10244"/>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35152" t="23434" r="33434" b="31987"/>
          <a:stretch/>
        </p:blipFill>
        <p:spPr>
          <a:xfrm>
            <a:off x="1556793" y="488898"/>
            <a:ext cx="1294941" cy="1118082"/>
          </a:xfrm>
          <a:prstGeom prst="rect">
            <a:avLst/>
          </a:prstGeom>
        </p:spPr>
      </p:pic>
      <p:sp>
        <p:nvSpPr>
          <p:cNvPr id="14" name="TextBox 13"/>
          <p:cNvSpPr txBox="1"/>
          <p:nvPr/>
        </p:nvSpPr>
        <p:spPr>
          <a:xfrm>
            <a:off x="3431589" y="442980"/>
            <a:ext cx="6167084" cy="954107"/>
          </a:xfrm>
          <a:prstGeom prst="rect">
            <a:avLst/>
          </a:prstGeom>
          <a:noFill/>
        </p:spPr>
        <p:txBody>
          <a:bodyPr wrap="square" rtlCol="0">
            <a:spAutoFit/>
          </a:bodyPr>
          <a:lstStyle/>
          <a:p>
            <a:r>
              <a:rPr lang="en-GB" sz="2800" dirty="0">
                <a:ea typeface="Calibri" panose="020F0502020204030204" pitchFamily="34" charset="0"/>
                <a:cs typeface="Times New Roman" panose="02020603050405020304" pitchFamily="18" charset="0"/>
              </a:rPr>
              <a:t>Church leaders, staff and </a:t>
            </a:r>
          </a:p>
          <a:p>
            <a:r>
              <a:rPr lang="en-GB" sz="2800" dirty="0">
                <a:ea typeface="Calibri" panose="020F0502020204030204" pitchFamily="34" charset="0"/>
                <a:cs typeface="Times New Roman" panose="02020603050405020304" pitchFamily="18" charset="0"/>
              </a:rPr>
              <a:t>volunteers</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5571" t="25429" r="57500" b="55143"/>
          <a:stretch/>
        </p:blipFill>
        <p:spPr>
          <a:xfrm rot="9810558">
            <a:off x="2687006" y="794540"/>
            <a:ext cx="936177" cy="398914"/>
          </a:xfrm>
          <a:prstGeom prst="rect">
            <a:avLst/>
          </a:prstGeom>
        </p:spPr>
      </p:pic>
      <p:sp>
        <p:nvSpPr>
          <p:cNvPr id="16" name="TextBox 15"/>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3227166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013944" y="776716"/>
            <a:ext cx="3181956" cy="553357"/>
          </a:xfrm>
          <a:prstGeom prst="rect">
            <a:avLst/>
          </a:prstGeom>
          <a:noFill/>
          <a:ln w="9525">
            <a:noFill/>
            <a:miter lim="800000"/>
            <a:headEnd/>
            <a:tailEnd/>
          </a:ln>
        </p:spPr>
        <p:txBody>
          <a:bodyPr wrap="square">
            <a:spAutoFit/>
          </a:bodyPr>
          <a:lstStyle/>
          <a:p>
            <a:pPr eaLnBrk="1" hangingPunct="1">
              <a:lnSpc>
                <a:spcPct val="107000"/>
              </a:lnSpc>
              <a:spcAft>
                <a:spcPts val="800"/>
              </a:spcAft>
            </a:pPr>
            <a:r>
              <a:rPr lang="en-GB" sz="2800" dirty="0" smtClean="0">
                <a:cs typeface="Arial" panose="020B0604020202020204" pitchFamily="34" charset="0"/>
              </a:rPr>
              <a:t>Communicating:</a:t>
            </a:r>
            <a:endParaRPr lang="en-GB" sz="2800" dirty="0">
              <a:cs typeface="Arial" panose="020B0604020202020204" pitchFamily="34" charset="0"/>
            </a:endParaRPr>
          </a:p>
        </p:txBody>
      </p:sp>
      <p:sp>
        <p:nvSpPr>
          <p:cNvPr id="2" name="TextBox 1"/>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582944"/>
            <a:ext cx="1174528" cy="747130"/>
          </a:xfrm>
          <a:prstGeom prst="rect">
            <a:avLst/>
          </a:prstGeom>
        </p:spPr>
      </p:pic>
      <p:pic>
        <p:nvPicPr>
          <p:cNvPr id="6" name="Picture 5"/>
          <p:cNvPicPr>
            <a:picLocks noChangeAspect="1"/>
          </p:cNvPicPr>
          <p:nvPr/>
        </p:nvPicPr>
        <p:blipFill>
          <a:blip r:embed="rId4"/>
          <a:stretch>
            <a:fillRect/>
          </a:stretch>
        </p:blipFill>
        <p:spPr>
          <a:xfrm>
            <a:off x="817453" y="1543686"/>
            <a:ext cx="5782601" cy="2234186"/>
          </a:xfrm>
          <a:prstGeom prst="rect">
            <a:avLst/>
          </a:prstGeom>
        </p:spPr>
      </p:pic>
      <p:pic>
        <p:nvPicPr>
          <p:cNvPr id="4" name="Picture 3"/>
          <p:cNvPicPr>
            <a:picLocks noChangeAspect="1"/>
          </p:cNvPicPr>
          <p:nvPr/>
        </p:nvPicPr>
        <p:blipFill>
          <a:blip r:embed="rId5"/>
          <a:stretch>
            <a:fillRect/>
          </a:stretch>
        </p:blipFill>
        <p:spPr>
          <a:xfrm>
            <a:off x="839415" y="4008368"/>
            <a:ext cx="5760639" cy="2074427"/>
          </a:xfrm>
          <a:prstGeom prst="rect">
            <a:avLst/>
          </a:prstGeom>
          <a:ln>
            <a:solidFill>
              <a:schemeClr val="tx2"/>
            </a:solidFill>
          </a:ln>
        </p:spPr>
      </p:pic>
    </p:spTree>
    <p:extLst>
      <p:ext uri="{BB962C8B-B14F-4D97-AF65-F5344CB8AC3E}">
        <p14:creationId xmlns:p14="http://schemas.microsoft.com/office/powerpoint/2010/main" val="3549411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175" t="25349" r="33779" b="33644"/>
          <a:stretch/>
        </p:blipFill>
        <p:spPr>
          <a:xfrm>
            <a:off x="3538847" y="2842586"/>
            <a:ext cx="2838894" cy="281231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98" y="1098578"/>
            <a:ext cx="9144000" cy="68580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98" y="1098578"/>
            <a:ext cx="9144000" cy="68580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98" y="1098578"/>
            <a:ext cx="9144000" cy="68580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498" y="1098578"/>
            <a:ext cx="9144000" cy="68580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498" y="1124744"/>
            <a:ext cx="9144000" cy="6858000"/>
          </a:xfrm>
          <a:prstGeom prst="rect">
            <a:avLst/>
          </a:prstGeom>
        </p:spPr>
      </p:pic>
      <p:sp>
        <p:nvSpPr>
          <p:cNvPr id="12" name="Rectangle 11"/>
          <p:cNvSpPr/>
          <p:nvPr/>
        </p:nvSpPr>
        <p:spPr>
          <a:xfrm>
            <a:off x="1524000" y="422114"/>
            <a:ext cx="7357714" cy="1200329"/>
          </a:xfrm>
          <a:prstGeom prst="rect">
            <a:avLst/>
          </a:prstGeom>
          <a:solidFill>
            <a:schemeClr val="tx2">
              <a:lumMod val="75000"/>
            </a:schemeClr>
          </a:solidFill>
        </p:spPr>
        <p:txBody>
          <a:bodyPr wrap="square">
            <a:spAutoFit/>
          </a:bodyPr>
          <a:lstStyle/>
          <a:p>
            <a:pPr algn="ctr"/>
            <a:r>
              <a:rPr lang="en-GB" sz="3600" b="1" dirty="0">
                <a:solidFill>
                  <a:srgbClr val="FFFFFF"/>
                </a:solidFill>
                <a:ea typeface="Calibri" panose="020F0502020204030204" pitchFamily="34" charset="0"/>
                <a:cs typeface="Arial" panose="020B0604020202020204" pitchFamily="34" charset="0"/>
              </a:rPr>
              <a:t>We welcome </a:t>
            </a:r>
            <a:br>
              <a:rPr lang="en-GB" sz="3600" b="1" dirty="0">
                <a:solidFill>
                  <a:srgbClr val="FFFFFF"/>
                </a:solidFill>
                <a:ea typeface="Calibri" panose="020F0502020204030204" pitchFamily="34" charset="0"/>
                <a:cs typeface="Arial" panose="020B0604020202020204" pitchFamily="34" charset="0"/>
              </a:rPr>
            </a:br>
            <a:r>
              <a:rPr lang="en-GB" sz="3600" b="1" dirty="0">
                <a:solidFill>
                  <a:srgbClr val="FFFFFF"/>
                </a:solidFill>
                <a:ea typeface="Calibri" panose="020F0502020204030204" pitchFamily="34" charset="0"/>
                <a:cs typeface="Arial" panose="020B0604020202020204" pitchFamily="34" charset="0"/>
              </a:rPr>
              <a:t>all </a:t>
            </a:r>
            <a:r>
              <a:rPr lang="en-GB" sz="3600" b="1" dirty="0">
                <a:solidFill>
                  <a:srgbClr val="FFFFFF"/>
                </a:solidFill>
                <a:cs typeface="Arial" panose="020B0604020202020204" pitchFamily="34" charset="0"/>
              </a:rPr>
              <a:t>safely</a:t>
            </a:r>
          </a:p>
        </p:txBody>
      </p:sp>
      <p:sp>
        <p:nvSpPr>
          <p:cNvPr id="9" name="TextBox 8"/>
          <p:cNvSpPr txBox="1"/>
          <p:nvPr/>
        </p:nvSpPr>
        <p:spPr>
          <a:xfrm>
            <a:off x="488268" y="1100343"/>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
        <p:nvSpPr>
          <p:cNvPr id="11" name="TextBox 10"/>
          <p:cNvSpPr txBox="1"/>
          <p:nvPr/>
        </p:nvSpPr>
        <p:spPr>
          <a:xfrm>
            <a:off x="1780367"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2334349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6" fill="hold" nodeType="after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1+#ppt_w/2"/>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2" presetClass="entr" presetSubtype="12" fill="hold" nodeType="afterEffect">
                                  <p:stCondLst>
                                    <p:cond delay="5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5500"/>
                            </p:stCondLst>
                            <p:childTnLst>
                              <p:par>
                                <p:cTn id="25" presetID="2" presetClass="entr" presetSubtype="8" fill="hold" nodeType="after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0-#ppt_w/2"/>
                                          </p:val>
                                        </p:tav>
                                        <p:tav tm="100000">
                                          <p:val>
                                            <p:strVal val="#ppt_x"/>
                                          </p:val>
                                        </p:tav>
                                      </p:tavLst>
                                    </p:anim>
                                    <p:anim calcmode="lin" valueType="num">
                                      <p:cBhvr additive="base">
                                        <p:cTn id="2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g;base64,%20/9j/4AAQSkZJRgABAQEAYABgAAD/2wBDAAUDBAQEAwUEBAQFBQUGBwwIBwcHBw8LCwkMEQ8SEhEPERETFhwXExQaFRERGCEYGh0dHx8fExciJCIeJBweHx7/2wBDAQUFBQcGBw4ICA4eFBEUHh4eHh4eHh4eHh4eHh4eHh4eHh4eHh4eHh4eHh4eHh4eHh4eHh4eHh4eHh4eHh4eHh7/wAARCAFLAO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eivuH/hS3wx/6FOz/wC+3/8AiqP+FLfDH/oU7P8A77f/AOKry/qM+5+g/wCt2F/kl+H+Z8PUV9w/8KW+GP8A0Kdn/wB9v/8AFUf8KW+GP/Qp2f8A32//AMVR9Rn3D/W7C/yS/D/M+HqK+4f+FLfDH/oU7P8A77f/AOKo/wCFLfDH/oU7P/vt/wD4qj6jPuH+t2F/kl+H+Z8PV6n4P/5Fiw/65n/0I19Hf8KW+GP/AEKdn/32/wD8VWnZ/DTwPaW6W9v4ftkiQYVQzcD865sVlVWtBRTR42d55RzCjGnCLTTvrbsfOeKMV9Jf8K98G/8AQCt/++m/xo/4V74N/wCgFb/99N/jXD/YNb+Zfj/kfM3Pm3FGK+kv+Fe+Df8AoBW//fTf40f8K98G/wDQCt/++m/xo/sGt/Mvx/yC5824oxX0l/wr3wb/ANAK3/76b/Gj/hXvg3/oBW//AH03+NH9g1v5l+P+QXPm3FGK+kv+Fe+Df+gFb/8AfTf40f8ACvfBv/QCt/8Avpv8aP7BrfzL8f8AILnzbijFfSX/AAr3wb/0Arf/AL6b/Gj/AIV74N/6AVv/AN9N/jR/YNb+Zfj/AJBc+bcUYr6S/wCFe+Df+gFb/wDfTf40f8K98G/9AK3/AO+m/wAaP7BrfzL8f8gufNuKMV9Jf8K98G/9AK3/AO+m/wAaP+Fe+Df+gFb/APfTf40f2DW/mX4/5Bc+bcUYr6S/4V74N/6AVv8A99N/jR/wr3wb/wBAK3/76b/Gj+wa38y/H/ILnzbijFfSX/CvfBv/AEArf/vpv8aP+Fe+Df8AoBW//fTf40f2DW/mX4/5Bc+bcUYr6S/4V74N/wCgFb/99N/jR/wr3wb/ANAK3/76b/Gj+wa38y/H/ILnzbijFfSX/CvfBv8A0Arf/vpv8aP+Fe+Df+gFb/8AfTf40f2DW/mX4/5Bc6miiivqyQooooAKKKKACiiigAooooAKKKKACig1yN18QNEtr+6s7i11iKS0UPOW06UKiEkBycY2kg4Pek2luXCnKfwq511FV1vbT7Mbj7VB5IOC5kG0H0JrJ8aeK9G8H6H/AGzrlxJFZ+Yse+OMyHc3Tgc0NpCjCU5KMVds3qK5FviL4VXX9G0Mag73uswJcWapExVkcEqS2MLkA8Gt7VtZ03S9MvdSvr2KK1skaS4cHd5YAycgc59utCkn1KlRqRaTi9djQorB0/xdoN9rK6TbXwa5axjvlypCmGRtqkE8ZJHTrW0ZofO8jzY/Nxu2bhux64oTTJlCUfiRJRXMa/458P6Jfy2N3cTSXMVobto7eIynyw4Q9O+5hx1rd+3WvlM7XEa7Y/NZWYBlTGckdRRdDdOaSbW5aorJ0jxFo+q+Hl1+xvo30wxtJ9obKgKuck5wRjB61lWvj3w/MyKz3tuZQjQC4tHi89HcIrpuAyuWXJ7ZGetHMhqlUd/deh1dFRQ3EEqB45o3UgsCrgggdTSPeWiKWe6gUBdxJkAwPX6UyLM574m+Lk8F+E59aNhPfyqwjgt4QSZHbpkgHA7k1554Z+NWo3XiXw9pmr+HWit9XsoZJJ4Ec/Zp3d12sD/BwvPBGc12XxEs18Z6JqPhvRvEU2kavbSxmOaOQp85QOF45ZSrDOOlcV4Y+GHjhPEvh291jxXcRWGm2MK3kMF5Ixup0dyQc8bTlck8kcVzzc+b3dj18JDCLDv21ubXvfbSx7YDmlpBS10HjhRRRQAUUUUAFFFFABRRRQAUUUUAFFFFABXn/jPw7q2pXvihra082O/0aC1gPmKN8ivIWXk8cMOTivQKKmUbmlKq6buv66nkniLwXqkPir7Zp2mS/wBiI8bNaWYgYyP5JTzBHL8hKng5wfmyM4q34o8Hapf/AA28O6BDZTTtb6nbS3MM88bPHAJCXBYYU7VOML2GBmvUKKn2a18zoWNqJxf8p86+GfhX4y03UtEupoy9xZ6xLGtyZkPkWUcDx274zzy5OBzzyKq6H8KPFbeHtYsdQ0mUXZ0iaDdNcQGK8ut+6N12/MxHUPIQRnFfSlFQsPE6pZzXlq0v+Gd/1PnHWfhlruq6fcTQeDvsMsPhu1tbCE3MQMV2lzucgq+ASuWz/tdc1pL4A8aN4yM4sWjvDrTX/wDbxul/49DCFFtjO/rkYxt5zmvfKKfsIk/2tWtay/Hy8/I+YrT4Y+NF0aSCLwqbS8GgtYzzC8iJvLr7SjmXO7+JQTk+mD2roLP4e+KD8Rrq5k0bzNNvHuPtb3zQSoY5IduEkU+by2BsYbV9+te+0UKhFDnnFaV7pa379fmeU/DzwbqUXwTvfB95oy6JqMkM0DsZEdZ5DnEpKE8Hgc84FXtctPEXijTrLTrrwp9jgt3tjdG4niZ3KyxlxEVY/u9qsSTgn5RjrXpFFWoJKxyyxk5Tc2tW79d38zyt/Duu6P4i1W607QXnsrqO9trWG3liRYvNEBVyCw2oWR845B7c1T0fwTqWn2FlfX/h77fNFqCPd2okjd5oRbKigbm2kLJ820kZIz1r2Cil7ND+uztax5RZ+Cr3yNRvF8PR2V29/p01kn2hZGgijaIyBXJ4wA4I79BkYr1YCloqoxSMateVX4v62/yCiiiqMQooooAKKKKACiiigAooooAKKKKACiiigAooooAKKKKACiiigAooooAKKKKACiiigAooooAKKKKACiiigAoooNABRSZozQAtFFANABRQTSZoAWik3UZoAWikzRmgBaKTNG6gBaKQGjNAC0UA0GgAopM0ZoAWikzRmgBaKTdRmgBaKTNGaAFopA1LQAUUUUAFBopDQB8q3PjD4reN/ijrOg+F/EA05bWaYRQh0jRY4229SCSa9I+E+gfGHT/FyXXjTxEmoaOLeRWiW4V8yHG04Cj3rh/HHw5+Gd/4w1HUrT4qadok007tPatLG5ilJ+cA71I5zwaz/wBme+vLD406h4etNem1PSfIuFEm8mOfYy7JFBJx17etcEW41FzdX3/Q+yxEadbByeHSSjHVOFn5+93PTv2mvHupeEPDVjp+g3X2fV9Un2JIoBaONfvEZ7klQD9awv2YfiFr+uanq3hTxXfS3WoWq+dA84AlwG2yIcdcEj8zXm/xl13UfFnx1b+xdLn1pNDdIobSFGk8wRMGkJCgnG84z7Cs2HxHrvh3422XjbW/D9z4fN7d+ZcW8kTxq0bgJKV3gEjksfeplWftea+l7GlHKoPL/YuK53Hmvpe+6XfY9g/ap8eeJfCY0bT/AA7fGwa8Ekk0yKC5ClQFBPQcnP4Vgx+F/wBoqSJZB4yhG5QQDeJxn/gFU/20WWTVfDDowKtbzFSO4LLzWrF+zbPJCj/8LAvhuUHH2Q8ZH/XSqnzyqSSu7edjHDvD4fAUZTcYuV94c17P8LF79ozxz4s8F+GvDGmabqH2bULyBje3aAM5aNUBCkjHLMTn2rGi8MftFTW6Sr4yiUOgYA3iZGR/uVQ/a/szp1n4IsDKZvs1nPD5hGC+0QjP44rLh+G/geW1SQ/HKwjLoCVLKCuR0P72lNydRr062NMLCjDBUp6Jy5rtwcr6+Wx6V+0D4y8VeBvhv4fjsr5YtWuysN5dgB23JFlyuRjJbviuW0vw7+0RqWmWuoW/i9RFcwrMga6QHawBGfk9DR+1jbxW3w18FWtvdC9hiJjjuF6TAQABxyeo5610Hjjx/wCGx8ADY6P4rsl1hdMto44ra7AnVwY9wAB3AgA5/GqlrOXM9l3OfDxlDC0XRpxbnJptxv109DrfGl14m8OfAG7urzUnXxFZaYpmu42BPnAgMwOMHv2qt+zJr2s+JPhs+oa9qM2oXf2+WPzZcbtoCYHH1NcB4avr/Uv2RfEdzqF5c3kxM48yeRnbAZOMnnFX/wBl3xl4U0L4aSWOteItM0+6/tGaTyrm4WNtpVMHBPTg1cal6kXfSxzVsE44OtFRvJVLXS8vyF/Zu8Y+KPEXxC8Rafrmt3V/a20LNDFLjCHzccYHpxWr+05491vw8mj+G/C11Jb6tqblmeIAyKmQqquehZj1/wBmuK/ZHkSX4meKJY2DI9szKw6EGbIrlfFniPWPE3x6ufEmg6Lca+uk3I+zW0UbyKY4jtDHaCQC3OfcVl7VqitdWz0fqFOWZylyrlhFO2iV7aJ/M9g/Zc+IOq+KtN1PRfEV411qmnsrpLIAJJIm4+bHUqwxn3FYP7TPi/xlovxF0XRvDOvXOnR3llH+7jKhWkaZ1BOQfb8q888Aa9qnhP48W2sa1o1xoMer3DLcWssbRhY5mxkBgCVD8/h7V1X7VSyP8ZfCqQyeXI1rbhHxnaftL4NHtG6O+qYLA06eaKXKuWUW7bq9tfLco+Pbz47fD+wttW1vxYXgknESBJUkG7GcMu3pwa7T40+O/Elv8GvCniXSdRl0y+1Fo2na3xzmMkjkHjPNeQ2uialrHxRPgn4j+KdVtH+0lFllcyo0h+7jccKHB4bB6gYr1b9rDTLXRfhV4d0mxUrbWd2sMQJydqxkDPvSTlyTabsaVadH6zhqc4xcm7tqNk01p6nNPB8e18E/8JePF7HTRZ/bf+PhN/lbd3Tb1x2ruPhZ488R+IvgV4j1fUr3dqmmpPHFdooVjiMMrEAY3AnrUcvjbwiv7OZ0c+JNLOonw99n+yi5Uy+YYsbNuc5z2rm/gL/ybt44+tx/6IWrj7s0k90ctZe2w8pVKSi4zSVo20v+J0P7P3jbxJqfwv8AFWua1qc2p3enF3gafHG2HcBwBxmvOPhP8YfGi+P9LbxBrc97pepXIgnjmVfLQucApgfLglfwrpP2cf8Akh3jz/dl/wDSevMtL0Jr34EXniC3DC50nXEJZeojkiQE/gwQ/nWTnPlg0+lzup4XDOtiYTgrOSitNrrp8z2vwN4v8T3v7TOteG7vWrmbSIHuRFaNjYu1RjHGeK57xd4x+J3ij40ap4N8I62NOW1lkjgiUqilY1BZmYgkk1kfs9as2u/tCzazIMSXlrNK49GMa7v1Bqz4V1bTND/ax12/1i/t7C0We7Rpp5AiAlRgEn1qudyitdGzF4WFGvP92nKNJO1r6+h3/wAOvDXxusfGWn3XirxIl3o0bMbmEXCtuG044CjPzYr22vlz43eNl1H4v+GR4V8UvPYFbaOYWF4TEXNw2Q204JwR+GK+ohXVRa1iuh8/mlOpanVqJJyWyVrWfUWiiitzyQoNFFAHlGqfAHwBqWp3WoXMep+fdTNNJtuyBuY5OBjjrXQeAfhd4R8EXE91oVlMl3NGY2uZpjJIF9FJ4HboO1dvRWapQTukdk8wxVSHs5VG49rnEeAfhh4Y8Faxeavo8d215eIUlkuJzIcFtxx6ZPX6Va+I/wAPfDvj63s4fEEM7fZHZomhl2MNwwQT3HA/Kutop8kbcttDP61X9oqvO+bv1OA8XfCfwv4pstItdYOoSrpNv9ntmW5IYrx944+Y8Dmu9jURxqg6KABTqKaik7pETrVKkVGUrpbfPc5rx94G8OeOLCGz8Q2JuFgYvDIkhR4yeuGHrxx04rhD+zn8OSCPL1X/AMDT/hXsFFTKlCTu0bUcfiaEeWnUaXkzl/EPgPw3r/hS08NatYm5sLREWDMhEkexdoIYcg4/OuIH7Ovw53Z8nVT7fbT/AIV6/RTlShLdBSx+Jorlp1Gl5Mw9M8J6Bp3hMeFbXTYl0jymha2OWDK2d2SeSTkkmvPpf2dvhw8rOttqcYJyEW9bA9hnmvXaKHThLdCpY3EUW3Tm1ffXc47wX8N/C/g/Tb6z0G0mt2vk8ue4aYtMwwQMMemMnGO9N+HPw18M+AZLyTQIrkSXgUTPPN5jYXOAD2HJrs6KFCKtpsTLFV583NNvm313t3OL+Ivwz8M+PLizuNeiuvOs1ZIpLeYxnDEHBx15HH1NReK/hd4a8Ua3pesaub6S802KOKB1uCoIRtwLDHJyea7mim4Re6CGLrwSUZvS9vK+/wB5w/xB+FvhTxzqFtqGt29wt3bp5azW0xiZlzkBiOuD09M1Z8ZfD3Q/F3h2x0PXJL6e3smVo5BPiRiF25ZscnFdfRRyR103COLrx5bTfu7eXoePf8M5/DrP3dWPt9sP+Fd3pHgXw7pPgy48I6bZtbaZcRukqrIS77xhmLHkn3rpqKUaUI7Iurj8TWSVSo3bzOM8I/DXw34X8Nan4e0tbsWWphhceZOWblNpwcccUzwt8MPCnh3wrqXhiztZ59M1Ik3MdzMXLfKF4PbgD8a7aihU4roRLF15XvN6u713a2Zwfw7+E/hLwLqM+paNBcvdyoYxLczeYY0JyVXgY6Dnr71X8afBvwN4s1mTWNSsJ4r6bHnS205j8wgYyR0z716JRR7OFuW2hf17E+09r7R83e+p5n4X+B/gDw9rVvq9rY3VxdWziSH7Tcs6o46Nt6EjtmvTBRRTjCMVaKMq+Iq15c1WTk/MKKKKoxCiiigAooooAKKKKACisVPEVrJv8my1OZVdo98dm7KSrFTg455BqHUfFmn6dZS3t/a6lbW0K7pJZLN1VB6k4rP20O4HQUV5hJ8evhXG5R/E8SsOoMT/AOFNHx/+FGcf8JVDn/rk/wDhR7WHcfK+x6jRXmUfx4+F8n+r8SI30hf/AAp0fx1+GMjbY/EaO3oIX/wo9rDuFmel0V5lH8ePhfISI/EsbEdcQv8A4VseHvih4Q8Q3JttEvbjUJgpYxwWzs2PXGKPaw7hZna0Vi3niTTrXQH1uVbr7MknlFBAxl379m3Z1zu4qn/wmNv/ANADxN/4KZf8KpTTVyo05SV0jpqK841j40+B9HvJLPVJtTtLiLHmRy2EgZc+vFZb/tFfCtCQ+s3Skdc2Mv8AhRzI0WGqv7LPW6K8iH7R3wp/6Ddz/wCAUn+FB/aO+FIbadcugfQ2Un+FHOhfV6v8rPXaK8g/4aR+E3/QeuP/AACk/wAK1vD/AMa/A3iGOaTQ59T1FYMeaYLCRtmemRik6kVq2NYaq9os9Jorg4Pit4VmnEQXVlO9UYvp0gCFmCjJxxyRXeU4zjP4XcipRqUvjVgoooqjMKKKKACiiigAooooAKKKKACiiigDH8H/APIE/wC3q5/9HyV86/tofEF4Xt/BWnTkbQJr0qerH7qn6Dn8RX0FoV5Dp/hK5v7ltsNtLeTSH0VZpCf5V+dfxG8RXHibxjqet3DEvdXDy4z0BPA/AYFY03+7j6G1KN3c5yeYhjuPNTW+n6lPGJYrSUoejbTWn4U0G41O7S6eEtbK3GRwa9l0bRmWFMRbVxjpUVK/Loj0qGFdTVnkumaTfRpuKsSRkk54q/dINP0abyyxuJT+9OMYX2r2y20aAsvmQqw+lcr8RvDyJbm6hiJU/eAHSkqzm1c1lg1Ti2jx+2aSORZhnHBPuK9A+GXiS58N+KLPVbWQiS2kD4/vofvL+IyK4t2ihvYrV8bHLBSe3tVqzZoJYWPGG2HH1xXbc823Q+5767h1D4a/brZg8Fzq6zRsO6te5H6GtP4w+MIvBPgi81ckG5I8q1T+/K3T8uv4VyHg0k/s96ET1863z/4ErXm37Xfic3fi618PRMTBpkPnSgHgyuM8/QY/OuejpFPyIVPnjGPm/wBDxPVb681O8lnmkaa4mmOWY5LyNyxP51zF7Hl3jHJGQT6+9dvounPDp8+qXC8W8DMuf75/+uQPwrB0bTmmmEsifKQWCnqQOn5t+gNZOerZ6aoaJFTTNDkvbRmiySo6e2P5VkahazLEWKH92drYr27wV4fksvDB1eZMJFFkKeN6gYb+XFcprmg3H2BdTigZoJ9zYUfwkliD9M5H0IqFXszSWFXKeSXG4AMp61r/AA88YX3g3xVbaxZu2wNtuIs4EsZPzKR+o9DUniXRprGSJtuYLlN6HHeuVuYyp569D9a6LqpGz2OCcXTldH3ZBFZ3+iXGu2DCS1uhbSxMPQyp+vavoGvjn9mrxQNV+FOo6TM2Z7OWFTk9CJY8H8Rj8Qa+xq5cDS9lzR8x46p7SMZev6BRRRXeecFFFFABRRRQAUUUUAFFFFABRRRQB4V+0H4n/wCEd+A17bxybbnVb24s48HnaZ5C5/75BH4iviTT7f7dfpC7bUZsuw7KOtey/tV+LJtR1+Pw6pK22kz3KkZ+9I8zMzfkVH4V5/8ADXTY9QtrmSQDmQR5PpjP9a5FO1Neh34ek20jSsb2zs1t1tZdQhSR/Kifd+7Zh1GPxFd54O8STfav7MvsGcNhflwSPpWTJ4OtreJZmBYK29VPKq3rirngXTH1XxoL6eR5ijl3kZslm9Sa56koOPmevRhVhNXPQ9W1FtKRD/Z7Thl3E+YFH45qhp+vx60Gtn0WOUdCsd0hOKs+OdGvdStcW6CZlcMUJIDAfw8VwOheE9asb3UbyOOaFpGLQQByEjYkYyTkkAZxjB560UrSW5tVclKyVzjPiv4d/s+/mvLFJViR9wV1wy+oIrJWRZtNEo+8GB/HivavH9pcXngC5l1KIfaY4SCe/ArwLRLoGyaA45PH6V1YWo5XTPMxtJQmmup9v+A33/s5eHXPeS2P/kytfO/jZpfFPxk1mB5MS3erSW67j93DAKPyH6V9BeATj9mfw4Txg2v/AKULXy9Z3Ukn7RFt5Zys+sGQe+XNEf4XyOfD6Wfm/wBD2PU/hndXGmxWdvuOnq4MrlghlUc8Z9fWtXQfBOhtbvbw6Y1nKV2eYXDkj610/i3QbjWtU8681aaKxVAsdqi4XdnO44PJ7c8Vm+FfCi6Neq1vf3LQJltrN1PqfXrXFa60Z6sZvdlHxLbWNvpVvosaoHQ7QjH5RzwT61zM1z4X0e2Fvrl3dTk5wIwVj79MDHrV3x0iXHibDFgwwRg4ya0rLw/p8+nJC+nxXCBeDL82O/f3qYKOrZpO+ljgfGWhaJqGhQ6tpbfabBSeHPzIc/418/eOrJbPVysICq3zYFfUWsWVvY6VcaXZxrFESWK44B6189/Fu1SG7tZ1/iLKa3w07yscmLpvk5mTfs++ITo/j86ZuIt9XeK3I9JBKrIf/Qh/wKv0vr8rPhX/AMlR8N9R/wATW3/9Giv1TruUUpM8qq70o+r/AECiiirOUKKKKACiiigAooooAKKKKACg0UHtQB+ff7TujzWHi+51SQfJqOoXTofUK+3+h/OsT4Syqujv2b7Sc/kK9a/bBsRN4M0m/SLm11W9idvaSV2H/oBrwv4ZXqxNd2btg5Eqe/Y/0rhmv3a9EerhJ2kmem+NNWf7BHp9rNtkcZfb1Arc+DupWULSQTW7QyKQEU9H/GvOPEcD32sRXVlctCPlEq5IDAD9K9l+Gvhjw09jay3XiiezuHZi0MkPmKPTBFYwpXVj1Y1JOblbRfM6DVNUuoLWTUbWBxFD800MnXbnkrj25re0Se01XThcoR8y56VyPjBrzR0ij0u/g8Ry3L+U1osBh2IQdzM5PGPQjms7wRdX1hoIinzHIsjoEBz8oJxzUTTpbnRGSmZ/x51VdP8AC18q/LmMoB7nivmvRC2QTnHA/M/4CvUP2iNaMsNtYs255ZNzDPYf5FebaMvyqemAT+ldOG0SZ5WPnzVLLofbehTfZP2UdOuAceTBE4P0mFfI1nqq6b8VtJ1duVt9QR35/h8zn9Ca+rXfyv2OEkXnZZIR/wB/hXxZrUhGosysdyqWz7it6WsEvI46WlO/m/0P0VkiVoDI2NuMg+1ZkEsLAttYqW2rtxn3NZPg/XG8QfC7RNYt33LdWUJkYHJBwFf8iDUen6pG2vyaHPa/2eiwb4bm4lASYjqF98c8+9eb7zlyo9aCXI5M5bxtYtJ4h3yWUi2qLzdCUAg4/hXHP6VveFbq3uNPjt5HAnVcFv71X/FWjrHYNJPqenxRhd2WbA6+pNebWGpXX/CXCy00W93YIB51ySV+bJ+VR34xz05pSpzibxnCpG0Tb8Z2i/vHQfOoOa+Wvi7I7ajFH/CGOBX1j4ikSO2upCdwS3CsT3YnP5gV8m/FiQSa2kanhc5HbJrXBv8AeanHjdaRmfChFPxN8Of3v7Tt2H4SDNfqfX5X/DAEfE7ws3/UVtwf+/gr9UK9T7TPGq/wo+r/AECiiimcwUUUUAFFFFABRRRQAUUUUAFBooNAHw5+1B4uuNQvpvCqWqRW9pdzb5CSWkYSyMD6ADeRXz3b3M9jdxXdu22RD+B9Qa+gfiz8L/iFrHxN8Q6lYeFdTubKa8leGRU+VwTgEZP41wF18EPiowCp4J1Qjr91f8a82nU91KTPRUoqKszQ8G3tprcSTLwQdsid0P8AhXrPhjSLNpo9t1JA/BA7V5F4b+Efxg0fUBcW/g3VosjDEKpB+ozzXqGk+GvilGyyT+GdQRwMc2+f5GsqjUXoz0MNioJas7G7W303dK0i7iOvc1xeteJIbUSJCwdjk7V5q5qXg3x/qbBrzSdXwB9xLdlFYms/D3x4li0Gm+D9UkduC/k4I/OslZvU6pYyCWkkeG+NdRn1fxFNcTNnYdqDPAqDT2ZEUepzXfX3wV+JbOnleDdVYnl22Dr+dC/Bv4npnb4J1U9gdq8D867VUilueO5xk22z6Pc/8YVIx/6ByH/yKK+LNTbdcXDd1G38/wDJr7kk8O65H+yMnh2TSbz+1ksViazWItLuEgyNo5NfKF/8KviNJNOU8E66wY8EWTjP6VtRdor0QUY81LTu/wBD0H9lL4oWukQJ4G8QTLDazOXsLiQ4RHbrGx7AnkH1yPSvpTUdNs7xUjuI8qv3SB09q+I7j4R/ET7BGY/BOvNMOGT7G4z932+v5V7R8BdY+MGiSjRPG/hLxBc6QqYt7qSyd5YMdFJUEsvpkEj1rOtSV+aLOnD1JwdrHqeq+HtOaJlZWCjoRjIrkp7ey0eGSWFQnPyjuTXa6lq7PCyReH9ffI4/4lNwP/ZK868QWHiK/m/d+Htd8odB/Zs//wARXLNPoekqk2rSZleM/ED/ANnJp9v88r/NIR6n1rwnx7Zskonkyzk5J9a9yi8Ma987SeG9dLMeCdMm/wDia4vx/wDD/wAa6iiDTvCGvTtu5/0CRcD8RToKSlsc9ePNE85+Dt3bW/xK0aO4thN515DFEScGNzKpVv0/U1+oNfnr8KfhT40s/GFhqGseEtbthb3kDxbrJ8ZEi8kgYAAyea/QqvSi05Nni4mLhCKfn+gUUUVocYUUUUAFFFFABRRRQAUUUUAFBoooA4nQrzxprVlJqFrfaLbwG6uIY43tJGYLHM8YyQ4yTsz+NXJovG0MTzS61oCRopZmaykAAHU/fqT4ZceEv+4hf/8ApXNXNfGfXLlY7Xwvp7EXGoqWlKnBWMHGPxP6A1hUqKnT52dqTlWdOKW/Y881v44eK7O5mS0i0a6iQkK5t5F3enG7vWDP+0f40hQv/Y+jFRn+CTrnH971qO98O2MNy1jBOl1eJESVXkRueAT/AEFcb4s8PR2WmrbwuJmiwJGX+I4JP6kfnXlxxsr6nqPCxtpFfcdVJ+0/4xjTc+j6IPwk/wDiqdF+034zkCldE0bBGc7ZP/iq8Zfw7dyXZaYYPp2Sq09v9lwFkyysOB7iuyNe/U5pU7fZX3H0p4H+PWveINatNLvn0XTpbttqHyJHCk9NxLgCvahbeOiMjV9BI/68ZP8A45XwRaTSQmOVQch+or7L/Zr8V3XiXwQ8N9M89xp8vk+a5yzIRlcnvjpW9KV9Gzlr6apL7jobTxBq3/CE3WqXAtG1C3vZrQlEYRMY7hot2M55AzjNVv8AhIvEef8AWab/AN+X/wDiqrQ/8k71b/sN3n/pc9VNQuFs7G4u2BIhjaQgd8DNehgsPCvzc/S3U8LNcRUoVeWm7LUwPHvxg1fwvfQ2Cw6dfXbjc8YR18texJz1PpVLT/jP4qvFDjRNPRT3Jb/GvCTqV1revy6hfMXnlkJOTkKMnA+mK9P0WBYrZVEYzjOTXkYuaVVxptpLzPdwGGUqEZVdWzsn+LnidV40vTifTD/41m3fxv8AFUCM39haewHu3+NUdittIUID7Vi61aTeS/OzHtw1cbqVF9pnoLB0H9kv3H7R/iGEHd4f0/8A77atf4c/HvUvF2rvpMlnYafeDPlqVdw+Oozkc14V4vtRFKei9+nU1x1tqNzpet22oWbGOeFwwZSQTj6c134KalK1Rtr1PLzHDOMG6OjPuh/FfiCFo2k/s50MiKwETA4LAcc+9ehV4vpGqQ654ZsNWhxsuPJcgHod65H517RXpYmlGlV5YbWX6nj4CtOrBub1uFFFFYncFFFFABRRRQAUUUUAFFFFABQaKKAOX+Gp/wCKSH/YQv8A/wBK5q8E+Nniqex8X6vfRk+YHFnb/wCyqD5sfiTXvXw1/wCRUH/YQv8A/wBK5q+W/ifomsaj43FjgTS6hdyTwCM5+WVmI+mMfpXn4tr2cUz1MOn7ebXn+Zznw71TVL3VRZxSs8t3IfMYdeeuf5fSux+K0M3h+a1sY49ouIA7MRyTuHPtwK7X4f8AgG18E3T3s6wsUG3fK23Leo/GrXxT0GbxlpaXVjDG17bHMW1twcd1NebJpvmserGLStc8ym0xovEMEVxj7Hfojxt2wev5Zrh/FmmrousMl0h5Yp+IPWvWrfTf7U8Mx6JrENxY39pnyHK/OB2I7EjoR3FZ1/4dl8RQDTvEFu6TjEceoRodkvoxzyp9QaVOooO5U6TnGx5Ut1amPy5ICiNyGHJB6Gvpr9kO3+zaHrMe7d+9iPX1U14V42+H9/4W09Li+uoZbSSQRrImcgnpkfhXr37LWsR6deahZ3bMttdQRNHcFTsV0ypBPbOR1r0MPUTmjy8XB8jPSYf+Sdat/wBhu8/9Lnrl/ilcvaeANYmTdkQEEjsDXUQEH4dasQcj+27vGP8Ar+euX+K8XnfDjXlLMu21Z8g4+7z/AEr6DLX8fy/U+Vzlfv0fLeg6o8MwW3tJbydUDMiDgHHevTtA8W67LEFm8OpFGo+Y+Zg478HvXlvg7Uns5bRrWAzy3GGLOCI4893YA4/Wu20m+8QXVpJdXy+U+4jyY0xhf7wbd+n/AOqvDrQu3ofT4duy1PUTex/Y/OjT+EOvHTjkVw3iWLxHrTboNY+yx5/1cUeD9CeppLDVLxtDuYRu/dhlDY55H+NZ1hu1ACS/luJYIxzHDOI2P4kH+XauSnL3tzuqwvG9jmPEul6xbxiS6vPPVRjDxbCR/WuH1SVo1iulB5Ycd67zUtJ1qO1Zm1syRbyWR4dwI7AADr7k1xHiu0nGn+Xs2lXVgMduldtPWSPPraQZ9K/s/Xq33wptyJCzRagUIJGR+8Q/1r6er47/AGdJ9Q0+3m0GZoZrOaOO8SVRhlkEsasue4ww+mK+xK76lZVZKS7L82eLQw8qEpxl3v8AeFFFFSdAUUUUAFFFFABRRRQAUUUUAFFFFAHKfDf/AJFQf9hC/wD/AErmrk7rwrDp/wATNP1eOIYZpgT6ZDFfp1I/AV1nw4/5FUf9hC//APSuao/HOsaboa6dc6jdQw/aLtLaJWPzO7nA2jvyRn2rkrUvaQj3R3wq+zrz7O6Mvx94NtfFWjS2cl1PbSMpEckZ+43Y47/Q1X+G/gmLwf4dh01r6a7Mecyy8FiT6ZOK6yO42rWdqdxeBlkhjWRf4svjaP61jLlSvY6Yc8na5yHjrSb7VrO9j0doUvljYQO/HODjn64rmfhfo3jTS7byfFey4EhYOmQwQDGOehzz+ldxpcs51ObzEZB/dPr61p3EyltvFcsJJxeh3zi4yST6HmXx8tY28BC1SLe8kyLCvfd2xV39mPQNW0lbkavBmLyykLY4ySC49+gFdXqejJr9/a22IpVt5NzKV3bWwOvpwc8+teh6bZwWVnDawIFjiXaoArfC05SqN9EcONqwjTUd2zhrZVX4c6qqqFUa3dgADAH+nPXKfGGN5vhf4giQElrUg/TcM11kH/JPNW/7Dl5/6XPVbVrWO80i8s5UEiTQujKf4gR0r3sAuaM15L9T5bNpcuJUu3+Z81/DHw/9t0tBFNJBLtBGzBBGO4PFbl/ELMTWcmol5yNrSyyLFFH/AImuP0jxBfeGbi6sUhJaN2iT5uOpAz7VS1jxJb3MJtxIJZ3TzGcjPPr/AFx6Yrwp0qrqSVup9TRr0Y0ou/Q9R8KaRbSaAY21C2jZ3ZMBwQcDrn0rFtrq2spkj0+8jllZirKtvmP3BJHNcJ4dm1OZbhLOa8lByu1B94dyT2pg0LxMsSTpZzRSqwCAN8z/APAf4vw9KzWDtJ3Zv9cvFWR61p76bJcra6pDBZzyZ2TwjEcn4dj6ivMfiBZWq600CFTvYBW7E7sVm32qazC1xo9+k0N1alfNRwQ0ZIBXII4OCDWhZ6XeaxdQXxDTBXTI7HAyRW9LDyjUTTOWvi4TpyTR6X8GdHvI9QmvpEdIbS3ityWOdzvMhx74VR+lfWleJ+FrVbXwlEQMGWeNzx/trXtlelUpKnOy7L82eFRrus5Sfp9yCiiipNwooooAKKKKACiiigAooooAKKKKAOG8G6pp+meDjNqF5DbRi/vzl2x/y9zdq8B/aO8SWnji/to9DuJ4005RsmOB8+7IdR+HX2rC8Yarfy+INVs2u9lvDqV2qDJ+UefIf5nNcncyOJlmikLBchx03A9q3pUlyps0xErVZerPrXwrrh1bw7Y3sm3zpoEkcA8biOce2c1j+MT4q3JLp98IbcN0W13ZHuc/yxXlXwl+IdppMUejawzCxLZguMHdAT2I/u/yr21dcWaxSezngvIGGVkjcMrD6jNcOIwFS96eqPQweZwpte0WvnsYvhKfXDkanHFJ/wBN0BTd/wABP881tTzxQ7ri4dY40BJLHAAHU1ia74mWytHuLqTTtPhUZee6uOB/wEda8A+KPxIm8SRSaFoU88to523F7IPL80A52RoPupnqTycY6deell9W/wC8VkdOIzSk7unv+B7N4e/aD8O2Ml1Za1pJg8l2AudPIkScg4DYODyAOc16l4N8eeHvFEot7Kea2vinmfY7yMxTFP7wU/eHuM18BJJykAlVmD7sj19PetmPxXr0nie21j+0HhvrUgQPCoTy8HPAHHOTn1r03T1XLseH0be59mwf8k81b/sOXn/pc9KOcisfwPqE+rfAxdUutpnu72aaXaMDc12xOPxNaiPg105avi+X6nl507V/vPAfiv4fOl30rLDuaeQ7nPXY2QD9ef0rgvBugQw3UWrXVulwlvc+YiNyJFwQVZT1XvivpP4oaTpuoeGrq8vnWM28RIkY4AGehrxqHlY1tYGMRO4jk5B78f0rnx9GSbcTtyrExdlP0PR/CSaX9ia7XR9E+cgiNY5EAPoQHx39O1Xte1y90zT47nRfsdi6nDJa2irk89WOSRz61wD299Np5NjqRiVAd6Ec/pUegQ3q6bLPrl1LMQRsiVuvPB+leO6jsfTqNPsZXijRpNX1GPUJ5XkvHcyTScnc57nHXA/lWj8P7P7RE9m+2Gfz+GBGM5Xp9MH86s3gmQs6hkMDK+SMA5PJH0GRWN4ZvZP+Emm0+0TYqL51w46Lu5VBxxnrj0FehhYuMU5HiY2opzcYn0HPAtrpMNuv8DxD6/OvNep14zp2rW+oaNBF9pja9QwmaPd84/eAbsehx1r2aurFNOrddl+p5eAi4xkn3CiiisDuCiiigAooooAKKKKACiiigApDS0UAfPGvfAPxDqGt6hfReINKSK6vJrhUaF9yh5GfB9+azW/Zx8Ss+4+J9KPoPJk4r6ZxRimpSSsmbOs27tL7j5g/4Zq8RA7o/FGmRk9cQyc1Ytv2dvF1tn7P4wsYSRz5aSqD+ANfS+KMU+eXcn2n91fcfL2ofs0eJr9w134usJiOnmRytj8zVaX9lzxA0Zjj8WaZGp67bd6+qsUYpc0u4/a/3V9x8pQfsr67CwK+LNOyP+mD04/sta/v3f8ACWaaD/17vX1XijFF5dw9r/dX3HAeDvA1/oPwot/B8l/bz3cLM32gKwQkyl+nXviph4W18f8AL1pn5SV3NFEJSh8Lsc1elCvLmqK7PLPG/wAN9d8UaBJo8urWNpFKQXaNHYkDtzXNaF8C9a0yzFu3iiC5ZVKJI0DKVXnjg+9e8UVMueTu5MIUoQXLFHhl/wDBDWJrjzbXxFa2YJBZEgYhiBjv/nioV+BniDzN0ni6Bht2gC2IwPzr3misvYRve50KrNLlvoeO3/wi1W6tXhXVrGIlQFcRuSpGOeev0PrWN4V+Ad/oFs8cfiC2uZZCWkmlibc7epr3uir5H3ZlZHjFr8G9Si8RWertrdrm3MeUWNvmVX3H8+lez0UU4xs73GkFFFFUAUUUUAFFFFABRRRQAUUUUAFFFV9SvbXTrGW9vZlht4V3SO3RRSbSV2BYopkM0c0KTRMHjdQysOhB6Gnbhmi6AWioIruCWGSZHOyNmViVIwV69fpTrS5hurWK6t5BJDMgkjYfxKRkGjmQEtFJkVXsr61vVla1lEqxSNE5AOAw6j3xRdAWaKTcKNwp3AWik3CmzSxwxtJLIsaKMszHAA9zSugH0VDc3UNvAZ5mIjGMkAnqcDp9aRry3W9SyMg+0PG0qp3KggE/mR+dHMu4E9FQXt3b2VpJd3UoigiXc7t0AqSORJI1kXO1gCMjHBour2AfRUU1xDC0ayyKhkJVAT94gEkD8AT+FJZ3UF5aRXVtIJIZVDo46MD0NHMr2uBNRSbhS0wCiiigAooooAKKKKACiiigAooooAKx/FWnXeq21tZ28kcUX2hZJ2dd3yqCQNvfLbfwzVzVNStdNSKS7ZkSWQRhguQGIJGfTp+eKyR4x0V7eOeOS4lV4xIAkDE7du4kj2HX0yKwqzptOEmBVXQ9VHgePRHkimnt5FVcuVWeFJMhWIHGUGD1rEtfD+vTW0vk28UCu0kJSSZl8pRch1K8fMNowOnauh1DxjplvcokcmYUnWO5ndSscamJpAQ3QnAHHvUz+KLSKeRZklC4hESLExlLSBiAVx1+X/GuaUKEvtbaDMU+GdW+3maSK1uY2klKCS4dfs+6YuHXA5JUgY46dxmtPwRouoaLbSQX0qXJeCEebn5lZU2mP/dGMj6mpk8W6XNNaQ2qz3D3TRhcJtC7wSNxOMHAPHXirF/4l0mxvmsrqdo5g4QgocZKFwc+mFPPqMVUIUIvmUtgOXHg3U1hsFEikpGfO/0ggpKZM+YpKnJ2gDjHQDpmg+DNQjaAQiFIw8rFY5fL8tmm3CQfKcnbgcYPGM4rWbxenmMkdnJLnzyjBWAURxq/z5HBO4dOlOg8ZWUlvazMrRbhm5SSNgyDyTLleORgdaz5MNfcDIvvB+pSlpEZXMlxcvIpuCuN75jcEqcFV7ADGTg1LfeFNWkubqe3uFinme4HnGVsmNolVQf+BKSfrmujt/EFldaXe31qk7CzUtJG0ZRz8m8YB9QQR9az7DxfbzX8dvdW81sk0UDxsUJw0obAY9F6cetU6WHVtdwMm48K6pM9q0dvb2kSggW8N02Ldt4O9SVPJA/h2/qak+IVpfXGs2Zh0+a8gSD5lXPzN5inCnaQrfL1OOD1rpNC8Q6XrUksdhMZGjUOQVxlTnDD24Nc3YeO5rkWEbWESTT3flTr5hxHEdu1xxzneOPY+lTONCMLc2/6ANuvDeuzSzIv2dYg9w0TCc7m82aNxkY4wFI6mq03g/WnuJZF+zq5WQSSic7roNMrgNlcL8o29+mOlbx8aaTKitYia7YzxR7UTnbISFceo4NFh4wsJI5heLLBNG8iqoiYiQLL5Y2H+IkleB60nTw7duYCOfw7cTeBpNFkSN5mbcqSSb1T95uxnA6D2rL1Hwlq80l4tu0MayGXEqzMGmRnUohGPlCAEDn6dTWvqvjKwt7HzbOOaefGTEY2Hl4kCHf/AHecjnuKms/FVhJMlq5Zrl2kwkSMRtV2UHkDupq5Rw8nZvoA7XtE+0No5tbWCRNPnLbJGxhDGy5BweQSD+Fc9beD9StbaCOOO3kiWK3NzbNOwS4dN4cE4P8AeU9OdoFbzeJTJ4ZsdVgsXE19LHDBBKdvzu2Bk46dTnHSoZ/FE2n3kNvrNgbbMUjyPDmQDa6qGHH3CGzk4xTqRoSfM2BjDwj4gV4/Lvoll+x+Q9w0pYj5CMJ8u4ckDOcYGcZrpPBmlXOlWU8dyojMkgZY1l3qvygHGFUDJGeBTrrxTpFqsrTSyhYmmVyIycGLbv8A/QhVbUfF1pFp15cWsFxLJbRFyJIWVA2A2wtjhsEHFOEaFKXMpbCOloqlo+p2+qQSS2/mKYpDFIkiFWVhjgg/UfnV2u2MlJXQBRRRTAKKKKACiiigAooooApa3plrrGnSWF4rGFyrHa2CCrBgQfqKy28H6R5LRx/aIN00spaKXa37wYdM/wB0gAY7YFdDRWcqMJO8kBht4W0hwEeAvELlbgRMcpuEflgY9Nvb1pLbwvp9vLDIr3LNCYSpeTP+qDBM+vDH9K3aKXsKfYDkLfwa9nrdveWWotFDBsVVKln2L1TOcEHJ5x3rT1vwvpOsXb3V5HIZHgWBtr4+UPuH45yM+hIrcoqVh6aTjbQDEn8M6fLM8u64R3llkYpJjPmIFZfpgD8qhm8IaVKfmNx/qxHxJ2ERiH/jpP410NFN0Kb6AZ1ro1nbpeIm9lu1VZQzdQsYjGP+AgVSh8K6bGqKz3Mu0wcySZyISdgPHvg+tb1FU6UHugMvQ9DtNHDravOylQirI+4Io6KPbn61Ti8IaPGyMscm5PJG4tywiJKg/wDfRz610FFL2NOyVtgMCDwnpsNp9mjmu1QPG0X73mLYcqF46D3zSy+E9LkC7jcAp5mxhJgozyiUsPcMoxW9RS+r07WsBzkvg7SpIwu+7UlSJWWbmbL+Zl/X5ufxp7eEdKaW3dzcMIJjMiFxjeXL56ZHJ7EccV0FFH1en2AyP+EesToaaOz3DW8TBom8z54iG3KVbtg9Krt4T0xonR3unMkMkMjtLlnEjBmJPrlR9K36Kbo030A5258H6VcTzzPJd/vvM3IJflUyBd5A7Z2iprvwvp9zJeM0t2qXgPmxJMRGWIAL4/vYUVuUUvYU+wFTTrCCxe5aHfm5mM0m45+YgDj24FW6KK1jFRVkAUUUUwCiiigAooooAKKKKACiiigAooooAKKKKACiiigAooooAKKKKACiiigAooooAKKKKACiiigAooooAKKKKACiiigD/9k="/>
          <p:cNvSpPr>
            <a:spLocks noChangeAspect="1" noChangeArrowheads="1"/>
          </p:cNvSpPr>
          <p:nvPr/>
        </p:nvSpPr>
        <p:spPr bwMode="auto">
          <a:xfrm>
            <a:off x="-6099234" y="40421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Rectangle 2"/>
          <p:cNvSpPr/>
          <p:nvPr/>
        </p:nvSpPr>
        <p:spPr>
          <a:xfrm>
            <a:off x="-1820797" y="3746848"/>
            <a:ext cx="269626" cy="461665"/>
          </a:xfrm>
          <a:prstGeom prst="rect">
            <a:avLst/>
          </a:prstGeom>
        </p:spPr>
        <p:txBody>
          <a:bodyPr wrap="none">
            <a:spAutoFit/>
          </a:bodyPr>
          <a:lstStyle/>
          <a:p>
            <a:r>
              <a:rPr lang="en-GB"/>
              <a:t> </a:t>
            </a:r>
          </a:p>
        </p:txBody>
      </p:sp>
      <p:sp>
        <p:nvSpPr>
          <p:cNvPr id="8" name="TextBox 7"/>
          <p:cNvSpPr txBox="1"/>
          <p:nvPr/>
        </p:nvSpPr>
        <p:spPr>
          <a:xfrm>
            <a:off x="-6092214" y="544859"/>
            <a:ext cx="1728192" cy="369332"/>
          </a:xfrm>
          <a:prstGeom prst="rect">
            <a:avLst/>
          </a:prstGeom>
          <a:noFill/>
        </p:spPr>
        <p:txBody>
          <a:bodyPr wrap="square" rtlCol="0">
            <a:spAutoFit/>
          </a:bodyPr>
          <a:lstStyle/>
          <a:p>
            <a:r>
              <a:rPr lang="en-GB" sz="1800" dirty="0">
                <a:solidFill>
                  <a:schemeClr val="bg1">
                    <a:lumMod val="20000"/>
                    <a:lumOff val="80000"/>
                  </a:schemeClr>
                </a:solidFill>
              </a:rPr>
              <a:t>Section 3</a:t>
            </a:r>
          </a:p>
        </p:txBody>
      </p:sp>
      <p:sp>
        <p:nvSpPr>
          <p:cNvPr id="11" name="TextBox 10"/>
          <p:cNvSpPr txBox="1"/>
          <p:nvPr/>
        </p:nvSpPr>
        <p:spPr>
          <a:xfrm>
            <a:off x="1780367"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3</a:t>
            </a:r>
          </a:p>
        </p:txBody>
      </p:sp>
      <p:sp>
        <p:nvSpPr>
          <p:cNvPr id="4" name="TextBox 3"/>
          <p:cNvSpPr txBox="1"/>
          <p:nvPr/>
        </p:nvSpPr>
        <p:spPr>
          <a:xfrm>
            <a:off x="839416" y="556617"/>
            <a:ext cx="3096344" cy="2789738"/>
          </a:xfrm>
          <a:prstGeom prst="rect">
            <a:avLst/>
          </a:prstGeom>
          <a:solidFill>
            <a:schemeClr val="accent3">
              <a:lumMod val="40000"/>
              <a:lumOff val="60000"/>
            </a:schemeClr>
          </a:solidFill>
          <a:ln w="12700">
            <a:solidFill>
              <a:schemeClr val="tx1"/>
            </a:solidFill>
          </a:ln>
        </p:spPr>
        <p:txBody>
          <a:bodyPr wrap="square" rtlCol="0">
            <a:spAutoFit/>
          </a:bodyPr>
          <a:lstStyle/>
          <a:p>
            <a:pPr lvl="0" eaLnBrk="1" fontAlgn="auto" hangingPunct="1">
              <a:lnSpc>
                <a:spcPct val="108000"/>
              </a:lnSpc>
              <a:spcBef>
                <a:spcPts val="0"/>
              </a:spcBef>
              <a:spcAft>
                <a:spcPts val="0"/>
              </a:spcAft>
              <a:defRPr/>
            </a:pPr>
            <a:r>
              <a:rPr lang="en-GB" sz="2600" b="1" dirty="0">
                <a:solidFill>
                  <a:prstClr val="black"/>
                </a:solidFill>
                <a:cs typeface="Arial" panose="020B0604020202020204" pitchFamily="34" charset="0"/>
              </a:rPr>
              <a:t>Policies…</a:t>
            </a:r>
          </a:p>
          <a:p>
            <a:pPr lvl="1" eaLnBrk="1" fontAlgn="auto" hangingPunct="1">
              <a:lnSpc>
                <a:spcPct val="108000"/>
              </a:lnSpc>
              <a:spcBef>
                <a:spcPts val="0"/>
              </a:spcBef>
              <a:spcAft>
                <a:spcPts val="0"/>
              </a:spcAft>
              <a:defRPr/>
            </a:pPr>
            <a:r>
              <a:rPr lang="en-GB" sz="2300" dirty="0">
                <a:solidFill>
                  <a:prstClr val="black"/>
                </a:solidFill>
                <a:cs typeface="Arial" panose="020B0604020202020204" pitchFamily="34" charset="0"/>
              </a:rPr>
              <a:t>Safeguarding Policy, Procedures and Guidance for the Methodist Church in </a:t>
            </a:r>
            <a:r>
              <a:rPr lang="en-GB" sz="2300" dirty="0" smtClean="0">
                <a:solidFill>
                  <a:prstClr val="black"/>
                </a:solidFill>
                <a:cs typeface="Arial" panose="020B0604020202020204" pitchFamily="34" charset="0"/>
              </a:rPr>
              <a:t>Britain</a:t>
            </a:r>
          </a:p>
          <a:p>
            <a:pPr lvl="1" eaLnBrk="1" fontAlgn="auto" hangingPunct="1">
              <a:lnSpc>
                <a:spcPct val="108000"/>
              </a:lnSpc>
              <a:spcBef>
                <a:spcPts val="0"/>
              </a:spcBef>
              <a:spcAft>
                <a:spcPts val="0"/>
              </a:spcAft>
              <a:defRPr/>
            </a:pPr>
            <a:endParaRPr lang="en-GB" sz="2300" dirty="0">
              <a:solidFill>
                <a:prstClr val="black"/>
              </a:solidFill>
              <a:cs typeface="Arial" panose="020B0604020202020204" pitchFamily="34" charset="0"/>
            </a:endParaRPr>
          </a:p>
        </p:txBody>
      </p:sp>
      <p:sp>
        <p:nvSpPr>
          <p:cNvPr id="12" name="TextBox 11"/>
          <p:cNvSpPr txBox="1"/>
          <p:nvPr/>
        </p:nvSpPr>
        <p:spPr>
          <a:xfrm>
            <a:off x="839416" y="3533640"/>
            <a:ext cx="3096344" cy="2789738"/>
          </a:xfrm>
          <a:prstGeom prst="rect">
            <a:avLst/>
          </a:prstGeom>
          <a:solidFill>
            <a:schemeClr val="accent1">
              <a:lumMod val="60000"/>
              <a:lumOff val="40000"/>
            </a:schemeClr>
          </a:solidFill>
          <a:ln w="12700">
            <a:solidFill>
              <a:schemeClr val="tx1"/>
            </a:solidFill>
          </a:ln>
        </p:spPr>
        <p:txBody>
          <a:bodyPr wrap="square" rtlCol="0">
            <a:spAutoFit/>
          </a:bodyPr>
          <a:lstStyle/>
          <a:p>
            <a:pPr>
              <a:lnSpc>
                <a:spcPct val="108000"/>
              </a:lnSpc>
              <a:spcBef>
                <a:spcPts val="0"/>
              </a:spcBef>
              <a:spcAft>
                <a:spcPts val="0"/>
              </a:spcAft>
            </a:pPr>
            <a:r>
              <a:rPr lang="en-GB" sz="2600" b="1" dirty="0">
                <a:cs typeface="Arial" panose="020B0604020202020204" pitchFamily="34" charset="0"/>
              </a:rPr>
              <a:t>Premises…</a:t>
            </a:r>
          </a:p>
          <a:p>
            <a:pPr lvl="2" indent="-342900" eaLnBrk="1" hangingPunct="1">
              <a:lnSpc>
                <a:spcPct val="108000"/>
              </a:lnSpc>
              <a:spcBef>
                <a:spcPts val="0"/>
              </a:spcBef>
              <a:spcAft>
                <a:spcPts val="0"/>
              </a:spcAft>
              <a:buFont typeface="Arial" panose="020B0604020202020204" pitchFamily="34" charset="0"/>
              <a:buChar char="•"/>
            </a:pPr>
            <a:r>
              <a:rPr lang="en-GB" sz="2300" dirty="0">
                <a:cs typeface="Arial" panose="020B0604020202020204" pitchFamily="34" charset="0"/>
              </a:rPr>
              <a:t>Health &amp; Safety</a:t>
            </a:r>
          </a:p>
          <a:p>
            <a:pPr lvl="2" indent="-342900" eaLnBrk="1" hangingPunct="1">
              <a:lnSpc>
                <a:spcPct val="108000"/>
              </a:lnSpc>
              <a:spcBef>
                <a:spcPts val="0"/>
              </a:spcBef>
              <a:spcAft>
                <a:spcPts val="0"/>
              </a:spcAft>
              <a:buFont typeface="Arial" panose="020B0604020202020204" pitchFamily="34" charset="0"/>
              <a:buChar char="•"/>
            </a:pPr>
            <a:r>
              <a:rPr lang="en-GB" sz="2300" dirty="0">
                <a:cs typeface="Arial" panose="020B0604020202020204" pitchFamily="34" charset="0"/>
              </a:rPr>
              <a:t>Risk Assessments</a:t>
            </a:r>
          </a:p>
          <a:p>
            <a:pPr lvl="2" indent="-342900" eaLnBrk="1" hangingPunct="1">
              <a:lnSpc>
                <a:spcPct val="108000"/>
              </a:lnSpc>
              <a:spcBef>
                <a:spcPts val="0"/>
              </a:spcBef>
              <a:spcAft>
                <a:spcPts val="0"/>
              </a:spcAft>
              <a:buFont typeface="Arial" panose="020B0604020202020204" pitchFamily="34" charset="0"/>
              <a:buChar char="•"/>
            </a:pPr>
            <a:r>
              <a:rPr lang="en-GB" sz="2300" dirty="0">
                <a:cs typeface="Arial" panose="020B0604020202020204" pitchFamily="34" charset="0"/>
              </a:rPr>
              <a:t>Lettings</a:t>
            </a:r>
          </a:p>
          <a:p>
            <a:pPr lvl="1" eaLnBrk="1" fontAlgn="auto" hangingPunct="1">
              <a:lnSpc>
                <a:spcPct val="108000"/>
              </a:lnSpc>
              <a:spcBef>
                <a:spcPts val="0"/>
              </a:spcBef>
              <a:spcAft>
                <a:spcPts val="0"/>
              </a:spcAft>
              <a:defRPr/>
            </a:pPr>
            <a:endParaRPr lang="en-GB" sz="2300" dirty="0">
              <a:solidFill>
                <a:prstClr val="black"/>
              </a:solidFill>
              <a:cs typeface="Arial" panose="020B0604020202020204" pitchFamily="34" charset="0"/>
            </a:endParaRPr>
          </a:p>
        </p:txBody>
      </p:sp>
      <p:sp>
        <p:nvSpPr>
          <p:cNvPr id="13" name="TextBox 12"/>
          <p:cNvSpPr txBox="1"/>
          <p:nvPr/>
        </p:nvSpPr>
        <p:spPr>
          <a:xfrm>
            <a:off x="4223792" y="544650"/>
            <a:ext cx="3096344" cy="2789738"/>
          </a:xfrm>
          <a:prstGeom prst="rect">
            <a:avLst/>
          </a:prstGeom>
          <a:solidFill>
            <a:schemeClr val="accent6">
              <a:lumMod val="40000"/>
              <a:lumOff val="60000"/>
            </a:schemeClr>
          </a:solidFill>
          <a:ln w="12700">
            <a:solidFill>
              <a:schemeClr val="tx1"/>
            </a:solidFill>
          </a:ln>
        </p:spPr>
        <p:txBody>
          <a:bodyPr wrap="square" rtlCol="0">
            <a:spAutoFit/>
          </a:bodyPr>
          <a:lstStyle/>
          <a:p>
            <a:pPr lvl="0" algn="r" eaLnBrk="1" fontAlgn="auto" hangingPunct="1">
              <a:lnSpc>
                <a:spcPct val="108000"/>
              </a:lnSpc>
              <a:spcBef>
                <a:spcPts val="0"/>
              </a:spcBef>
              <a:spcAft>
                <a:spcPts val="0"/>
              </a:spcAft>
              <a:defRPr/>
            </a:pPr>
            <a:r>
              <a:rPr lang="en-GB" sz="2600" b="1" dirty="0">
                <a:solidFill>
                  <a:prstClr val="black"/>
                </a:solidFill>
                <a:cs typeface="Arial" panose="020B0604020202020204" pitchFamily="34" charset="0"/>
              </a:rPr>
              <a:t>….Procedures</a:t>
            </a:r>
          </a:p>
          <a:p>
            <a:pPr lvl="2" indent="-342900" eaLnBrk="1" fontAlgn="auto" hangingPunct="1">
              <a:lnSpc>
                <a:spcPct val="108000"/>
              </a:lnSpc>
              <a:spcBef>
                <a:spcPts val="0"/>
              </a:spcBef>
              <a:spcAft>
                <a:spcPts val="0"/>
              </a:spcAft>
              <a:buFont typeface="Arial" panose="020B0604020202020204" pitchFamily="34" charset="0"/>
              <a:buChar char="•"/>
              <a:defRPr/>
            </a:pPr>
            <a:r>
              <a:rPr lang="en-US" sz="2300" dirty="0">
                <a:solidFill>
                  <a:prstClr val="black"/>
                </a:solidFill>
                <a:cs typeface="Arial" panose="020B0604020202020204" pitchFamily="34" charset="0"/>
              </a:rPr>
              <a:t>Registration forms / Ratios</a:t>
            </a:r>
          </a:p>
          <a:p>
            <a:pPr lvl="2" indent="-342900" eaLnBrk="1" fontAlgn="auto" hangingPunct="1">
              <a:lnSpc>
                <a:spcPct val="108000"/>
              </a:lnSpc>
              <a:spcBef>
                <a:spcPts val="0"/>
              </a:spcBef>
              <a:spcAft>
                <a:spcPts val="0"/>
              </a:spcAft>
              <a:buFont typeface="Arial" panose="020B0604020202020204" pitchFamily="34" charset="0"/>
              <a:buChar char="•"/>
              <a:defRPr/>
            </a:pPr>
            <a:r>
              <a:rPr lang="en-US" sz="2300" dirty="0">
                <a:solidFill>
                  <a:prstClr val="black"/>
                </a:solidFill>
                <a:cs typeface="Arial" panose="020B0604020202020204" pitchFamily="34" charset="0"/>
              </a:rPr>
              <a:t>Transport</a:t>
            </a:r>
          </a:p>
          <a:p>
            <a:pPr lvl="2" indent="-342900" eaLnBrk="1" fontAlgn="auto" hangingPunct="1">
              <a:lnSpc>
                <a:spcPct val="108000"/>
              </a:lnSpc>
              <a:spcBef>
                <a:spcPts val="0"/>
              </a:spcBef>
              <a:spcAft>
                <a:spcPts val="0"/>
              </a:spcAft>
              <a:buFont typeface="Arial" panose="020B0604020202020204" pitchFamily="34" charset="0"/>
              <a:buChar char="•"/>
              <a:defRPr/>
            </a:pPr>
            <a:r>
              <a:rPr lang="en-US" sz="2300" dirty="0">
                <a:solidFill>
                  <a:prstClr val="black"/>
                </a:solidFill>
                <a:cs typeface="Arial" panose="020B0604020202020204" pitchFamily="34" charset="0"/>
              </a:rPr>
              <a:t>Insurance</a:t>
            </a:r>
          </a:p>
          <a:p>
            <a:pPr lvl="2" indent="-342900" eaLnBrk="1" fontAlgn="auto" hangingPunct="1">
              <a:lnSpc>
                <a:spcPct val="108000"/>
              </a:lnSpc>
              <a:spcBef>
                <a:spcPts val="0"/>
              </a:spcBef>
              <a:spcAft>
                <a:spcPts val="0"/>
              </a:spcAft>
              <a:buFont typeface="Arial" panose="020B0604020202020204" pitchFamily="34" charset="0"/>
              <a:buChar char="•"/>
              <a:defRPr/>
            </a:pPr>
            <a:r>
              <a:rPr lang="en-US" sz="2300" dirty="0">
                <a:solidFill>
                  <a:prstClr val="black"/>
                </a:solidFill>
                <a:cs typeface="Arial" panose="020B0604020202020204" pitchFamily="34" charset="0"/>
              </a:rPr>
              <a:t>Emergency planning </a:t>
            </a:r>
          </a:p>
        </p:txBody>
      </p:sp>
      <p:sp>
        <p:nvSpPr>
          <p:cNvPr id="14" name="TextBox 13"/>
          <p:cNvSpPr txBox="1"/>
          <p:nvPr/>
        </p:nvSpPr>
        <p:spPr>
          <a:xfrm>
            <a:off x="4223792" y="3533640"/>
            <a:ext cx="3096344" cy="2801473"/>
          </a:xfrm>
          <a:prstGeom prst="rect">
            <a:avLst/>
          </a:prstGeom>
          <a:solidFill>
            <a:srgbClr val="CCFF66">
              <a:alpha val="72157"/>
            </a:srgbClr>
          </a:solidFill>
          <a:ln w="12700">
            <a:solidFill>
              <a:schemeClr val="tx1"/>
            </a:solidFill>
          </a:ln>
        </p:spPr>
        <p:txBody>
          <a:bodyPr wrap="square" rtlCol="0">
            <a:spAutoFit/>
          </a:bodyPr>
          <a:lstStyle/>
          <a:p>
            <a:pPr lvl="0" algn="r" eaLnBrk="1" fontAlgn="auto" hangingPunct="1">
              <a:lnSpc>
                <a:spcPct val="108000"/>
              </a:lnSpc>
              <a:spcBef>
                <a:spcPts val="0"/>
              </a:spcBef>
              <a:spcAft>
                <a:spcPts val="0"/>
              </a:spcAft>
              <a:defRPr/>
            </a:pPr>
            <a:r>
              <a:rPr lang="en-GB" sz="3200" b="1" dirty="0">
                <a:solidFill>
                  <a:prstClr val="black"/>
                </a:solidFill>
                <a:cs typeface="Arial" panose="020B0604020202020204" pitchFamily="34" charset="0"/>
              </a:rPr>
              <a:t>…People</a:t>
            </a:r>
          </a:p>
          <a:p>
            <a:pPr marL="342900" lvl="0" indent="-342900" eaLnBrk="1" fontAlgn="auto" hangingPunct="1">
              <a:lnSpc>
                <a:spcPct val="108000"/>
              </a:lnSpc>
              <a:spcBef>
                <a:spcPts val="0"/>
              </a:spcBef>
              <a:spcAft>
                <a:spcPts val="0"/>
              </a:spcAft>
              <a:buFont typeface="Arial" panose="020B0604020202020204" pitchFamily="34" charset="0"/>
              <a:buChar char="•"/>
              <a:defRPr/>
            </a:pPr>
            <a:r>
              <a:rPr lang="en-GB" sz="2300" dirty="0">
                <a:solidFill>
                  <a:prstClr val="black"/>
                </a:solidFill>
                <a:cs typeface="Arial" panose="020B0604020202020204" pitchFamily="34" charset="0"/>
              </a:rPr>
              <a:t>Your roles and responsibilities </a:t>
            </a:r>
          </a:p>
          <a:p>
            <a:pPr marL="342900" lvl="0" indent="-342900" eaLnBrk="1" fontAlgn="auto" hangingPunct="1">
              <a:lnSpc>
                <a:spcPct val="108000"/>
              </a:lnSpc>
              <a:spcBef>
                <a:spcPts val="0"/>
              </a:spcBef>
              <a:spcAft>
                <a:spcPts val="0"/>
              </a:spcAft>
              <a:buFont typeface="Arial" panose="020B0604020202020204" pitchFamily="34" charset="0"/>
              <a:buChar char="•"/>
              <a:defRPr/>
            </a:pPr>
            <a:r>
              <a:rPr lang="en-GB" sz="2300" dirty="0">
                <a:solidFill>
                  <a:prstClr val="black"/>
                </a:solidFill>
                <a:cs typeface="Arial" panose="020B0604020202020204" pitchFamily="34" charset="0"/>
              </a:rPr>
              <a:t>Where to seek </a:t>
            </a:r>
            <a:r>
              <a:rPr lang="en-GB" sz="2300" dirty="0" smtClean="0">
                <a:solidFill>
                  <a:prstClr val="black"/>
                </a:solidFill>
                <a:cs typeface="Arial" panose="020B0604020202020204" pitchFamily="34" charset="0"/>
              </a:rPr>
              <a:t>guidance</a:t>
            </a:r>
          </a:p>
          <a:p>
            <a:pPr lvl="0" eaLnBrk="1" fontAlgn="auto" hangingPunct="1">
              <a:lnSpc>
                <a:spcPct val="108000"/>
              </a:lnSpc>
              <a:spcBef>
                <a:spcPts val="0"/>
              </a:spcBef>
              <a:spcAft>
                <a:spcPts val="0"/>
              </a:spcAft>
              <a:defRPr/>
            </a:pPr>
            <a:endParaRPr lang="en-GB" sz="1400" dirty="0" smtClean="0">
              <a:solidFill>
                <a:prstClr val="black"/>
              </a:solidFill>
              <a:cs typeface="Arial" panose="020B0604020202020204" pitchFamily="34" charset="0"/>
            </a:endParaRPr>
          </a:p>
          <a:p>
            <a:pPr lvl="1" eaLnBrk="1" fontAlgn="auto" hangingPunct="1">
              <a:lnSpc>
                <a:spcPct val="108000"/>
              </a:lnSpc>
              <a:spcBef>
                <a:spcPts val="0"/>
              </a:spcBef>
              <a:spcAft>
                <a:spcPts val="0"/>
              </a:spcAft>
              <a:defRPr/>
            </a:pPr>
            <a:endParaRPr lang="en-GB" sz="2300" dirty="0">
              <a:solidFill>
                <a:prstClr val="black"/>
              </a:solidFill>
              <a:cs typeface="Arial" panose="020B0604020202020204" pitchFamily="34" charset="0"/>
            </a:endParaRPr>
          </a:p>
        </p:txBody>
      </p:sp>
      <p:pic>
        <p:nvPicPr>
          <p:cNvPr id="18" name="Picture 17">
            <a:extLst>
              <a:ext uri="{FF2B5EF4-FFF2-40B4-BE49-F238E27FC236}">
                <a16:creationId xmlns:a16="http://schemas.microsoft.com/office/drawing/2014/main" id="{6AA5D7F3-3CE5-4897-BA04-2A0694DA74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59455" y="2819362"/>
            <a:ext cx="1202643" cy="1241272"/>
          </a:xfrm>
          <a:prstGeom prst="rect">
            <a:avLst/>
          </a:prstGeom>
          <a:solidFill>
            <a:schemeClr val="bg1">
              <a:lumMod val="20000"/>
              <a:lumOff val="80000"/>
            </a:schemeClr>
          </a:solidFill>
        </p:spPr>
      </p:pic>
    </p:spTree>
    <p:extLst>
      <p:ext uri="{BB962C8B-B14F-4D97-AF65-F5344CB8AC3E}">
        <p14:creationId xmlns:p14="http://schemas.microsoft.com/office/powerpoint/2010/main" val="571086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bwMode="auto">
          <a:xfrm>
            <a:off x="1518642" y="769949"/>
            <a:ext cx="6516216" cy="1041134"/>
          </a:xfrm>
          <a:prstGeom prst="rect">
            <a:avLst/>
          </a:prstGeom>
          <a:ln>
            <a:miter lim="800000"/>
            <a:headEnd/>
            <a:tailEnd/>
          </a:ln>
        </p:spPr>
        <p:txBody>
          <a:bodyPr/>
          <a:lstStyle/>
          <a:p>
            <a:pPr eaLnBrk="1" hangingPunct="1">
              <a:defRPr/>
            </a:pPr>
            <a:r>
              <a:rPr lang="en-GB" sz="3200" b="1" dirty="0">
                <a:latin typeface="Arial" panose="020B0604020202020204" pitchFamily="34" charset="0"/>
                <a:cs typeface="Arial" panose="020B0604020202020204" pitchFamily="34" charset="0"/>
              </a:rPr>
              <a:t>‘Somewhere’ and ‘Elsewhere’ Methodist Churches</a:t>
            </a:r>
            <a:endParaRPr lang="en-US" sz="32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AA5D7F3-3CE5-4897-BA04-2A0694DA74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71603" y="2072964"/>
            <a:ext cx="1293018" cy="1334550"/>
          </a:xfrm>
          <a:prstGeom prst="rect">
            <a:avLst/>
          </a:prstGeom>
        </p:spPr>
      </p:pic>
      <p:sp>
        <p:nvSpPr>
          <p:cNvPr id="3" name="TextBox 2">
            <a:extLst>
              <a:ext uri="{FF2B5EF4-FFF2-40B4-BE49-F238E27FC236}">
                <a16:creationId xmlns:a16="http://schemas.microsoft.com/office/drawing/2014/main" id="{6EF4AB31-C88B-41B2-A288-6ED4216EDA35}"/>
              </a:ext>
            </a:extLst>
          </p:cNvPr>
          <p:cNvSpPr txBox="1"/>
          <p:nvPr/>
        </p:nvSpPr>
        <p:spPr>
          <a:xfrm>
            <a:off x="28478" y="3517316"/>
            <a:ext cx="5616888" cy="523220"/>
          </a:xfrm>
          <a:prstGeom prst="rect">
            <a:avLst/>
          </a:prstGeom>
          <a:noFill/>
        </p:spPr>
        <p:txBody>
          <a:bodyPr wrap="square" rtlCol="0">
            <a:spAutoFit/>
          </a:bodyPr>
          <a:lstStyle/>
          <a:p>
            <a:pPr algn="ctr"/>
            <a:r>
              <a:rPr lang="en-GB" sz="2800" dirty="0"/>
              <a:t>Does anything concern </a:t>
            </a:r>
            <a:r>
              <a:rPr lang="en-GB" sz="2800" dirty="0" smtClean="0"/>
              <a:t>you…?</a:t>
            </a:r>
            <a:endParaRPr lang="en-GB" sz="2800" dirty="0"/>
          </a:p>
        </p:txBody>
      </p:sp>
      <p:sp>
        <p:nvSpPr>
          <p:cNvPr id="8" name="TextBox 7"/>
          <p:cNvSpPr txBox="1"/>
          <p:nvPr/>
        </p:nvSpPr>
        <p:spPr>
          <a:xfrm>
            <a:off x="1780367"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3</a:t>
            </a:r>
          </a:p>
        </p:txBody>
      </p:sp>
      <p:pic>
        <p:nvPicPr>
          <p:cNvPr id="4" name="Picture 3"/>
          <p:cNvPicPr>
            <a:picLocks noChangeAspect="1"/>
          </p:cNvPicPr>
          <p:nvPr/>
        </p:nvPicPr>
        <p:blipFill rotWithShape="1">
          <a:blip r:embed="rId4"/>
          <a:srcRect t="44176" b="11894"/>
          <a:stretch/>
        </p:blipFill>
        <p:spPr>
          <a:xfrm>
            <a:off x="287412" y="4231674"/>
            <a:ext cx="5192489" cy="1008113"/>
          </a:xfrm>
          <a:prstGeom prst="rect">
            <a:avLst/>
          </a:prstGeom>
        </p:spPr>
      </p:pic>
      <p:sp>
        <p:nvSpPr>
          <p:cNvPr id="5" name="Notched Right Arrow 4"/>
          <p:cNvSpPr/>
          <p:nvPr/>
        </p:nvSpPr>
        <p:spPr>
          <a:xfrm rot="9720498">
            <a:off x="4841770" y="3809161"/>
            <a:ext cx="2678403" cy="845026"/>
          </a:xfrm>
          <a:prstGeom prst="notchedRightArrow">
            <a:avLst/>
          </a:prstGeom>
          <a:solidFill>
            <a:srgbClr val="56D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5"/>
          <a:stretch>
            <a:fillRect/>
          </a:stretch>
        </p:blipFill>
        <p:spPr>
          <a:xfrm>
            <a:off x="3304828" y="5469225"/>
            <a:ext cx="866775" cy="742950"/>
          </a:xfrm>
          <a:prstGeom prst="rect">
            <a:avLst/>
          </a:prstGeom>
        </p:spPr>
      </p:pic>
      <p:pic>
        <p:nvPicPr>
          <p:cNvPr id="7" name="Picture 6"/>
          <p:cNvPicPr>
            <a:picLocks noChangeAspect="1"/>
          </p:cNvPicPr>
          <p:nvPr/>
        </p:nvPicPr>
        <p:blipFill>
          <a:blip r:embed="rId6"/>
          <a:stretch>
            <a:fillRect/>
          </a:stretch>
        </p:blipFill>
        <p:spPr>
          <a:xfrm>
            <a:off x="940611" y="5469225"/>
            <a:ext cx="844447" cy="742950"/>
          </a:xfrm>
          <a:prstGeom prst="rect">
            <a:avLst/>
          </a:prstGeom>
        </p:spPr>
      </p:pic>
      <p:sp>
        <p:nvSpPr>
          <p:cNvPr id="11" name="TextBox 10">
            <a:extLst>
              <a:ext uri="{FF2B5EF4-FFF2-40B4-BE49-F238E27FC236}">
                <a16:creationId xmlns:a16="http://schemas.microsoft.com/office/drawing/2014/main" id="{6EF4AB31-C88B-41B2-A288-6ED4216EDA35}"/>
              </a:ext>
            </a:extLst>
          </p:cNvPr>
          <p:cNvSpPr txBox="1"/>
          <p:nvPr/>
        </p:nvSpPr>
        <p:spPr>
          <a:xfrm>
            <a:off x="1966389" y="5579090"/>
            <a:ext cx="1157107" cy="523220"/>
          </a:xfrm>
          <a:prstGeom prst="rect">
            <a:avLst/>
          </a:prstGeom>
          <a:noFill/>
        </p:spPr>
        <p:txBody>
          <a:bodyPr wrap="square" rtlCol="0">
            <a:spAutoFit/>
          </a:bodyPr>
          <a:lstStyle/>
          <a:p>
            <a:pPr algn="ctr"/>
            <a:r>
              <a:rPr lang="en-GB" sz="2800" dirty="0" smtClean="0"/>
              <a:t>Or…</a:t>
            </a:r>
            <a:endParaRPr lang="en-GB" sz="2800" dirty="0"/>
          </a:p>
        </p:txBody>
      </p:sp>
    </p:spTree>
    <p:extLst>
      <p:ext uri="{BB962C8B-B14F-4D97-AF65-F5344CB8AC3E}">
        <p14:creationId xmlns:p14="http://schemas.microsoft.com/office/powerpoint/2010/main" val="246919617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bwMode="auto">
          <a:xfrm>
            <a:off x="1518642" y="769949"/>
            <a:ext cx="6516216" cy="1041134"/>
          </a:xfrm>
          <a:prstGeom prst="rect">
            <a:avLst/>
          </a:prstGeom>
          <a:ln>
            <a:miter lim="800000"/>
            <a:headEnd/>
            <a:tailEnd/>
          </a:ln>
        </p:spPr>
        <p:txBody>
          <a:bodyPr/>
          <a:lstStyle/>
          <a:p>
            <a:pPr eaLnBrk="1" hangingPunct="1">
              <a:defRPr/>
            </a:pPr>
            <a:r>
              <a:rPr lang="en-GB" sz="3200" b="1" dirty="0">
                <a:latin typeface="Arial" panose="020B0604020202020204" pitchFamily="34" charset="0"/>
                <a:cs typeface="Arial" panose="020B0604020202020204" pitchFamily="34" charset="0"/>
              </a:rPr>
              <a:t>‘Somewhere’ and ‘Elsewhere’ Methodist Churches</a:t>
            </a:r>
            <a:endParaRPr lang="en-US" sz="32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AA5D7F3-3CE5-4897-BA04-2A0694DA74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71603" y="2072964"/>
            <a:ext cx="1293018" cy="1334550"/>
          </a:xfrm>
          <a:prstGeom prst="rect">
            <a:avLst/>
          </a:prstGeom>
        </p:spPr>
      </p:pic>
      <p:sp>
        <p:nvSpPr>
          <p:cNvPr id="3" name="TextBox 2">
            <a:extLst>
              <a:ext uri="{FF2B5EF4-FFF2-40B4-BE49-F238E27FC236}">
                <a16:creationId xmlns:a16="http://schemas.microsoft.com/office/drawing/2014/main" id="{6EF4AB31-C88B-41B2-A288-6ED4216EDA35}"/>
              </a:ext>
            </a:extLst>
          </p:cNvPr>
          <p:cNvSpPr txBox="1"/>
          <p:nvPr/>
        </p:nvSpPr>
        <p:spPr>
          <a:xfrm>
            <a:off x="2295128" y="3422362"/>
            <a:ext cx="4963244" cy="954107"/>
          </a:xfrm>
          <a:prstGeom prst="rect">
            <a:avLst/>
          </a:prstGeom>
          <a:noFill/>
        </p:spPr>
        <p:txBody>
          <a:bodyPr wrap="square" rtlCol="0">
            <a:spAutoFit/>
          </a:bodyPr>
          <a:lstStyle/>
          <a:p>
            <a:pPr algn="ctr"/>
            <a:r>
              <a:rPr lang="en-GB" sz="2800" dirty="0" smtClean="0"/>
              <a:t>What do you need to think about for your church…?</a:t>
            </a:r>
            <a:endParaRPr lang="en-GB" sz="2800" dirty="0"/>
          </a:p>
        </p:txBody>
      </p:sp>
      <p:sp>
        <p:nvSpPr>
          <p:cNvPr id="8" name="TextBox 7"/>
          <p:cNvSpPr txBox="1"/>
          <p:nvPr/>
        </p:nvSpPr>
        <p:spPr>
          <a:xfrm>
            <a:off x="1780367"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3</a:t>
            </a:r>
          </a:p>
        </p:txBody>
      </p:sp>
      <p:sp>
        <p:nvSpPr>
          <p:cNvPr id="4" name="Rectangle 3"/>
          <p:cNvSpPr/>
          <p:nvPr/>
        </p:nvSpPr>
        <p:spPr>
          <a:xfrm>
            <a:off x="0" y="4986427"/>
            <a:ext cx="12192000" cy="1292662"/>
          </a:xfrm>
          <a:prstGeom prst="rect">
            <a:avLst/>
          </a:prstGeom>
          <a:solidFill>
            <a:srgbClr val="92D050"/>
          </a:solidFill>
        </p:spPr>
        <p:txBody>
          <a:bodyPr wrap="square">
            <a:spAutoFit/>
          </a:bodyPr>
          <a:lstStyle/>
          <a:p>
            <a:pPr marL="0" indent="0">
              <a:buNone/>
            </a:pPr>
            <a:r>
              <a:rPr lang="en-GB" b="1" dirty="0" smtClean="0"/>
              <a:t>	</a:t>
            </a:r>
            <a:r>
              <a:rPr lang="en-GB" sz="2600" dirty="0" smtClean="0"/>
              <a:t>Nominate </a:t>
            </a:r>
            <a:r>
              <a:rPr lang="en-GB" sz="2600" dirty="0"/>
              <a:t>a spokesperson to </a:t>
            </a:r>
            <a:endParaRPr lang="en-GB" sz="2600" dirty="0" smtClean="0"/>
          </a:p>
          <a:p>
            <a:pPr marL="0" indent="0">
              <a:buNone/>
            </a:pPr>
            <a:r>
              <a:rPr lang="en-GB" sz="2600" dirty="0" smtClean="0"/>
              <a:t>	summarise the discussion </a:t>
            </a:r>
            <a:r>
              <a:rPr lang="en-GB" sz="2600" dirty="0"/>
              <a:t>and </a:t>
            </a:r>
            <a:endParaRPr lang="en-GB" sz="2600" dirty="0" smtClean="0"/>
          </a:p>
          <a:p>
            <a:pPr marL="0" indent="0">
              <a:buNone/>
            </a:pPr>
            <a:r>
              <a:rPr lang="en-GB" sz="2600" dirty="0" smtClean="0"/>
              <a:t>	feedback </a:t>
            </a:r>
            <a:r>
              <a:rPr lang="en-GB" sz="2600" dirty="0"/>
              <a:t>to the group</a:t>
            </a:r>
          </a:p>
        </p:txBody>
      </p:sp>
      <p:pic>
        <p:nvPicPr>
          <p:cNvPr id="10" name="Picture 9"/>
          <p:cNvPicPr>
            <a:picLocks noChangeAspect="1"/>
          </p:cNvPicPr>
          <p:nvPr/>
        </p:nvPicPr>
        <p:blipFill rotWithShape="1">
          <a:blip r:embed="rId4"/>
          <a:srcRect t="18399" b="25899"/>
          <a:stretch/>
        </p:blipFill>
        <p:spPr>
          <a:xfrm>
            <a:off x="5879976" y="4988562"/>
            <a:ext cx="3554526" cy="1290527"/>
          </a:xfrm>
          <a:prstGeom prst="rect">
            <a:avLst/>
          </a:prstGeom>
          <a:ln>
            <a:solidFill>
              <a:schemeClr val="tx1"/>
            </a:solidFill>
          </a:ln>
        </p:spPr>
      </p:pic>
    </p:spTree>
    <p:extLst>
      <p:ext uri="{BB962C8B-B14F-4D97-AF65-F5344CB8AC3E}">
        <p14:creationId xmlns:p14="http://schemas.microsoft.com/office/powerpoint/2010/main" val="2446640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6937-0B21-5E41-BDEE-82373C7FF3D7}"/>
              </a:ext>
            </a:extLst>
          </p:cNvPr>
          <p:cNvSpPr txBox="1">
            <a:spLocks/>
          </p:cNvSpPr>
          <p:nvPr/>
        </p:nvSpPr>
        <p:spPr>
          <a:xfrm>
            <a:off x="1625599" y="620688"/>
            <a:ext cx="6738653" cy="961666"/>
          </a:xfrm>
          <a:prstGeom prst="rect">
            <a:avLst/>
          </a:prstGeom>
        </p:spPr>
        <p:txBody>
          <a:bodyPr anchor="t"/>
          <a:lstStyle>
            <a:lvl1pPr algn="ctr" rtl="0" eaLnBrk="0" fontAlgn="base" hangingPunct="0">
              <a:spcBef>
                <a:spcPct val="0"/>
              </a:spcBef>
              <a:spcAft>
                <a:spcPct val="0"/>
              </a:spcAft>
              <a:defRPr sz="4400" kern="1200">
                <a:solidFill>
                  <a:schemeClr val="tx1"/>
                </a:solidFill>
                <a:latin typeface="+mj-lt"/>
                <a:ea typeface="Geneva" charset="-128"/>
                <a:cs typeface="Geneva" charset="0"/>
              </a:defRPr>
            </a:lvl1pPr>
            <a:lvl2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4800" b="1" dirty="0" smtClean="0">
                <a:solidFill>
                  <a:srgbClr val="000000"/>
                </a:solidFill>
                <a:latin typeface="Arial" panose="020B0604020202020204" pitchFamily="34" charset="0"/>
                <a:cs typeface="Arial" panose="020B0604020202020204" pitchFamily="34" charset="0"/>
              </a:rPr>
              <a:t>Comfort Break</a:t>
            </a:r>
            <a:endParaRPr lang="en-GB" sz="4800" b="1" dirty="0">
              <a:solidFill>
                <a:srgbClr val="0000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02A553A-487B-EA48-9865-082904E16185}"/>
              </a:ext>
            </a:extLst>
          </p:cNvPr>
          <p:cNvSpPr txBox="1">
            <a:spLocks/>
          </p:cNvSpPr>
          <p:nvPr/>
        </p:nvSpPr>
        <p:spPr>
          <a:xfrm>
            <a:off x="479376" y="2060848"/>
            <a:ext cx="3312368" cy="1440160"/>
          </a:xfrm>
          <a:prstGeom prst="rect">
            <a:avLst/>
          </a:prstGeom>
        </p:spPr>
        <p:txBody>
          <a:bodyPr anchor="t">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Geneva" charset="-128"/>
                <a:cs typeface="Geneva"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Geneva"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Geneva"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dirty="0" smtClean="0">
                <a:solidFill>
                  <a:srgbClr val="000000"/>
                </a:solidFill>
                <a:latin typeface="Arial" panose="020B0604020202020204" pitchFamily="34" charset="0"/>
                <a:ea typeface="Geneva"/>
                <a:cs typeface="Arial" panose="020B0604020202020204" pitchFamily="34" charset="0"/>
              </a:rPr>
              <a:t>Remember to turn off your microphone and camera</a:t>
            </a:r>
            <a:endParaRPr lang="en-GB" dirty="0">
              <a:solidFill>
                <a:srgbClr val="000000"/>
              </a:solidFill>
              <a:latin typeface="Arial" panose="020B0604020202020204" pitchFamily="34" charset="0"/>
              <a:ea typeface="Geneva"/>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1704" y="2420888"/>
            <a:ext cx="4464496" cy="3871556"/>
          </a:xfrm>
          <a:prstGeom prst="rect">
            <a:avLst/>
          </a:prstGeom>
        </p:spPr>
      </p:pic>
    </p:spTree>
    <p:extLst>
      <p:ext uri="{BB962C8B-B14F-4D97-AF65-F5344CB8AC3E}">
        <p14:creationId xmlns:p14="http://schemas.microsoft.com/office/powerpoint/2010/main" val="145856166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1B5E425-7F01-447B-8975-0F89BF838FFF}"/>
              </a:ext>
            </a:extLst>
          </p:cNvPr>
          <p:cNvSpPr/>
          <p:nvPr/>
        </p:nvSpPr>
        <p:spPr>
          <a:xfrm>
            <a:off x="2117552" y="964640"/>
            <a:ext cx="5760640" cy="5423608"/>
          </a:xfrm>
          <a:custGeom>
            <a:avLst/>
            <a:gdLst>
              <a:gd name="connsiteX0" fmla="*/ 2699993 w 5399986"/>
              <a:gd name="connsiteY0" fmla="*/ 0 h 5399986"/>
              <a:gd name="connsiteX1" fmla="*/ 5399986 w 5399986"/>
              <a:gd name="connsiteY1" fmla="*/ 2699993 h 5399986"/>
              <a:gd name="connsiteX2" fmla="*/ 2699993 w 5399986"/>
              <a:gd name="connsiteY2" fmla="*/ 2699993 h 5399986"/>
              <a:gd name="connsiteX3" fmla="*/ 2699993 w 5399986"/>
              <a:gd name="connsiteY3" fmla="*/ 0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2699993" y="0"/>
                </a:moveTo>
                <a:cubicBezTo>
                  <a:pt x="4191158" y="0"/>
                  <a:pt x="5399986" y="1208828"/>
                  <a:pt x="5399986" y="2699993"/>
                </a:cubicBezTo>
                <a:lnTo>
                  <a:pt x="2699993" y="2699993"/>
                </a:lnTo>
                <a:lnTo>
                  <a:pt x="2699993" y="0"/>
                </a:lnTo>
                <a:close/>
              </a:path>
            </a:pathLst>
          </a:custGeom>
          <a:solidFill>
            <a:srgbClr val="4CBDE4">
              <a:alpha val="80000"/>
            </a:srgbClr>
          </a:solidFill>
          <a:ln w="57150">
            <a:solidFill>
              <a:srgbClr val="4CBDE4"/>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2807428" tIns="1044718" rIns="691146" bIns="2839570" numCol="1" spcCol="1270" anchor="ctr" anchorCtr="0">
            <a:noAutofit/>
          </a:bodyPr>
          <a:lstStyle/>
          <a:p>
            <a:pPr algn="ctr" defTabSz="1600200">
              <a:lnSpc>
                <a:spcPct val="90000"/>
              </a:lnSpc>
              <a:spcAft>
                <a:spcPct val="35000"/>
              </a:spcAft>
            </a:pPr>
            <a:r>
              <a:rPr lang="en-GB" sz="2800" b="1" i="1" dirty="0">
                <a:solidFill>
                  <a:schemeClr val="tx1"/>
                </a:solidFill>
                <a:latin typeface="Arial" panose="020B0604020202020204" pitchFamily="34" charset="0"/>
                <a:cs typeface="Arial" panose="020B0604020202020204" pitchFamily="34" charset="0"/>
              </a:rPr>
              <a:t>   </a:t>
            </a:r>
            <a:endParaRPr lang="en-GB" sz="3200" b="1" i="1" dirty="0">
              <a:solidFill>
                <a:schemeClr val="tx1"/>
              </a:solidFill>
              <a:latin typeface="Arial" panose="020B0604020202020204" pitchFamily="34" charset="0"/>
              <a:cs typeface="Arial" panose="020B0604020202020204" pitchFamily="34" charset="0"/>
            </a:endParaRPr>
          </a:p>
        </p:txBody>
      </p:sp>
      <p:sp>
        <p:nvSpPr>
          <p:cNvPr id="5" name="Freeform: Shape 4">
            <a:extLst>
              <a:ext uri="{FF2B5EF4-FFF2-40B4-BE49-F238E27FC236}">
                <a16:creationId xmlns:a16="http://schemas.microsoft.com/office/drawing/2014/main" id="{AE86EBD7-6E96-4EFB-9BCE-929E8E6D8956}"/>
              </a:ext>
            </a:extLst>
          </p:cNvPr>
          <p:cNvSpPr/>
          <p:nvPr/>
        </p:nvSpPr>
        <p:spPr>
          <a:xfrm>
            <a:off x="2117552" y="991640"/>
            <a:ext cx="5760640" cy="5423608"/>
          </a:xfrm>
          <a:custGeom>
            <a:avLst/>
            <a:gdLst>
              <a:gd name="connsiteX0" fmla="*/ 5399986 w 5399986"/>
              <a:gd name="connsiteY0" fmla="*/ 2699993 h 5399986"/>
              <a:gd name="connsiteX1" fmla="*/ 2699993 w 5399986"/>
              <a:gd name="connsiteY1" fmla="*/ 5399986 h 5399986"/>
              <a:gd name="connsiteX2" fmla="*/ 2699993 w 5399986"/>
              <a:gd name="connsiteY2" fmla="*/ 2699993 h 5399986"/>
              <a:gd name="connsiteX3" fmla="*/ 5399986 w 5399986"/>
              <a:gd name="connsiteY3" fmla="*/ 2699993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5399986" y="2699993"/>
                </a:moveTo>
                <a:cubicBezTo>
                  <a:pt x="5399986" y="4191158"/>
                  <a:pt x="4191158" y="5399986"/>
                  <a:pt x="2699993" y="5399986"/>
                </a:cubicBezTo>
                <a:lnTo>
                  <a:pt x="2699993" y="2699993"/>
                </a:lnTo>
                <a:lnTo>
                  <a:pt x="5399986" y="2699993"/>
                </a:lnTo>
                <a:close/>
              </a:path>
            </a:pathLst>
          </a:custGeom>
          <a:solidFill>
            <a:srgbClr val="F66712">
              <a:alpha val="80000"/>
            </a:srgbClr>
          </a:solidFill>
          <a:ln w="57150">
            <a:solidFill>
              <a:srgbClr val="F66712"/>
            </a:solidFill>
          </a:ln>
        </p:spPr>
        <p:style>
          <a:lnRef idx="2">
            <a:scrgbClr r="0" g="0" b="0"/>
          </a:lnRef>
          <a:fillRef idx="1">
            <a:scrgbClr r="0" g="0" b="0"/>
          </a:fillRef>
          <a:effectRef idx="0">
            <a:schemeClr val="accent4">
              <a:hueOff val="604807"/>
              <a:satOff val="-1980"/>
              <a:lumOff val="0"/>
              <a:alphaOff val="0"/>
            </a:schemeClr>
          </a:effectRef>
          <a:fontRef idx="minor">
            <a:schemeClr val="lt1"/>
          </a:fontRef>
        </p:style>
        <p:txBody>
          <a:bodyPr spcFirstLastPara="0" vert="horz" wrap="square" lIns="2842142" tIns="2842141" rIns="656432" bIns="1042147" numCol="1" spcCol="1270" anchor="ctr" anchorCtr="0">
            <a:noAutofit/>
          </a:bodyPr>
          <a:lstStyle/>
          <a:p>
            <a:pPr algn="ctr" defTabSz="1600200">
              <a:lnSpc>
                <a:spcPct val="90000"/>
              </a:lnSpc>
              <a:spcAft>
                <a:spcPct val="35000"/>
              </a:spcAft>
            </a:pPr>
            <a:endParaRPr lang="en-GB" sz="3200" b="1" i="1" dirty="0">
              <a:solidFill>
                <a:schemeClr val="tx1"/>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724E9AB9-F4C2-4D70-8758-BF5A0D9D2B76}"/>
              </a:ext>
            </a:extLst>
          </p:cNvPr>
          <p:cNvSpPr/>
          <p:nvPr/>
        </p:nvSpPr>
        <p:spPr>
          <a:xfrm>
            <a:off x="2063552" y="1018640"/>
            <a:ext cx="5760640" cy="5423608"/>
          </a:xfrm>
          <a:custGeom>
            <a:avLst/>
            <a:gdLst>
              <a:gd name="connsiteX0" fmla="*/ 2699993 w 5399986"/>
              <a:gd name="connsiteY0" fmla="*/ 5399986 h 5399986"/>
              <a:gd name="connsiteX1" fmla="*/ 0 w 5399986"/>
              <a:gd name="connsiteY1" fmla="*/ 2699993 h 5399986"/>
              <a:gd name="connsiteX2" fmla="*/ 2699993 w 5399986"/>
              <a:gd name="connsiteY2" fmla="*/ 2699993 h 5399986"/>
              <a:gd name="connsiteX3" fmla="*/ 2699993 w 5399986"/>
              <a:gd name="connsiteY3" fmla="*/ 5399986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2699993" y="5399986"/>
                </a:moveTo>
                <a:cubicBezTo>
                  <a:pt x="1208828" y="5399986"/>
                  <a:pt x="0" y="4191158"/>
                  <a:pt x="0" y="2699993"/>
                </a:cubicBezTo>
                <a:lnTo>
                  <a:pt x="2699993" y="2699993"/>
                </a:lnTo>
                <a:lnTo>
                  <a:pt x="2699993" y="5399986"/>
                </a:lnTo>
                <a:close/>
              </a:path>
            </a:pathLst>
          </a:custGeom>
          <a:solidFill>
            <a:srgbClr val="39CC46">
              <a:alpha val="80000"/>
            </a:srgbClr>
          </a:solidFill>
          <a:ln w="57150">
            <a:solidFill>
              <a:srgbClr val="39CC46"/>
            </a:solidFill>
          </a:ln>
        </p:spPr>
        <p:style>
          <a:lnRef idx="2">
            <a:scrgbClr r="0" g="0" b="0"/>
          </a:lnRef>
          <a:fillRef idx="1">
            <a:scrgbClr r="0" g="0" b="0"/>
          </a:fillRef>
          <a:effectRef idx="0">
            <a:schemeClr val="accent4">
              <a:hueOff val="1209614"/>
              <a:satOff val="-3960"/>
              <a:lumOff val="0"/>
              <a:alphaOff val="0"/>
            </a:schemeClr>
          </a:effectRef>
          <a:fontRef idx="minor">
            <a:schemeClr val="lt1"/>
          </a:fontRef>
        </p:style>
        <p:txBody>
          <a:bodyPr spcFirstLastPara="0" vert="horz" wrap="square" lIns="656433" tIns="2842141" rIns="2842141" bIns="1042147" numCol="1" spcCol="1270" anchor="ctr" anchorCtr="0">
            <a:noAutofit/>
          </a:bodyPr>
          <a:lstStyle/>
          <a:p>
            <a:pPr algn="ctr" defTabSz="1600200">
              <a:lnSpc>
                <a:spcPct val="90000"/>
              </a:lnSpc>
              <a:spcAft>
                <a:spcPct val="35000"/>
              </a:spcAft>
            </a:pPr>
            <a:endParaRPr lang="en-GB" sz="3200" b="1" i="1" dirty="0">
              <a:solidFill>
                <a:schemeClr val="tx1"/>
              </a:solidFill>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D73CE3F8-9F24-4CF8-99F5-DBDE8D224030}"/>
              </a:ext>
            </a:extLst>
          </p:cNvPr>
          <p:cNvSpPr/>
          <p:nvPr/>
        </p:nvSpPr>
        <p:spPr>
          <a:xfrm>
            <a:off x="2063552" y="1018640"/>
            <a:ext cx="5760640" cy="5423608"/>
          </a:xfrm>
          <a:custGeom>
            <a:avLst/>
            <a:gdLst>
              <a:gd name="connsiteX0" fmla="*/ 0 w 5399986"/>
              <a:gd name="connsiteY0" fmla="*/ 2699993 h 5399986"/>
              <a:gd name="connsiteX1" fmla="*/ 2699993 w 5399986"/>
              <a:gd name="connsiteY1" fmla="*/ 0 h 5399986"/>
              <a:gd name="connsiteX2" fmla="*/ 2699993 w 5399986"/>
              <a:gd name="connsiteY2" fmla="*/ 2699993 h 5399986"/>
              <a:gd name="connsiteX3" fmla="*/ 0 w 5399986"/>
              <a:gd name="connsiteY3" fmla="*/ 2699993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0" y="2699993"/>
                </a:moveTo>
                <a:cubicBezTo>
                  <a:pt x="0" y="1208828"/>
                  <a:pt x="1208828" y="0"/>
                  <a:pt x="2699993" y="0"/>
                </a:cubicBezTo>
                <a:lnTo>
                  <a:pt x="2699993" y="2699993"/>
                </a:lnTo>
                <a:lnTo>
                  <a:pt x="0" y="2699993"/>
                </a:lnTo>
                <a:close/>
              </a:path>
            </a:pathLst>
          </a:custGeom>
          <a:solidFill>
            <a:srgbClr val="EF181E">
              <a:alpha val="80000"/>
            </a:srgbClr>
          </a:solidFill>
          <a:ln w="57150">
            <a:solidFill>
              <a:srgbClr val="EF181E"/>
            </a:solidFill>
          </a:ln>
        </p:spPr>
        <p:style>
          <a:lnRef idx="2">
            <a:scrgbClr r="0" g="0" b="0"/>
          </a:lnRef>
          <a:fillRef idx="1">
            <a:scrgbClr r="0" g="0" b="0"/>
          </a:fillRef>
          <a:effectRef idx="0">
            <a:schemeClr val="accent4">
              <a:hueOff val="1814420"/>
              <a:satOff val="-5940"/>
              <a:lumOff val="0"/>
              <a:alphaOff val="0"/>
            </a:schemeClr>
          </a:effectRef>
          <a:fontRef idx="minor">
            <a:schemeClr val="lt1"/>
          </a:fontRef>
        </p:style>
        <p:txBody>
          <a:bodyPr spcFirstLastPara="0" vert="horz" wrap="square" lIns="658973" tIns="1044686" rIns="2844681" bIns="2844682" numCol="1" spcCol="1270" anchor="ctr" anchorCtr="0">
            <a:noAutofit/>
          </a:bodyPr>
          <a:lstStyle/>
          <a:p>
            <a:pPr algn="ctr" defTabSz="1689100">
              <a:lnSpc>
                <a:spcPct val="90000"/>
              </a:lnSpc>
              <a:spcAft>
                <a:spcPct val="35000"/>
              </a:spcAft>
            </a:pPr>
            <a:endParaRPr lang="en-GB" sz="3800" b="1" dirty="0">
              <a:solidFill>
                <a:schemeClr val="tx1"/>
              </a:solidFill>
            </a:endParaRPr>
          </a:p>
        </p:txBody>
      </p:sp>
      <p:sp>
        <p:nvSpPr>
          <p:cNvPr id="2" name="TextBox 1"/>
          <p:cNvSpPr txBox="1"/>
          <p:nvPr/>
        </p:nvSpPr>
        <p:spPr>
          <a:xfrm>
            <a:off x="1788840" y="506046"/>
            <a:ext cx="6768752" cy="738664"/>
          </a:xfrm>
          <a:prstGeom prst="rect">
            <a:avLst/>
          </a:prstGeom>
          <a:solidFill>
            <a:schemeClr val="bg1">
              <a:lumMod val="20000"/>
              <a:lumOff val="80000"/>
            </a:schemeClr>
          </a:solidFill>
        </p:spPr>
        <p:txBody>
          <a:bodyPr wrap="square" rtlCol="0">
            <a:spAutoFit/>
          </a:bodyPr>
          <a:lstStyle/>
          <a:p>
            <a:r>
              <a:rPr lang="en-GB" sz="4200" b="1" dirty="0">
                <a:cs typeface="Arial" panose="020B0604020202020204" pitchFamily="34" charset="0"/>
              </a:rPr>
              <a:t>4 steps to Good Practice:</a:t>
            </a:r>
          </a:p>
        </p:txBody>
      </p:sp>
      <p:sp>
        <p:nvSpPr>
          <p:cNvPr id="10" name="TextBox 9"/>
          <p:cNvSpPr txBox="1"/>
          <p:nvPr/>
        </p:nvSpPr>
        <p:spPr>
          <a:xfrm>
            <a:off x="1775520" y="324328"/>
            <a:ext cx="1843614" cy="370948"/>
          </a:xfrm>
          <a:prstGeom prst="rect">
            <a:avLst/>
          </a:prstGeom>
          <a:noFill/>
        </p:spPr>
        <p:txBody>
          <a:bodyPr wrap="square" rtlCol="0">
            <a:spAutoFit/>
          </a:bodyPr>
          <a:lstStyle/>
          <a:p>
            <a:r>
              <a:rPr lang="en-GB" sz="1800" dirty="0">
                <a:solidFill>
                  <a:schemeClr val="bg1">
                    <a:lumMod val="20000"/>
                    <a:lumOff val="80000"/>
                  </a:schemeClr>
                </a:solidFill>
              </a:rPr>
              <a:t>Section 4</a:t>
            </a:r>
          </a:p>
        </p:txBody>
      </p:sp>
      <p:pic>
        <p:nvPicPr>
          <p:cNvPr id="12" name="Picture 11">
            <a:extLst>
              <a:ext uri="{FF2B5EF4-FFF2-40B4-BE49-F238E27FC236}">
                <a16:creationId xmlns:a16="http://schemas.microsoft.com/office/drawing/2014/main" id="{6AA5D7F3-3CE5-4897-BA04-2A0694DA74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39816" y="3225374"/>
            <a:ext cx="1224136" cy="1263456"/>
          </a:xfrm>
          <a:prstGeom prst="rect">
            <a:avLst/>
          </a:prstGeom>
          <a:solidFill>
            <a:schemeClr val="bg1">
              <a:lumMod val="20000"/>
              <a:lumOff val="80000"/>
            </a:schemeClr>
          </a:solidFill>
        </p:spPr>
      </p:pic>
      <p:sp>
        <p:nvSpPr>
          <p:cNvPr id="13" name="TextBox 12">
            <a:extLst>
              <a:ext uri="{FF2B5EF4-FFF2-40B4-BE49-F238E27FC236}">
                <a16:creationId xmlns:a16="http://schemas.microsoft.com/office/drawing/2014/main" id="{D94FA20E-4312-49B1-BA23-921CFF5AFB63}"/>
              </a:ext>
            </a:extLst>
          </p:cNvPr>
          <p:cNvSpPr txBox="1"/>
          <p:nvPr/>
        </p:nvSpPr>
        <p:spPr>
          <a:xfrm>
            <a:off x="5173216" y="2223384"/>
            <a:ext cx="2185636" cy="830997"/>
          </a:xfrm>
          <a:prstGeom prst="rect">
            <a:avLst/>
          </a:prstGeom>
          <a:noFill/>
        </p:spPr>
        <p:txBody>
          <a:bodyPr wrap="square" rtlCol="0">
            <a:spAutoFit/>
          </a:bodyPr>
          <a:lstStyle/>
          <a:p>
            <a:r>
              <a:rPr lang="en-GB" sz="4800" b="1" dirty="0"/>
              <a:t>R</a:t>
            </a:r>
            <a:r>
              <a:rPr lang="en-GB" sz="3200" b="1" dirty="0"/>
              <a:t>espond</a:t>
            </a:r>
          </a:p>
        </p:txBody>
      </p:sp>
      <p:sp>
        <p:nvSpPr>
          <p:cNvPr id="16" name="TextBox 15">
            <a:extLst>
              <a:ext uri="{FF2B5EF4-FFF2-40B4-BE49-F238E27FC236}">
                <a16:creationId xmlns:a16="http://schemas.microsoft.com/office/drawing/2014/main" id="{D94FA20E-4312-49B1-BA23-921CFF5AFB63}"/>
              </a:ext>
            </a:extLst>
          </p:cNvPr>
          <p:cNvSpPr txBox="1"/>
          <p:nvPr/>
        </p:nvSpPr>
        <p:spPr>
          <a:xfrm>
            <a:off x="2972900" y="4458382"/>
            <a:ext cx="1899309" cy="830997"/>
          </a:xfrm>
          <a:prstGeom prst="rect">
            <a:avLst/>
          </a:prstGeom>
          <a:noFill/>
        </p:spPr>
        <p:txBody>
          <a:bodyPr wrap="square" rtlCol="0">
            <a:spAutoFit/>
          </a:bodyPr>
          <a:lstStyle/>
          <a:p>
            <a:r>
              <a:rPr lang="en-GB" sz="4800" b="1" dirty="0"/>
              <a:t>R</a:t>
            </a:r>
            <a:r>
              <a:rPr lang="en-GB" sz="3200" b="1" dirty="0"/>
              <a:t>ecord</a:t>
            </a:r>
          </a:p>
        </p:txBody>
      </p:sp>
      <p:sp>
        <p:nvSpPr>
          <p:cNvPr id="17" name="TextBox 16">
            <a:extLst>
              <a:ext uri="{FF2B5EF4-FFF2-40B4-BE49-F238E27FC236}">
                <a16:creationId xmlns:a16="http://schemas.microsoft.com/office/drawing/2014/main" id="{D94FA20E-4312-49B1-BA23-921CFF5AFB63}"/>
              </a:ext>
            </a:extLst>
          </p:cNvPr>
          <p:cNvSpPr txBox="1"/>
          <p:nvPr/>
        </p:nvSpPr>
        <p:spPr>
          <a:xfrm>
            <a:off x="5211252" y="4515830"/>
            <a:ext cx="1501472" cy="830997"/>
          </a:xfrm>
          <a:prstGeom prst="rect">
            <a:avLst/>
          </a:prstGeom>
          <a:noFill/>
        </p:spPr>
        <p:txBody>
          <a:bodyPr wrap="square" rtlCol="0">
            <a:spAutoFit/>
          </a:bodyPr>
          <a:lstStyle/>
          <a:p>
            <a:r>
              <a:rPr lang="en-GB" sz="4800" b="1" dirty="0"/>
              <a:t>R</a:t>
            </a:r>
            <a:r>
              <a:rPr lang="en-GB" sz="3200" b="1" dirty="0"/>
              <a:t>efer</a:t>
            </a:r>
          </a:p>
        </p:txBody>
      </p:sp>
      <p:sp>
        <p:nvSpPr>
          <p:cNvPr id="18" name="TextBox 17">
            <a:extLst>
              <a:ext uri="{FF2B5EF4-FFF2-40B4-BE49-F238E27FC236}">
                <a16:creationId xmlns:a16="http://schemas.microsoft.com/office/drawing/2014/main" id="{D94FA20E-4312-49B1-BA23-921CFF5AFB63}"/>
              </a:ext>
            </a:extLst>
          </p:cNvPr>
          <p:cNvSpPr txBox="1"/>
          <p:nvPr/>
        </p:nvSpPr>
        <p:spPr>
          <a:xfrm>
            <a:off x="2538910" y="2223383"/>
            <a:ext cx="2391276" cy="830997"/>
          </a:xfrm>
          <a:prstGeom prst="rect">
            <a:avLst/>
          </a:prstGeom>
          <a:noFill/>
        </p:spPr>
        <p:txBody>
          <a:bodyPr wrap="square" rtlCol="0">
            <a:spAutoFit/>
          </a:bodyPr>
          <a:lstStyle/>
          <a:p>
            <a:r>
              <a:rPr lang="en-GB" sz="4800" b="1" dirty="0"/>
              <a:t>R</a:t>
            </a:r>
            <a:r>
              <a:rPr lang="en-GB" sz="3200" b="1" dirty="0"/>
              <a:t>ecognise</a:t>
            </a:r>
          </a:p>
        </p:txBody>
      </p:sp>
      <p:sp>
        <p:nvSpPr>
          <p:cNvPr id="19" name="TextBox 18"/>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4</a:t>
            </a:r>
          </a:p>
        </p:txBody>
      </p:sp>
    </p:spTree>
    <p:extLst>
      <p:ext uri="{BB962C8B-B14F-4D97-AF65-F5344CB8AC3E}">
        <p14:creationId xmlns:p14="http://schemas.microsoft.com/office/powerpoint/2010/main" val="2048173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870"/>
          <a:stretch/>
        </p:blipFill>
        <p:spPr>
          <a:xfrm>
            <a:off x="-2854" y="386662"/>
            <a:ext cx="6709235" cy="147616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1124744"/>
            <a:ext cx="10776520" cy="5388260"/>
          </a:xfrm>
          <a:prstGeom prst="rect">
            <a:avLst/>
          </a:prstGeom>
        </p:spPr>
      </p:pic>
      <p:sp>
        <p:nvSpPr>
          <p:cNvPr id="5" name="Isosceles Triangle 4"/>
          <p:cNvSpPr/>
          <p:nvPr/>
        </p:nvSpPr>
        <p:spPr>
          <a:xfrm>
            <a:off x="36213" y="4559214"/>
            <a:ext cx="2736304" cy="1737969"/>
          </a:xfrm>
          <a:prstGeom prst="triangle">
            <a:avLst/>
          </a:prstGeom>
          <a:solidFill>
            <a:schemeClr val="bg1">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chemeClr val="tx1"/>
                </a:solidFill>
              </a:rPr>
              <a:t>Emotional Abuse</a:t>
            </a:r>
            <a:endParaRPr lang="en-GB" sz="2200" dirty="0">
              <a:solidFill>
                <a:schemeClr val="tx1"/>
              </a:solidFill>
            </a:endParaRPr>
          </a:p>
        </p:txBody>
      </p:sp>
      <p:sp>
        <p:nvSpPr>
          <p:cNvPr id="4" name="Isosceles Triangle 3"/>
          <p:cNvSpPr/>
          <p:nvPr/>
        </p:nvSpPr>
        <p:spPr>
          <a:xfrm>
            <a:off x="1775520" y="4540147"/>
            <a:ext cx="2808312" cy="1737969"/>
          </a:xfrm>
          <a:prstGeom prst="triangle">
            <a:avLst/>
          </a:prstGeom>
          <a:solidFill>
            <a:schemeClr val="bg1">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chemeClr val="tx1"/>
                </a:solidFill>
              </a:rPr>
              <a:t>Sexual Abuse</a:t>
            </a:r>
            <a:endParaRPr lang="en-GB" sz="2200" dirty="0">
              <a:solidFill>
                <a:schemeClr val="tx1"/>
              </a:solidFill>
            </a:endParaRPr>
          </a:p>
        </p:txBody>
      </p:sp>
      <p:sp>
        <p:nvSpPr>
          <p:cNvPr id="7" name="Isosceles Triangle 6"/>
          <p:cNvSpPr/>
          <p:nvPr/>
        </p:nvSpPr>
        <p:spPr>
          <a:xfrm>
            <a:off x="3770972" y="4507694"/>
            <a:ext cx="2393832" cy="1758050"/>
          </a:xfrm>
          <a:prstGeom prst="triangle">
            <a:avLst/>
          </a:prstGeom>
          <a:solidFill>
            <a:schemeClr val="bg1">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chemeClr val="tx1"/>
                </a:solidFill>
              </a:rPr>
              <a:t>Neglect</a:t>
            </a:r>
            <a:endParaRPr lang="en-GB" sz="2200" dirty="0">
              <a:solidFill>
                <a:schemeClr val="tx1"/>
              </a:solidFill>
            </a:endParaRPr>
          </a:p>
        </p:txBody>
      </p:sp>
      <p:sp>
        <p:nvSpPr>
          <p:cNvPr id="6" name="Isosceles Triangle 5"/>
          <p:cNvSpPr/>
          <p:nvPr/>
        </p:nvSpPr>
        <p:spPr>
          <a:xfrm>
            <a:off x="5570628" y="4527774"/>
            <a:ext cx="2453570" cy="1737969"/>
          </a:xfrm>
          <a:prstGeom prst="triangle">
            <a:avLst/>
          </a:prstGeom>
          <a:solidFill>
            <a:schemeClr val="bg1">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chemeClr val="tx1"/>
                </a:solidFill>
              </a:rPr>
              <a:t>Physical Abuse</a:t>
            </a:r>
            <a:endParaRPr lang="en-GB" sz="2200" dirty="0">
              <a:solidFill>
                <a:schemeClr val="tx1"/>
              </a:solidFill>
            </a:endParaRPr>
          </a:p>
        </p:txBody>
      </p:sp>
    </p:spTree>
    <p:extLst>
      <p:ext uri="{BB962C8B-B14F-4D97-AF65-F5344CB8AC3E}">
        <p14:creationId xmlns:p14="http://schemas.microsoft.com/office/powerpoint/2010/main" val="1635728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129652" y="1363565"/>
            <a:ext cx="3956248" cy="1528550"/>
          </a:xfrm>
          <a:prstGeom prst="rect">
            <a:avLst/>
          </a:prstGeom>
        </p:spPr>
      </p:pic>
      <p:sp>
        <p:nvSpPr>
          <p:cNvPr id="2" name="TextBox 1">
            <a:extLst>
              <a:ext uri="{FF2B5EF4-FFF2-40B4-BE49-F238E27FC236}">
                <a16:creationId xmlns:a16="http://schemas.microsoft.com/office/drawing/2014/main" id="{0E16F6CC-783A-41CD-BC9A-561081405CF2}"/>
              </a:ext>
            </a:extLst>
          </p:cNvPr>
          <p:cNvSpPr txBox="1"/>
          <p:nvPr/>
        </p:nvSpPr>
        <p:spPr>
          <a:xfrm>
            <a:off x="623392" y="1319838"/>
            <a:ext cx="7812614" cy="4962897"/>
          </a:xfrm>
          <a:prstGeom prst="rect">
            <a:avLst/>
          </a:prstGeom>
          <a:solidFill>
            <a:schemeClr val="bg1">
              <a:lumMod val="20000"/>
              <a:lumOff val="80000"/>
            </a:schemeClr>
          </a:solidFill>
        </p:spPr>
        <p:txBody>
          <a:bodyPr wrap="square" rtlCol="0">
            <a:spAutoFit/>
          </a:bodyPr>
          <a:lstStyle/>
          <a:p>
            <a:pPr marL="381000" indent="-381000">
              <a:lnSpc>
                <a:spcPct val="125000"/>
              </a:lnSpc>
              <a:buFont typeface="Arial" panose="020B0604020202020204" pitchFamily="34" charset="0"/>
              <a:buChar char="•"/>
            </a:pPr>
            <a:r>
              <a:rPr lang="en-GB" sz="2600" dirty="0"/>
              <a:t>Have tried to tell before, but wasn’t believed</a:t>
            </a:r>
          </a:p>
          <a:p>
            <a:pPr marL="381000" indent="-381000">
              <a:lnSpc>
                <a:spcPct val="125000"/>
              </a:lnSpc>
              <a:buFont typeface="Arial" panose="020B0604020202020204" pitchFamily="34" charset="0"/>
              <a:buChar char="•"/>
            </a:pPr>
            <a:r>
              <a:rPr lang="en-GB" sz="2600" dirty="0"/>
              <a:t>Being unable to communicate</a:t>
            </a:r>
          </a:p>
          <a:p>
            <a:pPr marL="381000" indent="-381000">
              <a:lnSpc>
                <a:spcPct val="125000"/>
              </a:lnSpc>
              <a:buFont typeface="Arial" panose="020B0604020202020204" pitchFamily="34" charset="0"/>
              <a:buChar char="•"/>
            </a:pPr>
            <a:r>
              <a:rPr lang="en-GB" sz="2600" dirty="0"/>
              <a:t>Being dependent upon the perpetrator</a:t>
            </a:r>
          </a:p>
          <a:p>
            <a:pPr marL="381000" indent="-381000">
              <a:lnSpc>
                <a:spcPct val="125000"/>
              </a:lnSpc>
              <a:buFont typeface="Arial" panose="020B0604020202020204" pitchFamily="34" charset="0"/>
              <a:buChar char="•"/>
            </a:pPr>
            <a:r>
              <a:rPr lang="en-GB" sz="2600" dirty="0"/>
              <a:t>Being fearful of the consequences</a:t>
            </a:r>
          </a:p>
          <a:p>
            <a:pPr marL="381000" indent="-381000">
              <a:lnSpc>
                <a:spcPct val="125000"/>
              </a:lnSpc>
              <a:buFont typeface="Arial" panose="020B0604020202020204" pitchFamily="34" charset="0"/>
              <a:buChar char="•"/>
            </a:pPr>
            <a:r>
              <a:rPr lang="en-GB" sz="2600" dirty="0"/>
              <a:t>Feeling ashamed / embarrassed / guilty</a:t>
            </a:r>
          </a:p>
          <a:p>
            <a:pPr marL="381000" indent="-381000">
              <a:lnSpc>
                <a:spcPct val="125000"/>
              </a:lnSpc>
              <a:buFont typeface="Arial" panose="020B0604020202020204" pitchFamily="34" charset="0"/>
              <a:buChar char="•"/>
            </a:pPr>
            <a:r>
              <a:rPr lang="en-GB" sz="2600" dirty="0"/>
              <a:t>Fear of not being listened to / understood / taken seriously / believed</a:t>
            </a:r>
          </a:p>
          <a:p>
            <a:pPr marL="381000" indent="-381000">
              <a:lnSpc>
                <a:spcPct val="125000"/>
              </a:lnSpc>
              <a:buFont typeface="Arial" panose="020B0604020202020204" pitchFamily="34" charset="0"/>
              <a:buChar char="•"/>
            </a:pPr>
            <a:r>
              <a:rPr lang="en-GB" sz="2600" dirty="0"/>
              <a:t>Not recognising their experience is abusive</a:t>
            </a:r>
          </a:p>
          <a:p>
            <a:pPr marL="381000" indent="-381000">
              <a:lnSpc>
                <a:spcPct val="125000"/>
              </a:lnSpc>
              <a:buFont typeface="Arial" panose="020B0604020202020204" pitchFamily="34" charset="0"/>
              <a:buChar char="•"/>
            </a:pPr>
            <a:r>
              <a:rPr lang="en-GB" sz="2600" dirty="0"/>
              <a:t>Abuser is well liked and trusted by others</a:t>
            </a:r>
          </a:p>
          <a:p>
            <a:endParaRPr lang="en-GB" dirty="0"/>
          </a:p>
        </p:txBody>
      </p:sp>
      <p:grpSp>
        <p:nvGrpSpPr>
          <p:cNvPr id="3" name="Group 2">
            <a:extLst>
              <a:ext uri="{FF2B5EF4-FFF2-40B4-BE49-F238E27FC236}">
                <a16:creationId xmlns:a16="http://schemas.microsoft.com/office/drawing/2014/main" id="{F7AEA782-4E29-534F-A6CE-112B4F3309F6}"/>
              </a:ext>
            </a:extLst>
          </p:cNvPr>
          <p:cNvGrpSpPr/>
          <p:nvPr/>
        </p:nvGrpSpPr>
        <p:grpSpPr>
          <a:xfrm>
            <a:off x="767408" y="413059"/>
            <a:ext cx="7668598" cy="1440160"/>
            <a:chOff x="989744" y="472861"/>
            <a:chExt cx="6690432" cy="1440160"/>
          </a:xfrm>
        </p:grpSpPr>
        <p:sp>
          <p:nvSpPr>
            <p:cNvPr id="11" name="Freeform: Shape 6">
              <a:extLst>
                <a:ext uri="{FF2B5EF4-FFF2-40B4-BE49-F238E27FC236}">
                  <a16:creationId xmlns:a16="http://schemas.microsoft.com/office/drawing/2014/main" id="{A3ED9CA5-8E2B-3740-83DB-6EC7C777F1FF}"/>
                </a:ext>
              </a:extLst>
            </p:cNvPr>
            <p:cNvSpPr/>
            <p:nvPr/>
          </p:nvSpPr>
          <p:spPr>
            <a:xfrm>
              <a:off x="989744" y="472861"/>
              <a:ext cx="1475656" cy="1440160"/>
            </a:xfrm>
            <a:custGeom>
              <a:avLst/>
              <a:gdLst>
                <a:gd name="connsiteX0" fmla="*/ 0 w 5399986"/>
                <a:gd name="connsiteY0" fmla="*/ 2699993 h 5399986"/>
                <a:gd name="connsiteX1" fmla="*/ 2699993 w 5399986"/>
                <a:gd name="connsiteY1" fmla="*/ 0 h 5399986"/>
                <a:gd name="connsiteX2" fmla="*/ 2699993 w 5399986"/>
                <a:gd name="connsiteY2" fmla="*/ 2699993 h 5399986"/>
                <a:gd name="connsiteX3" fmla="*/ 0 w 5399986"/>
                <a:gd name="connsiteY3" fmla="*/ 2699993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0" y="2699993"/>
                  </a:moveTo>
                  <a:cubicBezTo>
                    <a:pt x="0" y="1208828"/>
                    <a:pt x="1208828" y="0"/>
                    <a:pt x="2699993" y="0"/>
                  </a:cubicBezTo>
                  <a:lnTo>
                    <a:pt x="2699993" y="2699993"/>
                  </a:lnTo>
                  <a:lnTo>
                    <a:pt x="0" y="2699993"/>
                  </a:lnTo>
                  <a:close/>
                </a:path>
              </a:pathLst>
            </a:custGeom>
            <a:solidFill>
              <a:srgbClr val="EF181E">
                <a:alpha val="80000"/>
              </a:srgbClr>
            </a:solidFill>
            <a:ln w="57150">
              <a:solidFill>
                <a:srgbClr val="EF181E"/>
              </a:solidFill>
            </a:ln>
          </p:spPr>
          <p:style>
            <a:lnRef idx="2">
              <a:scrgbClr r="0" g="0" b="0"/>
            </a:lnRef>
            <a:fillRef idx="1">
              <a:scrgbClr r="0" g="0" b="0"/>
            </a:fillRef>
            <a:effectRef idx="0">
              <a:schemeClr val="accent4">
                <a:hueOff val="1814420"/>
                <a:satOff val="-5940"/>
                <a:lumOff val="0"/>
                <a:alphaOff val="0"/>
              </a:schemeClr>
            </a:effectRef>
            <a:fontRef idx="minor">
              <a:schemeClr val="lt1"/>
            </a:fontRef>
          </p:style>
          <p:txBody>
            <a:bodyPr spcFirstLastPara="0" vert="horz" wrap="square" lIns="658973" tIns="1044686" rIns="2844681" bIns="2844682" numCol="1" spcCol="1270" anchor="ctr" anchorCtr="0">
              <a:noAutofit/>
            </a:bodyPr>
            <a:lstStyle/>
            <a:p>
              <a:pPr algn="r" defTabSz="1689100">
                <a:lnSpc>
                  <a:spcPct val="90000"/>
                </a:lnSpc>
                <a:spcAft>
                  <a:spcPct val="35000"/>
                </a:spcAft>
              </a:pPr>
              <a:endParaRPr lang="en-GB" sz="3800" b="1" dirty="0">
                <a:solidFill>
                  <a:schemeClr val="tx1"/>
                </a:solidFill>
              </a:endParaRPr>
            </a:p>
          </p:txBody>
        </p:sp>
        <p:sp>
          <p:nvSpPr>
            <p:cNvPr id="12" name="Rectangle 11">
              <a:extLst>
                <a:ext uri="{FF2B5EF4-FFF2-40B4-BE49-F238E27FC236}">
                  <a16:creationId xmlns:a16="http://schemas.microsoft.com/office/drawing/2014/main" id="{F8EF12E0-6FD1-E549-9972-2FA9D77BE144}"/>
                </a:ext>
              </a:extLst>
            </p:cNvPr>
            <p:cNvSpPr/>
            <p:nvPr/>
          </p:nvSpPr>
          <p:spPr>
            <a:xfrm>
              <a:off x="1763576" y="797683"/>
              <a:ext cx="5916600" cy="369332"/>
            </a:xfrm>
            <a:prstGeom prst="rect">
              <a:avLst/>
            </a:prstGeom>
            <a:solidFill>
              <a:schemeClr val="accent5">
                <a:lumMod val="20000"/>
                <a:lumOff val="80000"/>
              </a:schemeClr>
            </a:solidFill>
          </p:spPr>
          <p:txBody>
            <a:bodyPr wrap="square" lIns="0" tIns="0" rIns="0" bIns="0">
              <a:spAutoFit/>
            </a:bodyPr>
            <a:lstStyle/>
            <a:p>
              <a:r>
                <a:rPr lang="en-GB" b="1" dirty="0">
                  <a:ea typeface="Calibri" panose="020F0502020204030204" pitchFamily="34" charset="0"/>
                  <a:cs typeface="Arial" panose="020B0604020202020204" pitchFamily="34" charset="0"/>
                </a:rPr>
                <a:t>ecognising barriers to disclosing abuse</a:t>
              </a:r>
              <a:endParaRPr lang="en-US" dirty="0"/>
            </a:p>
          </p:txBody>
        </p:sp>
      </p:grpSp>
      <p:sp>
        <p:nvSpPr>
          <p:cNvPr id="5" name="TextBox 4"/>
          <p:cNvSpPr txBox="1"/>
          <p:nvPr/>
        </p:nvSpPr>
        <p:spPr>
          <a:xfrm>
            <a:off x="998989" y="543283"/>
            <a:ext cx="423807" cy="646331"/>
          </a:xfrm>
          <a:prstGeom prst="rect">
            <a:avLst/>
          </a:prstGeom>
          <a:noFill/>
        </p:spPr>
        <p:txBody>
          <a:bodyPr wrap="square" rtlCol="0">
            <a:spAutoFit/>
          </a:bodyPr>
          <a:lstStyle/>
          <a:p>
            <a:r>
              <a:rPr lang="en-GB" sz="3600" b="1" dirty="0"/>
              <a:t>R</a:t>
            </a:r>
            <a:endParaRPr lang="en-GB" b="1" dirty="0"/>
          </a:p>
        </p:txBody>
      </p:sp>
      <p:sp>
        <p:nvSpPr>
          <p:cNvPr id="15" name="TextBox 14"/>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4</a:t>
            </a:r>
          </a:p>
        </p:txBody>
      </p:sp>
    </p:spTree>
    <p:extLst>
      <p:ext uri="{BB962C8B-B14F-4D97-AF65-F5344CB8AC3E}">
        <p14:creationId xmlns:p14="http://schemas.microsoft.com/office/powerpoint/2010/main" val="762450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D08175E6-2D32-B34A-B6A9-E3A5D1B94B52}"/>
              </a:ext>
            </a:extLst>
          </p:cNvPr>
          <p:cNvSpPr/>
          <p:nvPr/>
        </p:nvSpPr>
        <p:spPr>
          <a:xfrm>
            <a:off x="-1032792" y="547597"/>
            <a:ext cx="3066438" cy="3066438"/>
          </a:xfrm>
          <a:custGeom>
            <a:avLst/>
            <a:gdLst>
              <a:gd name="connsiteX0" fmla="*/ 2699993 w 5399986"/>
              <a:gd name="connsiteY0" fmla="*/ 0 h 5399986"/>
              <a:gd name="connsiteX1" fmla="*/ 5399986 w 5399986"/>
              <a:gd name="connsiteY1" fmla="*/ 2699993 h 5399986"/>
              <a:gd name="connsiteX2" fmla="*/ 2699993 w 5399986"/>
              <a:gd name="connsiteY2" fmla="*/ 2699993 h 5399986"/>
              <a:gd name="connsiteX3" fmla="*/ 2699993 w 5399986"/>
              <a:gd name="connsiteY3" fmla="*/ 0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2699993" y="0"/>
                </a:moveTo>
                <a:cubicBezTo>
                  <a:pt x="4191158" y="0"/>
                  <a:pt x="5399986" y="1208828"/>
                  <a:pt x="5399986" y="2699993"/>
                </a:cubicBezTo>
                <a:lnTo>
                  <a:pt x="2699993" y="2699993"/>
                </a:lnTo>
                <a:lnTo>
                  <a:pt x="2699993" y="0"/>
                </a:lnTo>
                <a:close/>
              </a:path>
            </a:pathLst>
          </a:custGeom>
          <a:solidFill>
            <a:srgbClr val="4CBDE4">
              <a:alpha val="80000"/>
            </a:srgbClr>
          </a:solidFill>
          <a:ln w="57150">
            <a:solidFill>
              <a:srgbClr val="4CBDE4"/>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2807428" tIns="1044718" rIns="691146" bIns="2839570" numCol="1" spcCol="1270" anchor="ctr" anchorCtr="0">
            <a:noAutofit/>
          </a:bodyPr>
          <a:lstStyle/>
          <a:p>
            <a:pPr algn="ctr" defTabSz="1600200">
              <a:lnSpc>
                <a:spcPct val="90000"/>
              </a:lnSpc>
              <a:spcAft>
                <a:spcPct val="35000"/>
              </a:spcAft>
            </a:pPr>
            <a:endParaRPr lang="en-GB" sz="2800" b="1" i="1"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0B18807-E4D9-42D6-A6EE-CD9F6DDE8E74}"/>
              </a:ext>
            </a:extLst>
          </p:cNvPr>
          <p:cNvSpPr txBox="1"/>
          <p:nvPr/>
        </p:nvSpPr>
        <p:spPr>
          <a:xfrm>
            <a:off x="839416" y="2715082"/>
            <a:ext cx="6552728" cy="3247477"/>
          </a:xfrm>
          <a:prstGeom prst="rect">
            <a:avLst/>
          </a:prstGeom>
          <a:noFill/>
        </p:spPr>
        <p:txBody>
          <a:bodyPr wrap="square" numCol="1" rtlCol="0">
            <a:noAutofit/>
          </a:bodyPr>
          <a:lstStyle/>
          <a:p>
            <a:pPr marL="363538" indent="-355600">
              <a:lnSpc>
                <a:spcPct val="120000"/>
              </a:lnSpc>
              <a:buFont typeface="Arial" panose="020B0604020202020204" pitchFamily="34" charset="0"/>
              <a:buChar char="•"/>
            </a:pPr>
            <a:r>
              <a:rPr lang="en-GB" sz="2800" dirty="0"/>
              <a:t>Listen</a:t>
            </a:r>
          </a:p>
          <a:p>
            <a:pPr marL="363538" indent="-355600">
              <a:lnSpc>
                <a:spcPct val="120000"/>
              </a:lnSpc>
              <a:buFont typeface="Arial" panose="020B0604020202020204" pitchFamily="34" charset="0"/>
              <a:buChar char="•"/>
            </a:pPr>
            <a:r>
              <a:rPr lang="en-GB" sz="2800" dirty="0"/>
              <a:t>Don’t promise confidentiality</a:t>
            </a:r>
          </a:p>
          <a:p>
            <a:pPr marL="363538" indent="-355600">
              <a:lnSpc>
                <a:spcPct val="120000"/>
              </a:lnSpc>
              <a:buFont typeface="Arial" panose="020B0604020202020204" pitchFamily="34" charset="0"/>
              <a:buChar char="•"/>
            </a:pPr>
            <a:r>
              <a:rPr lang="en-GB" sz="2800" dirty="0"/>
              <a:t>If it’s not clear what is being said you can ask open questions to clarify</a:t>
            </a:r>
            <a:br>
              <a:rPr lang="en-GB" sz="2800" dirty="0"/>
            </a:br>
            <a:r>
              <a:rPr lang="en-GB" sz="2800" dirty="0"/>
              <a:t>(</a:t>
            </a:r>
            <a:r>
              <a:rPr lang="en-GB" sz="2800" b="1" dirty="0"/>
              <a:t>TED – Tell, Explain, Describe</a:t>
            </a:r>
            <a:r>
              <a:rPr lang="en-GB" sz="2800" dirty="0"/>
              <a:t>)</a:t>
            </a:r>
          </a:p>
          <a:p>
            <a:pPr marL="363538" indent="-355600">
              <a:lnSpc>
                <a:spcPct val="120000"/>
              </a:lnSpc>
              <a:buFont typeface="Arial" panose="020B0604020202020204" pitchFamily="34" charset="0"/>
              <a:buChar char="•"/>
            </a:pPr>
            <a:r>
              <a:rPr lang="en-GB" sz="2800" dirty="0"/>
              <a:t>Explain what happens next</a:t>
            </a:r>
            <a:endParaRPr lang="en-GB" sz="2800" dirty="0">
              <a:solidFill>
                <a:schemeClr val="bg1"/>
              </a:solidFill>
            </a:endParaRPr>
          </a:p>
          <a:p>
            <a:pPr marL="363538" indent="-355600">
              <a:lnSpc>
                <a:spcPct val="120000"/>
              </a:lnSpc>
              <a:buFont typeface="Arial" panose="020B0604020202020204" pitchFamily="34" charset="0"/>
              <a:buChar char="•"/>
            </a:pPr>
            <a:endParaRPr lang="en-GB" sz="2600" dirty="0">
              <a:solidFill>
                <a:schemeClr val="bg1"/>
              </a:solidFill>
            </a:endParaRPr>
          </a:p>
        </p:txBody>
      </p:sp>
      <p:sp>
        <p:nvSpPr>
          <p:cNvPr id="9" name="Rectangle 8">
            <a:extLst>
              <a:ext uri="{FF2B5EF4-FFF2-40B4-BE49-F238E27FC236}">
                <a16:creationId xmlns:a16="http://schemas.microsoft.com/office/drawing/2014/main" id="{18D8B381-060F-5545-93BE-0EC17D67CDC2}"/>
              </a:ext>
            </a:extLst>
          </p:cNvPr>
          <p:cNvSpPr/>
          <p:nvPr/>
        </p:nvSpPr>
        <p:spPr>
          <a:xfrm>
            <a:off x="1271464" y="1196752"/>
            <a:ext cx="5503256" cy="1077218"/>
          </a:xfrm>
          <a:prstGeom prst="rect">
            <a:avLst/>
          </a:prstGeom>
        </p:spPr>
        <p:txBody>
          <a:bodyPr wrap="square" lIns="0" tIns="0" rIns="0" bIns="0">
            <a:spAutoFit/>
          </a:bodyPr>
          <a:lstStyle/>
          <a:p>
            <a:r>
              <a:rPr lang="en-GB" sz="7000" b="1" dirty="0">
                <a:ea typeface="Calibri" panose="020F0502020204030204" pitchFamily="34" charset="0"/>
                <a:cs typeface="Arial" panose="020B0604020202020204" pitchFamily="34" charset="0"/>
              </a:rPr>
              <a:t>R</a:t>
            </a:r>
            <a:r>
              <a:rPr lang="en-GB" sz="4000" b="1" dirty="0">
                <a:ea typeface="Calibri" panose="020F0502020204030204" pitchFamily="34" charset="0"/>
                <a:cs typeface="Arial" panose="020B0604020202020204" pitchFamily="34" charset="0"/>
              </a:rPr>
              <a:t> espond: what to do</a:t>
            </a:r>
            <a:endParaRPr lang="en-US" sz="4000" dirty="0"/>
          </a:p>
        </p:txBody>
      </p:sp>
      <p:sp>
        <p:nvSpPr>
          <p:cNvPr id="6" name="TextBox 5"/>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4</a:t>
            </a:r>
          </a:p>
        </p:txBody>
      </p:sp>
    </p:spTree>
    <p:extLst>
      <p:ext uri="{BB962C8B-B14F-4D97-AF65-F5344CB8AC3E}">
        <p14:creationId xmlns:p14="http://schemas.microsoft.com/office/powerpoint/2010/main" val="1441554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dvAuto="100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04234-3FA1-4656-A6CB-6669F1518A82}"/>
              </a:ext>
            </a:extLst>
          </p:cNvPr>
          <p:cNvSpPr txBox="1"/>
          <p:nvPr/>
        </p:nvSpPr>
        <p:spPr>
          <a:xfrm>
            <a:off x="263352" y="2017504"/>
            <a:ext cx="8928992" cy="2618409"/>
          </a:xfrm>
          <a:prstGeom prst="rect">
            <a:avLst/>
          </a:prstGeom>
          <a:noFill/>
        </p:spPr>
        <p:txBody>
          <a:bodyPr wrap="square" rtlCol="0">
            <a:spAutoFit/>
          </a:bodyPr>
          <a:lstStyle/>
          <a:p>
            <a:pPr marL="96837">
              <a:lnSpc>
                <a:spcPct val="114000"/>
              </a:lnSpc>
            </a:pPr>
            <a:r>
              <a:rPr lang="en-GB" b="1" dirty="0">
                <a:cs typeface="Arial" panose="020B0604020202020204" pitchFamily="34" charset="0"/>
              </a:rPr>
              <a:t>R</a:t>
            </a:r>
            <a:r>
              <a:rPr lang="en-GB" b="1" dirty="0" smtClean="0">
                <a:cs typeface="Arial" panose="020B0604020202020204" pitchFamily="34" charset="0"/>
              </a:rPr>
              <a:t>oom </a:t>
            </a:r>
            <a:r>
              <a:rPr lang="en-GB" b="1" dirty="0">
                <a:cs typeface="Arial" panose="020B0604020202020204" pitchFamily="34" charset="0"/>
              </a:rPr>
              <a:t>1:</a:t>
            </a:r>
            <a:r>
              <a:rPr lang="en-GB" dirty="0">
                <a:cs typeface="Arial" panose="020B0604020202020204" pitchFamily="34" charset="0"/>
              </a:rPr>
              <a:t> As </a:t>
            </a:r>
            <a:r>
              <a:rPr lang="en-GB" dirty="0" smtClean="0">
                <a:cs typeface="Arial" panose="020B0604020202020204" pitchFamily="34" charset="0"/>
              </a:rPr>
              <a:t>individuals?</a:t>
            </a:r>
          </a:p>
          <a:p>
            <a:pPr marL="96837">
              <a:lnSpc>
                <a:spcPct val="114000"/>
              </a:lnSpc>
            </a:pPr>
            <a:r>
              <a:rPr lang="en-GB" b="1" dirty="0" smtClean="0">
                <a:cs typeface="Arial" panose="020B0604020202020204" pitchFamily="34" charset="0"/>
              </a:rPr>
              <a:t>Room </a:t>
            </a:r>
            <a:r>
              <a:rPr lang="en-GB" b="1" dirty="0">
                <a:cs typeface="Arial" panose="020B0604020202020204" pitchFamily="34" charset="0"/>
              </a:rPr>
              <a:t>2:</a:t>
            </a:r>
            <a:r>
              <a:rPr lang="en-GB" dirty="0">
                <a:cs typeface="Arial" panose="020B0604020202020204" pitchFamily="34" charset="0"/>
              </a:rPr>
              <a:t> As a Church?</a:t>
            </a:r>
          </a:p>
          <a:p>
            <a:pPr marL="96837">
              <a:lnSpc>
                <a:spcPct val="114000"/>
              </a:lnSpc>
            </a:pPr>
            <a:r>
              <a:rPr lang="en-GB" b="1" dirty="0" smtClean="0">
                <a:cs typeface="Arial" panose="020B0604020202020204" pitchFamily="34" charset="0"/>
              </a:rPr>
              <a:t>Room 3:</a:t>
            </a:r>
            <a:r>
              <a:rPr lang="en-GB" dirty="0" smtClean="0">
                <a:cs typeface="Arial" panose="020B0604020202020204" pitchFamily="34" charset="0"/>
              </a:rPr>
              <a:t> </a:t>
            </a:r>
            <a:r>
              <a:rPr lang="en-GB" dirty="0">
                <a:cs typeface="Arial" panose="020B0604020202020204" pitchFamily="34" charset="0"/>
              </a:rPr>
              <a:t>What might the impact be on the person who has experienced abuse if we do not respond well?</a:t>
            </a:r>
          </a:p>
          <a:p>
            <a:pPr marL="96837">
              <a:lnSpc>
                <a:spcPct val="114000"/>
              </a:lnSpc>
            </a:pPr>
            <a:r>
              <a:rPr lang="en-GB" b="1" dirty="0" smtClean="0">
                <a:cs typeface="Arial" panose="020B0604020202020204" pitchFamily="34" charset="0"/>
              </a:rPr>
              <a:t>Room </a:t>
            </a:r>
            <a:r>
              <a:rPr lang="en-GB" b="1" dirty="0">
                <a:cs typeface="Arial" panose="020B0604020202020204" pitchFamily="34" charset="0"/>
              </a:rPr>
              <a:t>4:</a:t>
            </a:r>
            <a:r>
              <a:rPr lang="en-GB" dirty="0">
                <a:cs typeface="Arial" panose="020B0604020202020204" pitchFamily="34" charset="0"/>
              </a:rPr>
              <a:t> What might the impact be on the wider community if we do not respond well?</a:t>
            </a:r>
            <a:endParaRPr lang="en-GB" dirty="0"/>
          </a:p>
        </p:txBody>
      </p:sp>
      <p:sp>
        <p:nvSpPr>
          <p:cNvPr id="12" name="Freeform: Shape 3">
            <a:extLst>
              <a:ext uri="{FF2B5EF4-FFF2-40B4-BE49-F238E27FC236}">
                <a16:creationId xmlns:a16="http://schemas.microsoft.com/office/drawing/2014/main" id="{98B6571A-37D0-294C-A2E9-602CE75FB4F2}"/>
              </a:ext>
            </a:extLst>
          </p:cNvPr>
          <p:cNvSpPr/>
          <p:nvPr/>
        </p:nvSpPr>
        <p:spPr>
          <a:xfrm>
            <a:off x="-672752" y="523624"/>
            <a:ext cx="2270083" cy="2270083"/>
          </a:xfrm>
          <a:custGeom>
            <a:avLst/>
            <a:gdLst>
              <a:gd name="connsiteX0" fmla="*/ 2699993 w 5399986"/>
              <a:gd name="connsiteY0" fmla="*/ 0 h 5399986"/>
              <a:gd name="connsiteX1" fmla="*/ 5399986 w 5399986"/>
              <a:gd name="connsiteY1" fmla="*/ 2699993 h 5399986"/>
              <a:gd name="connsiteX2" fmla="*/ 2699993 w 5399986"/>
              <a:gd name="connsiteY2" fmla="*/ 2699993 h 5399986"/>
              <a:gd name="connsiteX3" fmla="*/ 2699993 w 5399986"/>
              <a:gd name="connsiteY3" fmla="*/ 0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2699993" y="0"/>
                </a:moveTo>
                <a:cubicBezTo>
                  <a:pt x="4191158" y="0"/>
                  <a:pt x="5399986" y="1208828"/>
                  <a:pt x="5399986" y="2699993"/>
                </a:cubicBezTo>
                <a:lnTo>
                  <a:pt x="2699993" y="2699993"/>
                </a:lnTo>
                <a:lnTo>
                  <a:pt x="2699993" y="0"/>
                </a:lnTo>
                <a:close/>
              </a:path>
            </a:pathLst>
          </a:custGeom>
          <a:solidFill>
            <a:srgbClr val="4CBDE4">
              <a:alpha val="80000"/>
            </a:srgbClr>
          </a:solidFill>
          <a:ln w="57150">
            <a:solidFill>
              <a:srgbClr val="4CBDE4"/>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2807428" tIns="1044718" rIns="691146" bIns="2839570" numCol="1" spcCol="1270" anchor="ctr" anchorCtr="0">
            <a:noAutofit/>
          </a:bodyPr>
          <a:lstStyle/>
          <a:p>
            <a:pPr algn="ctr" defTabSz="1600200">
              <a:lnSpc>
                <a:spcPct val="90000"/>
              </a:lnSpc>
              <a:spcAft>
                <a:spcPct val="35000"/>
              </a:spcAft>
            </a:pPr>
            <a:endParaRPr lang="en-GB" sz="2800" b="1" i="1"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3345741-2676-9343-AA67-9FD3826C6AC7}"/>
              </a:ext>
            </a:extLst>
          </p:cNvPr>
          <p:cNvSpPr/>
          <p:nvPr/>
        </p:nvSpPr>
        <p:spPr>
          <a:xfrm>
            <a:off x="983432" y="845469"/>
            <a:ext cx="6159078" cy="923330"/>
          </a:xfrm>
          <a:prstGeom prst="rect">
            <a:avLst/>
          </a:prstGeom>
        </p:spPr>
        <p:txBody>
          <a:bodyPr wrap="square" lIns="0" tIns="0" rIns="0" bIns="0">
            <a:spAutoFit/>
          </a:bodyPr>
          <a:lstStyle/>
          <a:p>
            <a:r>
              <a:rPr lang="en-GB" sz="6000" b="1" dirty="0">
                <a:ea typeface="Calibri" panose="020F0502020204030204" pitchFamily="34" charset="0"/>
                <a:cs typeface="Arial" panose="020B0604020202020204" pitchFamily="34" charset="0"/>
              </a:rPr>
              <a:t>R</a:t>
            </a:r>
            <a:r>
              <a:rPr lang="en-GB" sz="4000" b="1" dirty="0">
                <a:ea typeface="Calibri" panose="020F0502020204030204" pitchFamily="34" charset="0"/>
                <a:cs typeface="Arial" panose="020B0604020202020204" pitchFamily="34" charset="0"/>
              </a:rPr>
              <a:t> </a:t>
            </a:r>
            <a:r>
              <a:rPr lang="en-GB" b="1" dirty="0">
                <a:ea typeface="Calibri" panose="020F0502020204030204" pitchFamily="34" charset="0"/>
                <a:cs typeface="Arial" panose="020B0604020202020204" pitchFamily="34" charset="0"/>
              </a:rPr>
              <a:t>espond: what stops us doing it well?</a:t>
            </a:r>
            <a:endParaRPr lang="en-US" dirty="0"/>
          </a:p>
        </p:txBody>
      </p:sp>
      <p:pic>
        <p:nvPicPr>
          <p:cNvPr id="15" name="Picture 14"/>
          <p:cNvPicPr>
            <a:picLocks noChangeAspect="1"/>
          </p:cNvPicPr>
          <p:nvPr/>
        </p:nvPicPr>
        <p:blipFill rotWithShape="1">
          <a:blip r:embed="rId2"/>
          <a:srcRect l="16070" t="18399" r="12500" b="25899"/>
          <a:stretch/>
        </p:blipFill>
        <p:spPr>
          <a:xfrm>
            <a:off x="5215099" y="4869160"/>
            <a:ext cx="2880320" cy="1464044"/>
          </a:xfrm>
          <a:prstGeom prst="rect">
            <a:avLst/>
          </a:prstGeom>
        </p:spPr>
      </p:pic>
      <p:sp>
        <p:nvSpPr>
          <p:cNvPr id="16" name="TextBox 15"/>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4</a:t>
            </a:r>
          </a:p>
        </p:txBody>
      </p:sp>
      <p:sp>
        <p:nvSpPr>
          <p:cNvPr id="18" name="TextBox 17"/>
          <p:cNvSpPr txBox="1"/>
          <p:nvPr/>
        </p:nvSpPr>
        <p:spPr>
          <a:xfrm>
            <a:off x="2008312" y="30480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4</a:t>
            </a:r>
          </a:p>
        </p:txBody>
      </p:sp>
      <p:sp>
        <p:nvSpPr>
          <p:cNvPr id="8" name="Rectangle 7"/>
          <p:cNvSpPr/>
          <p:nvPr/>
        </p:nvSpPr>
        <p:spPr>
          <a:xfrm>
            <a:off x="0" y="4986427"/>
            <a:ext cx="12192000" cy="1292662"/>
          </a:xfrm>
          <a:prstGeom prst="rect">
            <a:avLst/>
          </a:prstGeom>
          <a:solidFill>
            <a:srgbClr val="92D050"/>
          </a:solidFill>
        </p:spPr>
        <p:txBody>
          <a:bodyPr wrap="square">
            <a:spAutoFit/>
          </a:bodyPr>
          <a:lstStyle/>
          <a:p>
            <a:pPr marL="0" indent="0">
              <a:buNone/>
            </a:pPr>
            <a:r>
              <a:rPr lang="en-GB" b="1" dirty="0" smtClean="0"/>
              <a:t>	</a:t>
            </a:r>
            <a:r>
              <a:rPr lang="en-GB" sz="2600" dirty="0" smtClean="0"/>
              <a:t>Nominate </a:t>
            </a:r>
            <a:r>
              <a:rPr lang="en-GB" sz="2600" dirty="0"/>
              <a:t>a spokesperson to </a:t>
            </a:r>
            <a:endParaRPr lang="en-GB" sz="2600" dirty="0" smtClean="0"/>
          </a:p>
          <a:p>
            <a:pPr marL="0" indent="0">
              <a:buNone/>
            </a:pPr>
            <a:r>
              <a:rPr lang="en-GB" sz="2600" dirty="0" smtClean="0"/>
              <a:t>	summarise the discussion and </a:t>
            </a:r>
          </a:p>
          <a:p>
            <a:pPr marL="0" indent="0">
              <a:buNone/>
            </a:pPr>
            <a:r>
              <a:rPr lang="en-GB" sz="2600" dirty="0" smtClean="0"/>
              <a:t>	feedback </a:t>
            </a:r>
            <a:r>
              <a:rPr lang="en-GB" sz="2600" dirty="0"/>
              <a:t>to the group</a:t>
            </a:r>
          </a:p>
        </p:txBody>
      </p:sp>
      <p:pic>
        <p:nvPicPr>
          <p:cNvPr id="9" name="Picture 8"/>
          <p:cNvPicPr>
            <a:picLocks noChangeAspect="1"/>
          </p:cNvPicPr>
          <p:nvPr/>
        </p:nvPicPr>
        <p:blipFill rotWithShape="1">
          <a:blip r:embed="rId2"/>
          <a:srcRect t="18399" b="25899"/>
          <a:stretch/>
        </p:blipFill>
        <p:spPr>
          <a:xfrm>
            <a:off x="5879976" y="4988562"/>
            <a:ext cx="3554526" cy="1290527"/>
          </a:xfrm>
          <a:prstGeom prst="rect">
            <a:avLst/>
          </a:prstGeom>
          <a:ln>
            <a:solidFill>
              <a:schemeClr val="tx1"/>
            </a:solidFill>
          </a:ln>
        </p:spPr>
      </p:pic>
    </p:spTree>
    <p:extLst>
      <p:ext uri="{BB962C8B-B14F-4D97-AF65-F5344CB8AC3E}">
        <p14:creationId xmlns:p14="http://schemas.microsoft.com/office/powerpoint/2010/main" val="2804654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20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50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dvAuto="150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07368" y="648778"/>
            <a:ext cx="3819223" cy="519886"/>
          </a:xfrm>
          <a:prstGeom prst="rect">
            <a:avLst/>
          </a:prstGeom>
          <a:noFill/>
          <a:ln w="9525">
            <a:noFill/>
            <a:miter lim="800000"/>
            <a:headEnd/>
            <a:tailEnd/>
          </a:ln>
        </p:spPr>
        <p:txBody>
          <a:bodyPr wrap="square">
            <a:spAutoFit/>
          </a:bodyPr>
          <a:lstStyle/>
          <a:p>
            <a:pPr eaLnBrk="1" hangingPunct="1">
              <a:lnSpc>
                <a:spcPct val="107000"/>
              </a:lnSpc>
              <a:spcAft>
                <a:spcPts val="800"/>
              </a:spcAft>
            </a:pPr>
            <a:r>
              <a:rPr lang="en-GB" sz="2800" b="1" dirty="0" smtClean="0">
                <a:cs typeface="Arial" panose="020B0604020202020204" pitchFamily="34" charset="0"/>
              </a:rPr>
              <a:t>Course Overview:</a:t>
            </a:r>
            <a:endParaRPr lang="en-GB" sz="2800" b="1" dirty="0">
              <a:cs typeface="Arial" panose="020B0604020202020204" pitchFamily="34" charset="0"/>
            </a:endParaRPr>
          </a:p>
        </p:txBody>
      </p:sp>
      <p:sp>
        <p:nvSpPr>
          <p:cNvPr id="2" name="TextBox 1"/>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1</a:t>
            </a:r>
          </a:p>
        </p:txBody>
      </p:sp>
      <p:sp>
        <p:nvSpPr>
          <p:cNvPr id="12" name="TextBox 11"/>
          <p:cNvSpPr txBox="1">
            <a:spLocks noChangeArrowheads="1"/>
          </p:cNvSpPr>
          <p:nvPr/>
        </p:nvSpPr>
        <p:spPr bwMode="auto">
          <a:xfrm>
            <a:off x="690530" y="1631108"/>
            <a:ext cx="6192688" cy="1116972"/>
          </a:xfrm>
          <a:prstGeom prst="rect">
            <a:avLst/>
          </a:prstGeom>
          <a:noFill/>
          <a:ln w="9525">
            <a:noFill/>
            <a:miter lim="800000"/>
            <a:headEnd/>
            <a:tailEnd/>
          </a:ln>
        </p:spPr>
        <p:txBody>
          <a:bodyPr wrap="square">
            <a:spAutoFit/>
          </a:bodyPr>
          <a:lstStyle/>
          <a:p>
            <a:pPr eaLnBrk="1" hangingPunct="1">
              <a:lnSpc>
                <a:spcPct val="107000"/>
              </a:lnSpc>
              <a:spcAft>
                <a:spcPts val="800"/>
              </a:spcAft>
            </a:pPr>
            <a:r>
              <a:rPr lang="en-GB" sz="2800" b="1" dirty="0" smtClean="0">
                <a:cs typeface="Arial" panose="020B0604020202020204" pitchFamily="34" charset="0"/>
              </a:rPr>
              <a:t>Part 1:  </a:t>
            </a:r>
            <a:r>
              <a:rPr lang="en-GB" sz="2800" dirty="0" smtClean="0">
                <a:cs typeface="Arial" panose="020B0604020202020204" pitchFamily="34" charset="0"/>
              </a:rPr>
              <a:t>Pre-course (30 minutes)</a:t>
            </a:r>
          </a:p>
          <a:p>
            <a:pPr eaLnBrk="1" hangingPunct="1">
              <a:lnSpc>
                <a:spcPct val="107000"/>
              </a:lnSpc>
              <a:spcAft>
                <a:spcPts val="800"/>
              </a:spcAft>
            </a:pPr>
            <a:r>
              <a:rPr lang="en-GB" sz="2800" dirty="0">
                <a:cs typeface="Arial" panose="020B0604020202020204" pitchFamily="34" charset="0"/>
              </a:rPr>
              <a:t>	</a:t>
            </a:r>
            <a:r>
              <a:rPr lang="en-GB" sz="2800" dirty="0" smtClean="0">
                <a:cs typeface="Arial" panose="020B0604020202020204" pitchFamily="34" charset="0"/>
              </a:rPr>
              <a:t>Browse Safeguarding handbook </a:t>
            </a:r>
            <a:endParaRPr lang="en-GB" sz="2800" dirty="0">
              <a:cs typeface="Arial" panose="020B0604020202020204" pitchFamily="34" charset="0"/>
            </a:endParaRPr>
          </a:p>
        </p:txBody>
      </p:sp>
      <p:sp>
        <p:nvSpPr>
          <p:cNvPr id="14" name="TextBox 13"/>
          <p:cNvSpPr txBox="1">
            <a:spLocks noChangeArrowheads="1"/>
          </p:cNvSpPr>
          <p:nvPr/>
        </p:nvSpPr>
        <p:spPr bwMode="auto">
          <a:xfrm>
            <a:off x="601494" y="3224074"/>
            <a:ext cx="6430610" cy="1116972"/>
          </a:xfrm>
          <a:prstGeom prst="rect">
            <a:avLst/>
          </a:prstGeom>
          <a:noFill/>
          <a:ln w="9525">
            <a:noFill/>
            <a:miter lim="800000"/>
            <a:headEnd/>
            <a:tailEnd/>
          </a:ln>
        </p:spPr>
        <p:txBody>
          <a:bodyPr wrap="square">
            <a:spAutoFit/>
          </a:bodyPr>
          <a:lstStyle/>
          <a:p>
            <a:pPr eaLnBrk="1" hangingPunct="1">
              <a:lnSpc>
                <a:spcPct val="107000"/>
              </a:lnSpc>
              <a:spcAft>
                <a:spcPts val="800"/>
              </a:spcAft>
            </a:pPr>
            <a:r>
              <a:rPr lang="en-GB" sz="2800" b="1" dirty="0" smtClean="0">
                <a:cs typeface="Arial" panose="020B0604020202020204" pitchFamily="34" charset="0"/>
              </a:rPr>
              <a:t>Part 2: </a:t>
            </a:r>
            <a:r>
              <a:rPr lang="en-GB" sz="2800" dirty="0" smtClean="0">
                <a:cs typeface="Arial" panose="020B0604020202020204" pitchFamily="34" charset="0"/>
              </a:rPr>
              <a:t>Facilitated learning (2.5 hrs)</a:t>
            </a:r>
          </a:p>
          <a:p>
            <a:pPr eaLnBrk="1" hangingPunct="1">
              <a:lnSpc>
                <a:spcPct val="107000"/>
              </a:lnSpc>
              <a:spcAft>
                <a:spcPts val="800"/>
              </a:spcAft>
            </a:pPr>
            <a:r>
              <a:rPr lang="en-GB" sz="2800" dirty="0">
                <a:cs typeface="Arial" panose="020B0604020202020204" pitchFamily="34" charset="0"/>
              </a:rPr>
              <a:t>	</a:t>
            </a:r>
            <a:r>
              <a:rPr lang="en-GB" sz="2800" dirty="0" smtClean="0">
                <a:cs typeface="Arial" panose="020B0604020202020204" pitchFamily="34" charset="0"/>
              </a:rPr>
              <a:t>Learning log </a:t>
            </a:r>
          </a:p>
        </p:txBody>
      </p:sp>
      <p:sp>
        <p:nvSpPr>
          <p:cNvPr id="17" name="TextBox 16"/>
          <p:cNvSpPr txBox="1">
            <a:spLocks noChangeArrowheads="1"/>
          </p:cNvSpPr>
          <p:nvPr/>
        </p:nvSpPr>
        <p:spPr bwMode="auto">
          <a:xfrm>
            <a:off x="690530" y="4705324"/>
            <a:ext cx="6341574" cy="1116972"/>
          </a:xfrm>
          <a:prstGeom prst="rect">
            <a:avLst/>
          </a:prstGeom>
          <a:noFill/>
          <a:ln w="9525">
            <a:noFill/>
            <a:miter lim="800000"/>
            <a:headEnd/>
            <a:tailEnd/>
          </a:ln>
        </p:spPr>
        <p:txBody>
          <a:bodyPr wrap="square">
            <a:spAutoFit/>
          </a:bodyPr>
          <a:lstStyle/>
          <a:p>
            <a:pPr eaLnBrk="1" hangingPunct="1">
              <a:lnSpc>
                <a:spcPct val="107000"/>
              </a:lnSpc>
              <a:spcAft>
                <a:spcPts val="800"/>
              </a:spcAft>
            </a:pPr>
            <a:r>
              <a:rPr lang="en-GB" sz="2800" b="1" dirty="0" smtClean="0">
                <a:cs typeface="Arial" panose="020B0604020202020204" pitchFamily="34" charset="0"/>
              </a:rPr>
              <a:t>Part 3: </a:t>
            </a:r>
            <a:r>
              <a:rPr lang="en-GB" sz="2800" dirty="0" smtClean="0">
                <a:cs typeface="Arial" panose="020B0604020202020204" pitchFamily="34" charset="0"/>
              </a:rPr>
              <a:t>Ongoing learning</a:t>
            </a:r>
          </a:p>
          <a:p>
            <a:pPr eaLnBrk="1" hangingPunct="1">
              <a:lnSpc>
                <a:spcPct val="107000"/>
              </a:lnSpc>
              <a:spcAft>
                <a:spcPts val="800"/>
              </a:spcAft>
            </a:pPr>
            <a:r>
              <a:rPr lang="en-GB" sz="2800" dirty="0">
                <a:cs typeface="Arial" panose="020B0604020202020204" pitchFamily="34" charset="0"/>
              </a:rPr>
              <a:t>	</a:t>
            </a:r>
            <a:r>
              <a:rPr lang="en-GB" sz="2800" dirty="0" smtClean="0">
                <a:cs typeface="Arial" panose="020B0604020202020204" pitchFamily="34" charset="0"/>
              </a:rPr>
              <a:t>Find the Policies you need!</a:t>
            </a:r>
            <a:endParaRPr lang="en-GB" sz="2800" dirty="0">
              <a:cs typeface="Arial" panose="020B0604020202020204" pitchFamily="34" charset="0"/>
            </a:endParaRPr>
          </a:p>
        </p:txBody>
      </p:sp>
    </p:spTree>
    <p:extLst>
      <p:ext uri="{BB962C8B-B14F-4D97-AF65-F5344CB8AC3E}">
        <p14:creationId xmlns:p14="http://schemas.microsoft.com/office/powerpoint/2010/main" val="4137888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551441A-DD6F-FB48-82C9-05620FF35855}"/>
              </a:ext>
            </a:extLst>
          </p:cNvPr>
          <p:cNvSpPr/>
          <p:nvPr/>
        </p:nvSpPr>
        <p:spPr>
          <a:xfrm>
            <a:off x="1524000" y="-585446"/>
            <a:ext cx="1835696" cy="1980220"/>
          </a:xfrm>
          <a:custGeom>
            <a:avLst/>
            <a:gdLst>
              <a:gd name="connsiteX0" fmla="*/ 2699993 w 5399986"/>
              <a:gd name="connsiteY0" fmla="*/ 5399986 h 5399986"/>
              <a:gd name="connsiteX1" fmla="*/ 0 w 5399986"/>
              <a:gd name="connsiteY1" fmla="*/ 2699993 h 5399986"/>
              <a:gd name="connsiteX2" fmla="*/ 2699993 w 5399986"/>
              <a:gd name="connsiteY2" fmla="*/ 2699993 h 5399986"/>
              <a:gd name="connsiteX3" fmla="*/ 2699993 w 5399986"/>
              <a:gd name="connsiteY3" fmla="*/ 5399986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2699993" y="5399986"/>
                </a:moveTo>
                <a:cubicBezTo>
                  <a:pt x="1208828" y="5399986"/>
                  <a:pt x="0" y="4191158"/>
                  <a:pt x="0" y="2699993"/>
                </a:cubicBezTo>
                <a:lnTo>
                  <a:pt x="2699993" y="2699993"/>
                </a:lnTo>
                <a:lnTo>
                  <a:pt x="2699993" y="5399986"/>
                </a:lnTo>
                <a:close/>
              </a:path>
            </a:pathLst>
          </a:custGeom>
          <a:solidFill>
            <a:srgbClr val="39CC46">
              <a:alpha val="80000"/>
            </a:srgbClr>
          </a:solidFill>
          <a:ln w="57150">
            <a:solidFill>
              <a:srgbClr val="39CC46"/>
            </a:solidFill>
          </a:ln>
        </p:spPr>
        <p:style>
          <a:lnRef idx="2">
            <a:scrgbClr r="0" g="0" b="0"/>
          </a:lnRef>
          <a:fillRef idx="1">
            <a:scrgbClr r="0" g="0" b="0"/>
          </a:fillRef>
          <a:effectRef idx="0">
            <a:schemeClr val="accent4">
              <a:hueOff val="1209614"/>
              <a:satOff val="-3960"/>
              <a:lumOff val="0"/>
              <a:alphaOff val="0"/>
            </a:schemeClr>
          </a:effectRef>
          <a:fontRef idx="minor">
            <a:schemeClr val="lt1"/>
          </a:fontRef>
        </p:style>
        <p:txBody>
          <a:bodyPr spcFirstLastPara="0" vert="horz" wrap="square" lIns="656433" tIns="2842141" rIns="2842141" bIns="1042147" numCol="1" spcCol="1270" anchor="ctr" anchorCtr="0">
            <a:noAutofit/>
          </a:bodyPr>
          <a:lstStyle/>
          <a:p>
            <a:pPr algn="ctr" defTabSz="1600200">
              <a:lnSpc>
                <a:spcPct val="90000"/>
              </a:lnSpc>
              <a:spcAft>
                <a:spcPct val="35000"/>
              </a:spcAft>
            </a:pPr>
            <a:endParaRPr lang="en-GB" sz="2800" b="1" i="1"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0B18807-E4D9-42D6-A6EE-CD9F6DDE8E74}"/>
              </a:ext>
            </a:extLst>
          </p:cNvPr>
          <p:cNvSpPr txBox="1"/>
          <p:nvPr/>
        </p:nvSpPr>
        <p:spPr>
          <a:xfrm>
            <a:off x="3112009" y="6001433"/>
            <a:ext cx="5215446" cy="825566"/>
          </a:xfrm>
          <a:prstGeom prst="rect">
            <a:avLst/>
          </a:prstGeom>
          <a:noFill/>
        </p:spPr>
        <p:txBody>
          <a:bodyPr wrap="square" numCol="1" rtlCol="0">
            <a:noAutofit/>
          </a:bodyPr>
          <a:lstStyle/>
          <a:p>
            <a:pPr marL="7938">
              <a:lnSpc>
                <a:spcPct val="125000"/>
              </a:lnSpc>
            </a:pPr>
            <a:r>
              <a:rPr lang="en-GB" sz="1800" dirty="0"/>
              <a:t>… Whom you referred it on to, Signed and dated</a:t>
            </a:r>
          </a:p>
        </p:txBody>
      </p:sp>
      <p:sp>
        <p:nvSpPr>
          <p:cNvPr id="5" name="Rectangle 4">
            <a:extLst>
              <a:ext uri="{FF2B5EF4-FFF2-40B4-BE49-F238E27FC236}">
                <a16:creationId xmlns:a16="http://schemas.microsoft.com/office/drawing/2014/main" id="{A156F9A3-46F6-ED44-BD4B-5097E156E4E8}"/>
              </a:ext>
            </a:extLst>
          </p:cNvPr>
          <p:cNvSpPr/>
          <p:nvPr/>
        </p:nvSpPr>
        <p:spPr>
          <a:xfrm>
            <a:off x="1847528" y="214724"/>
            <a:ext cx="5071430" cy="1077218"/>
          </a:xfrm>
          <a:prstGeom prst="rect">
            <a:avLst/>
          </a:prstGeom>
        </p:spPr>
        <p:txBody>
          <a:bodyPr wrap="square" lIns="0" tIns="0" rIns="0" bIns="0">
            <a:spAutoFit/>
          </a:bodyPr>
          <a:lstStyle/>
          <a:p>
            <a:r>
              <a:rPr lang="en-GB" sz="7000" b="1" dirty="0">
                <a:ea typeface="Calibri" panose="020F0502020204030204" pitchFamily="34" charset="0"/>
                <a:cs typeface="Arial" panose="020B0604020202020204" pitchFamily="34" charset="0"/>
              </a:rPr>
              <a:t>R</a:t>
            </a:r>
            <a:r>
              <a:rPr lang="en-GB" sz="4000" b="1" dirty="0">
                <a:ea typeface="Calibri" panose="020F0502020204030204" pitchFamily="34" charset="0"/>
                <a:cs typeface="Arial" panose="020B0604020202020204" pitchFamily="34" charset="0"/>
              </a:rPr>
              <a:t> ecord: what to do</a:t>
            </a:r>
            <a:endParaRPr lang="en-US" sz="4000" dirty="0"/>
          </a:p>
        </p:txBody>
      </p:sp>
      <p:sp>
        <p:nvSpPr>
          <p:cNvPr id="7" name="TextBox 6"/>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4</a:t>
            </a:r>
          </a:p>
        </p:txBody>
      </p:sp>
      <p:pic>
        <p:nvPicPr>
          <p:cNvPr id="3" name="Recording Concerns. 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360" y="1536727"/>
            <a:ext cx="7560840" cy="4252972"/>
          </a:xfrm>
          <a:prstGeom prst="rect">
            <a:avLst/>
          </a:prstGeom>
        </p:spPr>
      </p:pic>
    </p:spTree>
    <p:extLst>
      <p:ext uri="{BB962C8B-B14F-4D97-AF65-F5344CB8AC3E}">
        <p14:creationId xmlns:p14="http://schemas.microsoft.com/office/powerpoint/2010/main" val="1352755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14" grpId="0" uiExpand="1" build="p" advAuto="100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4">
            <a:extLst>
              <a:ext uri="{FF2B5EF4-FFF2-40B4-BE49-F238E27FC236}">
                <a16:creationId xmlns:a16="http://schemas.microsoft.com/office/drawing/2014/main" id="{0F7613CE-386F-B640-BCFC-310E25A25EED}"/>
              </a:ext>
            </a:extLst>
          </p:cNvPr>
          <p:cNvSpPr/>
          <p:nvPr/>
        </p:nvSpPr>
        <p:spPr>
          <a:xfrm>
            <a:off x="-517074" y="-559780"/>
            <a:ext cx="2270763" cy="2270763"/>
          </a:xfrm>
          <a:custGeom>
            <a:avLst/>
            <a:gdLst>
              <a:gd name="connsiteX0" fmla="*/ 5399986 w 5399986"/>
              <a:gd name="connsiteY0" fmla="*/ 2699993 h 5399986"/>
              <a:gd name="connsiteX1" fmla="*/ 2699993 w 5399986"/>
              <a:gd name="connsiteY1" fmla="*/ 5399986 h 5399986"/>
              <a:gd name="connsiteX2" fmla="*/ 2699993 w 5399986"/>
              <a:gd name="connsiteY2" fmla="*/ 2699993 h 5399986"/>
              <a:gd name="connsiteX3" fmla="*/ 5399986 w 5399986"/>
              <a:gd name="connsiteY3" fmla="*/ 2699993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5399986" y="2699993"/>
                </a:moveTo>
                <a:cubicBezTo>
                  <a:pt x="5399986" y="4191158"/>
                  <a:pt x="4191158" y="5399986"/>
                  <a:pt x="2699993" y="5399986"/>
                </a:cubicBezTo>
                <a:lnTo>
                  <a:pt x="2699993" y="2699993"/>
                </a:lnTo>
                <a:lnTo>
                  <a:pt x="5399986" y="2699993"/>
                </a:lnTo>
                <a:close/>
              </a:path>
            </a:pathLst>
          </a:custGeom>
          <a:solidFill>
            <a:srgbClr val="F66712">
              <a:alpha val="80000"/>
            </a:srgbClr>
          </a:solidFill>
          <a:ln w="57150">
            <a:solidFill>
              <a:srgbClr val="F66712"/>
            </a:solidFill>
          </a:ln>
        </p:spPr>
        <p:style>
          <a:lnRef idx="2">
            <a:scrgbClr r="0" g="0" b="0"/>
          </a:lnRef>
          <a:fillRef idx="1">
            <a:scrgbClr r="0" g="0" b="0"/>
          </a:fillRef>
          <a:effectRef idx="0">
            <a:schemeClr val="accent4">
              <a:hueOff val="604807"/>
              <a:satOff val="-1980"/>
              <a:lumOff val="0"/>
              <a:alphaOff val="0"/>
            </a:schemeClr>
          </a:effectRef>
          <a:fontRef idx="minor">
            <a:schemeClr val="lt1"/>
          </a:fontRef>
        </p:style>
        <p:txBody>
          <a:bodyPr spcFirstLastPara="0" vert="horz" wrap="square" lIns="2842142" tIns="2842141" rIns="656432" bIns="1042147" numCol="1" spcCol="1270" anchor="ctr" anchorCtr="0">
            <a:noAutofit/>
          </a:bodyPr>
          <a:lstStyle/>
          <a:p>
            <a:pPr algn="ctr" defTabSz="1600200">
              <a:lnSpc>
                <a:spcPct val="90000"/>
              </a:lnSpc>
              <a:spcAft>
                <a:spcPct val="35000"/>
              </a:spcAft>
            </a:pPr>
            <a:endParaRPr lang="en-GB" sz="2800" b="1" i="1" dirty="0">
              <a:solidFill>
                <a:schemeClr val="tx1"/>
              </a:solidFill>
              <a:latin typeface="Arial" panose="020B0604020202020204" pitchFamily="34" charset="0"/>
              <a:cs typeface="Arial" panose="020B0604020202020204" pitchFamily="34" charset="0"/>
            </a:endParaRPr>
          </a:p>
        </p:txBody>
      </p:sp>
      <p:cxnSp>
        <p:nvCxnSpPr>
          <p:cNvPr id="5" name="Straight Arrow Connector 4"/>
          <p:cNvCxnSpPr>
            <a:cxnSpLocks/>
          </p:cNvCxnSpPr>
          <p:nvPr/>
        </p:nvCxnSpPr>
        <p:spPr>
          <a:xfrm>
            <a:off x="7248128" y="3140969"/>
            <a:ext cx="0" cy="475315"/>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14" idx="0"/>
            <a:endCxn id="81" idx="2"/>
          </p:cNvCxnSpPr>
          <p:nvPr/>
        </p:nvCxnSpPr>
        <p:spPr>
          <a:xfrm flipH="1" flipV="1">
            <a:off x="5442702" y="5084555"/>
            <a:ext cx="3040" cy="534710"/>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rot="16200000">
            <a:off x="5657063" y="1656035"/>
            <a:ext cx="481626" cy="591523"/>
          </a:xfrm>
          <a:prstGeom prst="rect">
            <a:avLst/>
          </a:prstGeom>
        </p:spPr>
      </p:pic>
      <p:sp>
        <p:nvSpPr>
          <p:cNvPr id="16" name="Rectangle 15">
            <a:extLst>
              <a:ext uri="{FF2B5EF4-FFF2-40B4-BE49-F238E27FC236}">
                <a16:creationId xmlns:a16="http://schemas.microsoft.com/office/drawing/2014/main" id="{0A6C3C2E-75D7-9A41-9822-C401170826A6}"/>
              </a:ext>
            </a:extLst>
          </p:cNvPr>
          <p:cNvSpPr/>
          <p:nvPr/>
        </p:nvSpPr>
        <p:spPr>
          <a:xfrm>
            <a:off x="988701" y="658084"/>
            <a:ext cx="3405746" cy="846386"/>
          </a:xfrm>
          <a:prstGeom prst="rect">
            <a:avLst/>
          </a:prstGeom>
        </p:spPr>
        <p:txBody>
          <a:bodyPr wrap="square" lIns="0" tIns="0" rIns="0" bIns="0">
            <a:spAutoFit/>
          </a:bodyPr>
          <a:lstStyle/>
          <a:p>
            <a:r>
              <a:rPr lang="en-GB" sz="5500" b="1" dirty="0">
                <a:ea typeface="Calibri" panose="020F0502020204030204" pitchFamily="34" charset="0"/>
                <a:cs typeface="Arial" panose="020B0604020202020204" pitchFamily="34" charset="0"/>
              </a:rPr>
              <a:t>R</a:t>
            </a:r>
            <a:r>
              <a:rPr lang="en-GB" sz="4000" b="1" dirty="0">
                <a:ea typeface="Calibri" panose="020F0502020204030204" pitchFamily="34" charset="0"/>
                <a:cs typeface="Arial" panose="020B0604020202020204" pitchFamily="34" charset="0"/>
              </a:rPr>
              <a:t> </a:t>
            </a:r>
            <a:r>
              <a:rPr lang="en-GB" sz="2800" b="1" dirty="0">
                <a:ea typeface="Calibri" panose="020F0502020204030204" pitchFamily="34" charset="0"/>
                <a:cs typeface="Arial" panose="020B0604020202020204" pitchFamily="34" charset="0"/>
              </a:rPr>
              <a:t>efer: what to do</a:t>
            </a:r>
            <a:endParaRPr lang="en-US" sz="2800" dirty="0"/>
          </a:p>
        </p:txBody>
      </p:sp>
      <p:cxnSp>
        <p:nvCxnSpPr>
          <p:cNvPr id="27" name="Elbow Connector 26"/>
          <p:cNvCxnSpPr>
            <a:cxnSpLocks/>
          </p:cNvCxnSpPr>
          <p:nvPr/>
        </p:nvCxnSpPr>
        <p:spPr>
          <a:xfrm>
            <a:off x="1997320" y="5301209"/>
            <a:ext cx="1388509" cy="700869"/>
          </a:xfrm>
          <a:prstGeom prst="bentConnector3">
            <a:avLst>
              <a:gd name="adj1" fmla="val 202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619C97CD-9D43-4DE7-9BA5-BDB431F85743}"/>
              </a:ext>
            </a:extLst>
          </p:cNvPr>
          <p:cNvSpPr/>
          <p:nvPr/>
        </p:nvSpPr>
        <p:spPr>
          <a:xfrm>
            <a:off x="1663699" y="2154026"/>
            <a:ext cx="1334660" cy="3165376"/>
          </a:xfrm>
          <a:prstGeom prst="rect">
            <a:avLst/>
          </a:prstGeom>
          <a:solidFill>
            <a:srgbClr val="EAD1BA"/>
          </a:solidFill>
          <a:ln w="38100">
            <a:solidFill>
              <a:srgbClr val="F6671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You have concerns, witness abuse or it is disclosed to you</a:t>
            </a:r>
          </a:p>
        </p:txBody>
      </p:sp>
      <p:sp>
        <p:nvSpPr>
          <p:cNvPr id="80" name="Rectangle 79">
            <a:extLst>
              <a:ext uri="{FF2B5EF4-FFF2-40B4-BE49-F238E27FC236}">
                <a16:creationId xmlns:a16="http://schemas.microsoft.com/office/drawing/2014/main" id="{CAC6EA8B-EBF6-41D1-ACB1-95AE46DD6954}"/>
              </a:ext>
            </a:extLst>
          </p:cNvPr>
          <p:cNvSpPr/>
          <p:nvPr/>
        </p:nvSpPr>
        <p:spPr>
          <a:xfrm>
            <a:off x="3431705" y="1546655"/>
            <a:ext cx="2177931" cy="1138150"/>
          </a:xfrm>
          <a:prstGeom prst="rect">
            <a:avLst/>
          </a:prstGeom>
          <a:solidFill>
            <a:srgbClr val="EAD1BA"/>
          </a:solidFill>
          <a:ln w="38100">
            <a:solidFill>
              <a:srgbClr val="F6671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If the person is at </a:t>
            </a:r>
            <a:r>
              <a:rPr lang="en-GB" sz="2000" b="1" dirty="0">
                <a:solidFill>
                  <a:schemeClr val="tx1"/>
                </a:solidFill>
                <a:latin typeface="Arial" panose="020B0604020202020204" pitchFamily="34" charset="0"/>
                <a:cs typeface="Arial" panose="020B0604020202020204" pitchFamily="34" charset="0"/>
              </a:rPr>
              <a:t>immediate risk </a:t>
            </a:r>
            <a:r>
              <a:rPr lang="en-GB" sz="2000" dirty="0">
                <a:solidFill>
                  <a:schemeClr val="tx1"/>
                </a:solidFill>
                <a:latin typeface="Arial" panose="020B0604020202020204" pitchFamily="34" charset="0"/>
                <a:cs typeface="Arial" panose="020B0604020202020204" pitchFamily="34" charset="0"/>
              </a:rPr>
              <a:t>of harm</a:t>
            </a:r>
          </a:p>
        </p:txBody>
      </p:sp>
      <p:sp>
        <p:nvSpPr>
          <p:cNvPr id="81" name="Rectangle 80">
            <a:extLst>
              <a:ext uri="{FF2B5EF4-FFF2-40B4-BE49-F238E27FC236}">
                <a16:creationId xmlns:a16="http://schemas.microsoft.com/office/drawing/2014/main" id="{BD765FF6-6D36-43DF-B898-4C5DF9F2039A}"/>
              </a:ext>
            </a:extLst>
          </p:cNvPr>
          <p:cNvSpPr/>
          <p:nvPr/>
        </p:nvSpPr>
        <p:spPr>
          <a:xfrm>
            <a:off x="3385830" y="3559723"/>
            <a:ext cx="4113745" cy="1524833"/>
          </a:xfrm>
          <a:prstGeom prst="rect">
            <a:avLst/>
          </a:prstGeom>
          <a:solidFill>
            <a:srgbClr val="EAD1BA"/>
          </a:solidFill>
          <a:ln w="76200">
            <a:solidFill>
              <a:srgbClr val="F6671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Write everything down and tell your leader, minister or church safeguarding officer and DSO (within 24 hours)</a:t>
            </a:r>
          </a:p>
        </p:txBody>
      </p:sp>
      <p:sp>
        <p:nvSpPr>
          <p:cNvPr id="14" name="Rectangle 13">
            <a:extLst>
              <a:ext uri="{FF2B5EF4-FFF2-40B4-BE49-F238E27FC236}">
                <a16:creationId xmlns:a16="http://schemas.microsoft.com/office/drawing/2014/main" id="{CAC6EA8B-EBF6-41D1-ACB1-95AE46DD6954}"/>
              </a:ext>
            </a:extLst>
          </p:cNvPr>
          <p:cNvSpPr/>
          <p:nvPr/>
        </p:nvSpPr>
        <p:spPr>
          <a:xfrm>
            <a:off x="3402052" y="5619265"/>
            <a:ext cx="4087380" cy="765626"/>
          </a:xfrm>
          <a:prstGeom prst="rect">
            <a:avLst/>
          </a:prstGeom>
          <a:solidFill>
            <a:srgbClr val="EAD1BA"/>
          </a:solidFill>
          <a:ln w="38100">
            <a:solidFill>
              <a:srgbClr val="F6671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If the person is </a:t>
            </a:r>
            <a:r>
              <a:rPr lang="en-GB" sz="2000" b="1" dirty="0">
                <a:solidFill>
                  <a:schemeClr val="tx1"/>
                </a:solidFill>
                <a:latin typeface="Arial" panose="020B0604020202020204" pitchFamily="34" charset="0"/>
                <a:cs typeface="Arial" panose="020B0604020202020204" pitchFamily="34" charset="0"/>
              </a:rPr>
              <a:t>not </a:t>
            </a:r>
            <a:r>
              <a:rPr lang="en-GB" sz="2000" dirty="0">
                <a:solidFill>
                  <a:schemeClr val="tx1"/>
                </a:solidFill>
                <a:latin typeface="Arial" panose="020B0604020202020204" pitchFamily="34" charset="0"/>
                <a:cs typeface="Arial" panose="020B0604020202020204" pitchFamily="34" charset="0"/>
              </a:rPr>
              <a:t>at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immediate risk of harm</a:t>
            </a:r>
          </a:p>
        </p:txBody>
      </p:sp>
      <p:sp>
        <p:nvSpPr>
          <p:cNvPr id="79" name="Rectangle 78">
            <a:extLst>
              <a:ext uri="{FF2B5EF4-FFF2-40B4-BE49-F238E27FC236}">
                <a16:creationId xmlns:a16="http://schemas.microsoft.com/office/drawing/2014/main" id="{EFBA3594-0C62-4A0E-B150-33E1C91AA8D9}"/>
              </a:ext>
            </a:extLst>
          </p:cNvPr>
          <p:cNvSpPr/>
          <p:nvPr/>
        </p:nvSpPr>
        <p:spPr>
          <a:xfrm>
            <a:off x="6077408" y="602861"/>
            <a:ext cx="2074728" cy="2485486"/>
          </a:xfrm>
          <a:prstGeom prst="rect">
            <a:avLst/>
          </a:prstGeom>
          <a:solidFill>
            <a:srgbClr val="EAD1BA"/>
          </a:solidFill>
          <a:ln w="38100">
            <a:solidFill>
              <a:srgbClr val="F6671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Contact the police or emergency services without delay on 999. </a:t>
            </a:r>
          </a:p>
          <a:p>
            <a:pPr algn="ctr"/>
            <a:r>
              <a:rPr lang="en-GB" sz="2000" dirty="0">
                <a:solidFill>
                  <a:schemeClr val="tx1"/>
                </a:solidFill>
                <a:latin typeface="Arial" panose="020B0604020202020204" pitchFamily="34" charset="0"/>
                <a:cs typeface="Arial" panose="020B0604020202020204" pitchFamily="34" charset="0"/>
              </a:rPr>
              <a:t>Please let your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DSO know</a:t>
            </a:r>
          </a:p>
        </p:txBody>
      </p:sp>
      <p:sp>
        <p:nvSpPr>
          <p:cNvPr id="15" name="TextBox 14"/>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4</a:t>
            </a:r>
          </a:p>
        </p:txBody>
      </p:sp>
      <p:cxnSp>
        <p:nvCxnSpPr>
          <p:cNvPr id="13" name="Elbow Connector 12"/>
          <p:cNvCxnSpPr>
            <a:cxnSpLocks/>
          </p:cNvCxnSpPr>
          <p:nvPr/>
        </p:nvCxnSpPr>
        <p:spPr>
          <a:xfrm flipV="1">
            <a:off x="1997319" y="1904740"/>
            <a:ext cx="1388510" cy="231093"/>
          </a:xfrm>
          <a:prstGeom prst="bentConnector3">
            <a:avLst>
              <a:gd name="adj1" fmla="val -2684"/>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164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anim calcmode="lin" valueType="num">
                                      <p:cBhvr additive="base">
                                        <p:cTn id="21" dur="500" fill="hold"/>
                                        <p:tgtEl>
                                          <p:spTgt spid="80"/>
                                        </p:tgtEl>
                                        <p:attrNameLst>
                                          <p:attrName>ppt_x</p:attrName>
                                        </p:attrNameLst>
                                      </p:cBhvr>
                                      <p:tavLst>
                                        <p:tav tm="0">
                                          <p:val>
                                            <p:strVal val="#ppt_x"/>
                                          </p:val>
                                        </p:tav>
                                        <p:tav tm="100000">
                                          <p:val>
                                            <p:strVal val="#ppt_x"/>
                                          </p:val>
                                        </p:tav>
                                      </p:tavLst>
                                    </p:anim>
                                    <p:anim calcmode="lin" valueType="num">
                                      <p:cBhvr additive="base">
                                        <p:cTn id="2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1000"/>
                                        <p:tgtEl>
                                          <p:spTgt spid="79"/>
                                        </p:tgtEl>
                                      </p:cBhvr>
                                    </p:animEffect>
                                    <p:anim calcmode="lin" valueType="num">
                                      <p:cBhvr>
                                        <p:cTn id="33" dur="1000" fill="hold"/>
                                        <p:tgtEl>
                                          <p:spTgt spid="79"/>
                                        </p:tgtEl>
                                        <p:attrNameLst>
                                          <p:attrName>ppt_x</p:attrName>
                                        </p:attrNameLst>
                                      </p:cBhvr>
                                      <p:tavLst>
                                        <p:tav tm="0">
                                          <p:val>
                                            <p:strVal val="#ppt_x"/>
                                          </p:val>
                                        </p:tav>
                                        <p:tav tm="100000">
                                          <p:val>
                                            <p:strVal val="#ppt_x"/>
                                          </p:val>
                                        </p:tav>
                                      </p:tavLst>
                                    </p:anim>
                                    <p:anim calcmode="lin" valueType="num">
                                      <p:cBhvr>
                                        <p:cTn id="34"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0" grpId="0" animBg="1"/>
      <p:bldP spid="81" grpId="0" animBg="1"/>
      <p:bldP spid="14" grpId="0" animBg="1"/>
      <p:bldP spid="7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63352" y="593220"/>
            <a:ext cx="4173510" cy="738664"/>
          </a:xfrm>
          <a:prstGeom prst="rect">
            <a:avLst/>
          </a:prstGeom>
          <a:noFill/>
        </p:spPr>
        <p:txBody>
          <a:bodyPr wrap="square" rtlCol="0">
            <a:spAutoFit/>
          </a:bodyPr>
          <a:lstStyle/>
          <a:p>
            <a:pPr algn="ctr"/>
            <a:r>
              <a:rPr lang="en-GB" sz="4200" b="1" dirty="0">
                <a:cs typeface="Arial" panose="020B0604020202020204" pitchFamily="34" charset="0"/>
              </a:rPr>
              <a:t>Case Studies</a:t>
            </a:r>
            <a:endParaRPr lang="en-GB" sz="4200" dirty="0">
              <a:cs typeface="Arial" panose="020B0604020202020204" pitchFamily="34" charset="0"/>
            </a:endParaRPr>
          </a:p>
        </p:txBody>
      </p:sp>
      <p:sp>
        <p:nvSpPr>
          <p:cNvPr id="12" name="TextBox 11"/>
          <p:cNvSpPr txBox="1"/>
          <p:nvPr/>
        </p:nvSpPr>
        <p:spPr>
          <a:xfrm>
            <a:off x="1766578"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5</a:t>
            </a:r>
          </a:p>
        </p:txBody>
      </p:sp>
      <p:pic>
        <p:nvPicPr>
          <p:cNvPr id="3" name="Picture 2"/>
          <p:cNvPicPr>
            <a:picLocks noChangeAspect="1"/>
          </p:cNvPicPr>
          <p:nvPr/>
        </p:nvPicPr>
        <p:blipFill>
          <a:blip r:embed="rId2"/>
          <a:stretch>
            <a:fillRect/>
          </a:stretch>
        </p:blipFill>
        <p:spPr>
          <a:xfrm>
            <a:off x="1766578" y="1443159"/>
            <a:ext cx="4724400" cy="3419475"/>
          </a:xfrm>
          <a:prstGeom prst="rect">
            <a:avLst/>
          </a:prstGeom>
        </p:spPr>
      </p:pic>
      <p:sp>
        <p:nvSpPr>
          <p:cNvPr id="6" name="Rectangle 5"/>
          <p:cNvSpPr/>
          <p:nvPr/>
        </p:nvSpPr>
        <p:spPr>
          <a:xfrm>
            <a:off x="0" y="5085184"/>
            <a:ext cx="12192000" cy="1292662"/>
          </a:xfrm>
          <a:prstGeom prst="rect">
            <a:avLst/>
          </a:prstGeom>
          <a:solidFill>
            <a:srgbClr val="92D050"/>
          </a:solidFill>
        </p:spPr>
        <p:txBody>
          <a:bodyPr wrap="square">
            <a:spAutoFit/>
          </a:bodyPr>
          <a:lstStyle/>
          <a:p>
            <a:pPr marL="0" indent="0">
              <a:buNone/>
            </a:pPr>
            <a:r>
              <a:rPr lang="en-GB" b="1" dirty="0" smtClean="0"/>
              <a:t>	</a:t>
            </a:r>
            <a:r>
              <a:rPr lang="en-GB" sz="2600" dirty="0" smtClean="0"/>
              <a:t>Nominate </a:t>
            </a:r>
            <a:r>
              <a:rPr lang="en-GB" sz="2600" dirty="0"/>
              <a:t>a spokesperson to </a:t>
            </a:r>
            <a:endParaRPr lang="en-GB" sz="2600" dirty="0" smtClean="0"/>
          </a:p>
          <a:p>
            <a:pPr marL="0" indent="0">
              <a:buNone/>
            </a:pPr>
            <a:r>
              <a:rPr lang="en-GB" sz="2600" dirty="0" smtClean="0"/>
              <a:t>	summarise the discussion </a:t>
            </a:r>
            <a:r>
              <a:rPr lang="en-GB" sz="2600" dirty="0"/>
              <a:t>and </a:t>
            </a:r>
            <a:endParaRPr lang="en-GB" sz="2600" dirty="0" smtClean="0"/>
          </a:p>
          <a:p>
            <a:pPr marL="0" indent="0">
              <a:buNone/>
            </a:pPr>
            <a:r>
              <a:rPr lang="en-GB" sz="2600" dirty="0" smtClean="0"/>
              <a:t>	feedback </a:t>
            </a:r>
            <a:r>
              <a:rPr lang="en-GB" sz="2600" dirty="0"/>
              <a:t>to the group</a:t>
            </a:r>
          </a:p>
        </p:txBody>
      </p:sp>
      <p:pic>
        <p:nvPicPr>
          <p:cNvPr id="7" name="Picture 6"/>
          <p:cNvPicPr>
            <a:picLocks noChangeAspect="1"/>
          </p:cNvPicPr>
          <p:nvPr/>
        </p:nvPicPr>
        <p:blipFill rotWithShape="1">
          <a:blip r:embed="rId3"/>
          <a:srcRect t="18399" b="25899"/>
          <a:stretch/>
        </p:blipFill>
        <p:spPr>
          <a:xfrm>
            <a:off x="5879976" y="5087319"/>
            <a:ext cx="3554526" cy="1290527"/>
          </a:xfrm>
          <a:prstGeom prst="rect">
            <a:avLst/>
          </a:prstGeom>
          <a:ln>
            <a:solidFill>
              <a:schemeClr val="tx1"/>
            </a:solidFill>
          </a:ln>
        </p:spPr>
      </p:pic>
    </p:spTree>
    <p:extLst>
      <p:ext uri="{BB962C8B-B14F-4D97-AF65-F5344CB8AC3E}">
        <p14:creationId xmlns:p14="http://schemas.microsoft.com/office/powerpoint/2010/main" val="1445623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66578"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6</a:t>
            </a:r>
          </a:p>
        </p:txBody>
      </p:sp>
      <p:pic>
        <p:nvPicPr>
          <p:cNvPr id="7" name="UfA3ivLK_tE"/>
          <p:cNvPicPr>
            <a:picLocks noRot="1" noChangeAspect="1"/>
          </p:cNvPicPr>
          <p:nvPr>
            <a:videoFile r:link="rId1"/>
          </p:nvPr>
        </p:nvPicPr>
        <p:blipFill>
          <a:blip r:embed="rId3"/>
          <a:stretch>
            <a:fillRect/>
          </a:stretch>
        </p:blipFill>
        <p:spPr>
          <a:xfrm>
            <a:off x="911424" y="1211884"/>
            <a:ext cx="8704967" cy="4896544"/>
          </a:xfrm>
          <a:prstGeom prst="rect">
            <a:avLst/>
          </a:prstGeom>
        </p:spPr>
      </p:pic>
      <p:sp>
        <p:nvSpPr>
          <p:cNvPr id="11" name="TextBox 10"/>
          <p:cNvSpPr txBox="1"/>
          <p:nvPr/>
        </p:nvSpPr>
        <p:spPr>
          <a:xfrm>
            <a:off x="911424" y="548680"/>
            <a:ext cx="5616624" cy="461665"/>
          </a:xfrm>
          <a:prstGeom prst="rect">
            <a:avLst/>
          </a:prstGeom>
          <a:noFill/>
        </p:spPr>
        <p:txBody>
          <a:bodyPr wrap="square" rtlCol="0">
            <a:spAutoFit/>
          </a:bodyPr>
          <a:lstStyle/>
          <a:p>
            <a:r>
              <a:rPr lang="en-GB" dirty="0" smtClean="0"/>
              <a:t>Awareness test</a:t>
            </a:r>
            <a:endParaRPr lang="en-GB" dirty="0"/>
          </a:p>
        </p:txBody>
      </p:sp>
    </p:spTree>
    <p:extLst>
      <p:ext uri="{BB962C8B-B14F-4D97-AF65-F5344CB8AC3E}">
        <p14:creationId xmlns:p14="http://schemas.microsoft.com/office/powerpoint/2010/main" val="115828081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idx="4294967295"/>
          </p:nvPr>
        </p:nvSpPr>
        <p:spPr bwMode="auto">
          <a:xfrm>
            <a:off x="2028056" y="417891"/>
            <a:ext cx="3059832" cy="1247775"/>
          </a:xfrm>
          <a:prstGeom prst="rect">
            <a:avLst/>
          </a:prstGeom>
          <a:noFill/>
          <a:ln>
            <a:miter lim="800000"/>
            <a:headEnd/>
            <a:tailEnd/>
          </a:ln>
        </p:spPr>
        <p:txBody>
          <a:bodyPr/>
          <a:lstStyle/>
          <a:p>
            <a:pPr algn="l" eaLnBrk="1" hangingPunct="1"/>
            <a:r>
              <a:rPr lang="en-GB" sz="5600" b="1" dirty="0">
                <a:latin typeface="Arial" panose="020B0604020202020204" pitchFamily="34" charset="0"/>
                <a:ea typeface="Geneva" pitchFamily="125" charset="-128"/>
                <a:cs typeface="Arial" panose="020B0604020202020204" pitchFamily="34" charset="0"/>
              </a:rPr>
              <a:t>Review</a:t>
            </a:r>
            <a:endParaRPr lang="en-US" sz="5600" b="1" dirty="0">
              <a:latin typeface="Arial" panose="020B0604020202020204" pitchFamily="34" charset="0"/>
              <a:ea typeface="Geneva" pitchFamily="125" charset="-128"/>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611299" y="299479"/>
            <a:ext cx="2590606" cy="2674303"/>
          </a:xfrm>
          <a:prstGeom prst="rect">
            <a:avLst/>
          </a:prstGeom>
        </p:spPr>
      </p:pic>
      <p:sp>
        <p:nvSpPr>
          <p:cNvPr id="3" name="Rectangle 2"/>
          <p:cNvSpPr/>
          <p:nvPr/>
        </p:nvSpPr>
        <p:spPr>
          <a:xfrm>
            <a:off x="4161423" y="3011579"/>
            <a:ext cx="3875741" cy="830997"/>
          </a:xfrm>
          <a:prstGeom prst="rect">
            <a:avLst/>
          </a:prstGeom>
        </p:spPr>
        <p:txBody>
          <a:bodyPr wrap="square">
            <a:spAutoFit/>
          </a:bodyPr>
          <a:lstStyle/>
          <a:p>
            <a:pPr eaLnBrk="1" hangingPunct="1">
              <a:spcAft>
                <a:spcPts val="1000"/>
              </a:spcAft>
            </a:pPr>
            <a:r>
              <a:rPr lang="en-GB" dirty="0">
                <a:cs typeface="Arial" panose="020B0604020202020204" pitchFamily="34" charset="0"/>
              </a:rPr>
              <a:t>Safeguarding is everyone’s responsibility</a:t>
            </a:r>
          </a:p>
        </p:txBody>
      </p:sp>
      <p:sp>
        <p:nvSpPr>
          <p:cNvPr id="5" name="Rectangle 4"/>
          <p:cNvSpPr/>
          <p:nvPr/>
        </p:nvSpPr>
        <p:spPr>
          <a:xfrm>
            <a:off x="1271465" y="1349013"/>
            <a:ext cx="4320481" cy="830997"/>
          </a:xfrm>
          <a:prstGeom prst="rect">
            <a:avLst/>
          </a:prstGeom>
        </p:spPr>
        <p:txBody>
          <a:bodyPr wrap="square">
            <a:spAutoFit/>
          </a:bodyPr>
          <a:lstStyle/>
          <a:p>
            <a:pPr algn="r" eaLnBrk="1" hangingPunct="1">
              <a:spcAft>
                <a:spcPts val="1000"/>
              </a:spcAft>
            </a:pPr>
            <a:r>
              <a:rPr lang="en-GB" dirty="0">
                <a:cs typeface="Arial" panose="020B0604020202020204" pitchFamily="34" charset="0"/>
              </a:rPr>
              <a:t>What makes safeguarding in the Church special?</a:t>
            </a:r>
          </a:p>
        </p:txBody>
      </p:sp>
      <p:sp>
        <p:nvSpPr>
          <p:cNvPr id="6" name="Rectangle 5"/>
          <p:cNvSpPr/>
          <p:nvPr/>
        </p:nvSpPr>
        <p:spPr>
          <a:xfrm>
            <a:off x="1695700" y="4867301"/>
            <a:ext cx="3276697" cy="1200329"/>
          </a:xfrm>
          <a:prstGeom prst="rect">
            <a:avLst/>
          </a:prstGeom>
        </p:spPr>
        <p:txBody>
          <a:bodyPr wrap="square">
            <a:spAutoFit/>
          </a:bodyPr>
          <a:lstStyle/>
          <a:p>
            <a:pPr eaLnBrk="1" hangingPunct="1">
              <a:spcAft>
                <a:spcPts val="1000"/>
              </a:spcAft>
            </a:pPr>
            <a:r>
              <a:rPr lang="en-GB" dirty="0">
                <a:cs typeface="Arial" panose="020B0604020202020204" pitchFamily="34" charset="0"/>
              </a:rPr>
              <a:t>What I need to know for my role(s) and responsibilities</a:t>
            </a:r>
          </a:p>
        </p:txBody>
      </p:sp>
      <p:pic>
        <p:nvPicPr>
          <p:cNvPr id="10" name="Picture 9">
            <a:extLst>
              <a:ext uri="{FF2B5EF4-FFF2-40B4-BE49-F238E27FC236}">
                <a16:creationId xmlns:a16="http://schemas.microsoft.com/office/drawing/2014/main" id="{602213C7-06AC-436D-8A01-09D3BFF19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3124" y="2078587"/>
            <a:ext cx="3923607" cy="2942705"/>
          </a:xfrm>
          <a:prstGeom prst="rect">
            <a:avLst/>
          </a:prstGeom>
        </p:spPr>
      </p:pic>
      <p:grpSp>
        <p:nvGrpSpPr>
          <p:cNvPr id="7" name="Group 6">
            <a:extLst>
              <a:ext uri="{FF2B5EF4-FFF2-40B4-BE49-F238E27FC236}">
                <a16:creationId xmlns:a16="http://schemas.microsoft.com/office/drawing/2014/main" id="{AD3FE890-FDB8-B140-839A-C31B10F12924}"/>
              </a:ext>
            </a:extLst>
          </p:cNvPr>
          <p:cNvGrpSpPr/>
          <p:nvPr/>
        </p:nvGrpSpPr>
        <p:grpSpPr>
          <a:xfrm>
            <a:off x="5213715" y="3843278"/>
            <a:ext cx="2520280" cy="2501658"/>
            <a:chOff x="6084168" y="3815857"/>
            <a:chExt cx="2520280" cy="2501658"/>
          </a:xfrm>
        </p:grpSpPr>
        <p:sp>
          <p:nvSpPr>
            <p:cNvPr id="11" name="Freeform: Shape 3">
              <a:extLst>
                <a:ext uri="{FF2B5EF4-FFF2-40B4-BE49-F238E27FC236}">
                  <a16:creationId xmlns:a16="http://schemas.microsoft.com/office/drawing/2014/main" id="{20EF346D-974E-F14A-93F9-2DD6DDE7436C}"/>
                </a:ext>
              </a:extLst>
            </p:cNvPr>
            <p:cNvSpPr/>
            <p:nvPr/>
          </p:nvSpPr>
          <p:spPr>
            <a:xfrm>
              <a:off x="6127559" y="3815857"/>
              <a:ext cx="2476889" cy="2476889"/>
            </a:xfrm>
            <a:custGeom>
              <a:avLst/>
              <a:gdLst>
                <a:gd name="connsiteX0" fmla="*/ 2699993 w 5399986"/>
                <a:gd name="connsiteY0" fmla="*/ 0 h 5399986"/>
                <a:gd name="connsiteX1" fmla="*/ 5399986 w 5399986"/>
                <a:gd name="connsiteY1" fmla="*/ 2699993 h 5399986"/>
                <a:gd name="connsiteX2" fmla="*/ 2699993 w 5399986"/>
                <a:gd name="connsiteY2" fmla="*/ 2699993 h 5399986"/>
                <a:gd name="connsiteX3" fmla="*/ 2699993 w 5399986"/>
                <a:gd name="connsiteY3" fmla="*/ 0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2699993" y="0"/>
                  </a:moveTo>
                  <a:cubicBezTo>
                    <a:pt x="4191158" y="0"/>
                    <a:pt x="5399986" y="1208828"/>
                    <a:pt x="5399986" y="2699993"/>
                  </a:cubicBezTo>
                  <a:lnTo>
                    <a:pt x="2699993" y="2699993"/>
                  </a:lnTo>
                  <a:lnTo>
                    <a:pt x="2699993" y="0"/>
                  </a:lnTo>
                  <a:close/>
                </a:path>
              </a:pathLst>
            </a:custGeom>
            <a:solidFill>
              <a:srgbClr val="4CBDE4">
                <a:alpha val="80000"/>
              </a:srgbClr>
            </a:solidFill>
            <a:ln w="57150">
              <a:solidFill>
                <a:srgbClr val="4CBDE4"/>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2807428" tIns="1044718" rIns="691146" bIns="2839570" numCol="1" spcCol="1270" anchor="ctr" anchorCtr="0">
              <a:noAutofit/>
            </a:bodyPr>
            <a:lstStyle/>
            <a:p>
              <a:pPr algn="ctr" defTabSz="1600200">
                <a:lnSpc>
                  <a:spcPct val="90000"/>
                </a:lnSpc>
                <a:spcAft>
                  <a:spcPct val="35000"/>
                </a:spcAft>
              </a:pPr>
              <a:endParaRPr lang="en-GB" sz="1400" b="1" i="1" dirty="0">
                <a:solidFill>
                  <a:schemeClr val="tx1"/>
                </a:solidFill>
                <a:latin typeface="Arial" panose="020B0604020202020204" pitchFamily="34" charset="0"/>
                <a:cs typeface="Arial" panose="020B0604020202020204" pitchFamily="34" charset="0"/>
              </a:endParaRPr>
            </a:p>
          </p:txBody>
        </p:sp>
        <p:sp>
          <p:nvSpPr>
            <p:cNvPr id="12" name="Freeform: Shape 4">
              <a:extLst>
                <a:ext uri="{FF2B5EF4-FFF2-40B4-BE49-F238E27FC236}">
                  <a16:creationId xmlns:a16="http://schemas.microsoft.com/office/drawing/2014/main" id="{69EB1EA0-07D8-8549-9B0F-C334DC7B6D06}"/>
                </a:ext>
              </a:extLst>
            </p:cNvPr>
            <p:cNvSpPr/>
            <p:nvPr/>
          </p:nvSpPr>
          <p:spPr>
            <a:xfrm>
              <a:off x="6127559" y="3840626"/>
              <a:ext cx="2476889" cy="2476889"/>
            </a:xfrm>
            <a:custGeom>
              <a:avLst/>
              <a:gdLst>
                <a:gd name="connsiteX0" fmla="*/ 5399986 w 5399986"/>
                <a:gd name="connsiteY0" fmla="*/ 2699993 h 5399986"/>
                <a:gd name="connsiteX1" fmla="*/ 2699993 w 5399986"/>
                <a:gd name="connsiteY1" fmla="*/ 5399986 h 5399986"/>
                <a:gd name="connsiteX2" fmla="*/ 2699993 w 5399986"/>
                <a:gd name="connsiteY2" fmla="*/ 2699993 h 5399986"/>
                <a:gd name="connsiteX3" fmla="*/ 5399986 w 5399986"/>
                <a:gd name="connsiteY3" fmla="*/ 2699993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5399986" y="2699993"/>
                  </a:moveTo>
                  <a:cubicBezTo>
                    <a:pt x="5399986" y="4191158"/>
                    <a:pt x="4191158" y="5399986"/>
                    <a:pt x="2699993" y="5399986"/>
                  </a:cubicBezTo>
                  <a:lnTo>
                    <a:pt x="2699993" y="2699993"/>
                  </a:lnTo>
                  <a:lnTo>
                    <a:pt x="5399986" y="2699993"/>
                  </a:lnTo>
                  <a:close/>
                </a:path>
              </a:pathLst>
            </a:custGeom>
            <a:solidFill>
              <a:srgbClr val="F66712">
                <a:alpha val="80000"/>
              </a:srgbClr>
            </a:solidFill>
            <a:ln w="57150">
              <a:solidFill>
                <a:srgbClr val="F66712"/>
              </a:solidFill>
            </a:ln>
          </p:spPr>
          <p:style>
            <a:lnRef idx="2">
              <a:scrgbClr r="0" g="0" b="0"/>
            </a:lnRef>
            <a:fillRef idx="1">
              <a:scrgbClr r="0" g="0" b="0"/>
            </a:fillRef>
            <a:effectRef idx="0">
              <a:schemeClr val="accent4">
                <a:hueOff val="604807"/>
                <a:satOff val="-1980"/>
                <a:lumOff val="0"/>
                <a:alphaOff val="0"/>
              </a:schemeClr>
            </a:effectRef>
            <a:fontRef idx="minor">
              <a:schemeClr val="lt1"/>
            </a:fontRef>
          </p:style>
          <p:txBody>
            <a:bodyPr spcFirstLastPara="0" vert="horz" wrap="square" lIns="2842142" tIns="2842141" rIns="656432" bIns="1042147" numCol="1" spcCol="1270" anchor="ctr" anchorCtr="0">
              <a:noAutofit/>
            </a:bodyPr>
            <a:lstStyle/>
            <a:p>
              <a:pPr algn="ctr" defTabSz="1600200">
                <a:lnSpc>
                  <a:spcPct val="90000"/>
                </a:lnSpc>
                <a:spcAft>
                  <a:spcPct val="35000"/>
                </a:spcAft>
              </a:pPr>
              <a:endParaRPr lang="en-GB" sz="2800" b="1" i="1" dirty="0">
                <a:solidFill>
                  <a:schemeClr val="tx1"/>
                </a:solidFill>
                <a:latin typeface="Arial" panose="020B0604020202020204" pitchFamily="34" charset="0"/>
                <a:cs typeface="Arial" panose="020B0604020202020204" pitchFamily="34" charset="0"/>
              </a:endParaRPr>
            </a:p>
          </p:txBody>
        </p:sp>
        <p:sp>
          <p:nvSpPr>
            <p:cNvPr id="13" name="Freeform: Shape 5">
              <a:extLst>
                <a:ext uri="{FF2B5EF4-FFF2-40B4-BE49-F238E27FC236}">
                  <a16:creationId xmlns:a16="http://schemas.microsoft.com/office/drawing/2014/main" id="{44C9AEFE-22D9-0B4B-845E-9B91932C405A}"/>
                </a:ext>
              </a:extLst>
            </p:cNvPr>
            <p:cNvSpPr/>
            <p:nvPr/>
          </p:nvSpPr>
          <p:spPr>
            <a:xfrm>
              <a:off x="6084168" y="3840626"/>
              <a:ext cx="2476889" cy="2476889"/>
            </a:xfrm>
            <a:custGeom>
              <a:avLst/>
              <a:gdLst>
                <a:gd name="connsiteX0" fmla="*/ 2699993 w 5399986"/>
                <a:gd name="connsiteY0" fmla="*/ 5399986 h 5399986"/>
                <a:gd name="connsiteX1" fmla="*/ 0 w 5399986"/>
                <a:gd name="connsiteY1" fmla="*/ 2699993 h 5399986"/>
                <a:gd name="connsiteX2" fmla="*/ 2699993 w 5399986"/>
                <a:gd name="connsiteY2" fmla="*/ 2699993 h 5399986"/>
                <a:gd name="connsiteX3" fmla="*/ 2699993 w 5399986"/>
                <a:gd name="connsiteY3" fmla="*/ 5399986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2699993" y="5399986"/>
                  </a:moveTo>
                  <a:cubicBezTo>
                    <a:pt x="1208828" y="5399986"/>
                    <a:pt x="0" y="4191158"/>
                    <a:pt x="0" y="2699993"/>
                  </a:cubicBezTo>
                  <a:lnTo>
                    <a:pt x="2699993" y="2699993"/>
                  </a:lnTo>
                  <a:lnTo>
                    <a:pt x="2699993" y="5399986"/>
                  </a:lnTo>
                  <a:close/>
                </a:path>
              </a:pathLst>
            </a:custGeom>
            <a:solidFill>
              <a:srgbClr val="39CC46">
                <a:alpha val="80000"/>
              </a:srgbClr>
            </a:solidFill>
            <a:ln w="57150">
              <a:solidFill>
                <a:srgbClr val="39CC46"/>
              </a:solidFill>
            </a:ln>
          </p:spPr>
          <p:style>
            <a:lnRef idx="2">
              <a:scrgbClr r="0" g="0" b="0"/>
            </a:lnRef>
            <a:fillRef idx="1">
              <a:scrgbClr r="0" g="0" b="0"/>
            </a:fillRef>
            <a:effectRef idx="0">
              <a:schemeClr val="accent4">
                <a:hueOff val="1209614"/>
                <a:satOff val="-3960"/>
                <a:lumOff val="0"/>
                <a:alphaOff val="0"/>
              </a:schemeClr>
            </a:effectRef>
            <a:fontRef idx="minor">
              <a:schemeClr val="lt1"/>
            </a:fontRef>
          </p:style>
          <p:txBody>
            <a:bodyPr spcFirstLastPara="0" vert="horz" wrap="square" lIns="656433" tIns="2842141" rIns="2842141" bIns="1042147" numCol="1" spcCol="1270" anchor="ctr" anchorCtr="0">
              <a:noAutofit/>
            </a:bodyPr>
            <a:lstStyle/>
            <a:p>
              <a:pPr algn="ctr" defTabSz="1600200">
                <a:lnSpc>
                  <a:spcPct val="90000"/>
                </a:lnSpc>
                <a:spcAft>
                  <a:spcPct val="35000"/>
                </a:spcAft>
              </a:pPr>
              <a:endParaRPr lang="en-GB" sz="2800" b="1" i="1" dirty="0">
                <a:solidFill>
                  <a:schemeClr val="tx1"/>
                </a:solidFill>
                <a:latin typeface="Arial" panose="020B0604020202020204" pitchFamily="34" charset="0"/>
                <a:cs typeface="Arial" panose="020B0604020202020204" pitchFamily="34" charset="0"/>
              </a:endParaRPr>
            </a:p>
          </p:txBody>
        </p:sp>
        <p:sp>
          <p:nvSpPr>
            <p:cNvPr id="15" name="Freeform: Shape 6">
              <a:extLst>
                <a:ext uri="{FF2B5EF4-FFF2-40B4-BE49-F238E27FC236}">
                  <a16:creationId xmlns:a16="http://schemas.microsoft.com/office/drawing/2014/main" id="{854127DD-20BF-134D-87A8-F8AC1F1B1EC0}"/>
                </a:ext>
              </a:extLst>
            </p:cNvPr>
            <p:cNvSpPr/>
            <p:nvPr/>
          </p:nvSpPr>
          <p:spPr>
            <a:xfrm>
              <a:off x="6084168" y="3815857"/>
              <a:ext cx="2476889" cy="2476889"/>
            </a:xfrm>
            <a:custGeom>
              <a:avLst/>
              <a:gdLst>
                <a:gd name="connsiteX0" fmla="*/ 0 w 5399986"/>
                <a:gd name="connsiteY0" fmla="*/ 2699993 h 5399986"/>
                <a:gd name="connsiteX1" fmla="*/ 2699993 w 5399986"/>
                <a:gd name="connsiteY1" fmla="*/ 0 h 5399986"/>
                <a:gd name="connsiteX2" fmla="*/ 2699993 w 5399986"/>
                <a:gd name="connsiteY2" fmla="*/ 2699993 h 5399986"/>
                <a:gd name="connsiteX3" fmla="*/ 0 w 5399986"/>
                <a:gd name="connsiteY3" fmla="*/ 2699993 h 5399986"/>
              </a:gdLst>
              <a:ahLst/>
              <a:cxnLst>
                <a:cxn ang="0">
                  <a:pos x="connsiteX0" y="connsiteY0"/>
                </a:cxn>
                <a:cxn ang="0">
                  <a:pos x="connsiteX1" y="connsiteY1"/>
                </a:cxn>
                <a:cxn ang="0">
                  <a:pos x="connsiteX2" y="connsiteY2"/>
                </a:cxn>
                <a:cxn ang="0">
                  <a:pos x="connsiteX3" y="connsiteY3"/>
                </a:cxn>
              </a:cxnLst>
              <a:rect l="l" t="t" r="r" b="b"/>
              <a:pathLst>
                <a:path w="5399986" h="5399986">
                  <a:moveTo>
                    <a:pt x="0" y="2699993"/>
                  </a:moveTo>
                  <a:cubicBezTo>
                    <a:pt x="0" y="1208828"/>
                    <a:pt x="1208828" y="0"/>
                    <a:pt x="2699993" y="0"/>
                  </a:cubicBezTo>
                  <a:lnTo>
                    <a:pt x="2699993" y="2699993"/>
                  </a:lnTo>
                  <a:lnTo>
                    <a:pt x="0" y="2699993"/>
                  </a:lnTo>
                  <a:close/>
                </a:path>
              </a:pathLst>
            </a:custGeom>
            <a:solidFill>
              <a:srgbClr val="EF181E">
                <a:alpha val="80000"/>
              </a:srgbClr>
            </a:solidFill>
            <a:ln w="57150">
              <a:solidFill>
                <a:srgbClr val="EF181E"/>
              </a:solidFill>
            </a:ln>
          </p:spPr>
          <p:style>
            <a:lnRef idx="2">
              <a:scrgbClr r="0" g="0" b="0"/>
            </a:lnRef>
            <a:fillRef idx="1">
              <a:scrgbClr r="0" g="0" b="0"/>
            </a:fillRef>
            <a:effectRef idx="0">
              <a:schemeClr val="accent4">
                <a:hueOff val="1814420"/>
                <a:satOff val="-5940"/>
                <a:lumOff val="0"/>
                <a:alphaOff val="0"/>
              </a:schemeClr>
            </a:effectRef>
            <a:fontRef idx="minor">
              <a:schemeClr val="lt1"/>
            </a:fontRef>
          </p:style>
          <p:txBody>
            <a:bodyPr spcFirstLastPara="0" vert="horz" wrap="square" lIns="658973" tIns="1044686" rIns="2844681" bIns="2844682" numCol="1" spcCol="1270" anchor="ctr" anchorCtr="0">
              <a:noAutofit/>
            </a:bodyPr>
            <a:lstStyle/>
            <a:p>
              <a:pPr algn="ctr" defTabSz="1689100">
                <a:lnSpc>
                  <a:spcPct val="90000"/>
                </a:lnSpc>
                <a:spcAft>
                  <a:spcPct val="35000"/>
                </a:spcAft>
              </a:pPr>
              <a:endParaRPr lang="en-GB" sz="3800" b="1" dirty="0">
                <a:solidFill>
                  <a:schemeClr val="tx1"/>
                </a:solidFill>
              </a:endParaRPr>
            </a:p>
          </p:txBody>
        </p:sp>
        <p:sp>
          <p:nvSpPr>
            <p:cNvPr id="2" name="Rectangle 1">
              <a:extLst>
                <a:ext uri="{FF2B5EF4-FFF2-40B4-BE49-F238E27FC236}">
                  <a16:creationId xmlns:a16="http://schemas.microsoft.com/office/drawing/2014/main" id="{5E61F5AE-BF6A-5342-B6BC-0918D261BEDB}"/>
                </a:ext>
              </a:extLst>
            </p:cNvPr>
            <p:cNvSpPr/>
            <p:nvPr/>
          </p:nvSpPr>
          <p:spPr>
            <a:xfrm>
              <a:off x="6228000" y="4678803"/>
              <a:ext cx="966611" cy="246221"/>
            </a:xfrm>
            <a:prstGeom prst="rect">
              <a:avLst/>
            </a:prstGeom>
          </p:spPr>
          <p:txBody>
            <a:bodyPr wrap="none" lIns="0" tIns="0" rIns="0" bIns="0">
              <a:spAutoFit/>
            </a:bodyPr>
            <a:lstStyle/>
            <a:p>
              <a:pPr algn="r"/>
              <a:r>
                <a:rPr lang="en-GB" sz="1600" dirty="0">
                  <a:cs typeface="Arial" panose="020B0604020202020204" pitchFamily="34" charset="0"/>
                </a:rPr>
                <a:t>Recognise</a:t>
              </a:r>
              <a:endParaRPr lang="en-US" sz="1600" dirty="0"/>
            </a:p>
          </p:txBody>
        </p:sp>
        <p:sp>
          <p:nvSpPr>
            <p:cNvPr id="17" name="Rectangle 16">
              <a:extLst>
                <a:ext uri="{FF2B5EF4-FFF2-40B4-BE49-F238E27FC236}">
                  <a16:creationId xmlns:a16="http://schemas.microsoft.com/office/drawing/2014/main" id="{337EA935-83CE-F04C-8BDC-95F6887250D0}"/>
                </a:ext>
              </a:extLst>
            </p:cNvPr>
            <p:cNvSpPr/>
            <p:nvPr/>
          </p:nvSpPr>
          <p:spPr>
            <a:xfrm>
              <a:off x="7467214" y="4678803"/>
              <a:ext cx="819135" cy="246221"/>
            </a:xfrm>
            <a:prstGeom prst="rect">
              <a:avLst/>
            </a:prstGeom>
          </p:spPr>
          <p:txBody>
            <a:bodyPr wrap="none" lIns="0" tIns="0" rIns="0" bIns="0">
              <a:spAutoFit/>
            </a:bodyPr>
            <a:lstStyle/>
            <a:p>
              <a:r>
                <a:rPr lang="en-GB" sz="1600" dirty="0">
                  <a:cs typeface="Arial" panose="020B0604020202020204" pitchFamily="34" charset="0"/>
                </a:rPr>
                <a:t>Respond</a:t>
              </a:r>
              <a:endParaRPr lang="en-US" sz="1600" dirty="0"/>
            </a:p>
          </p:txBody>
        </p:sp>
        <p:sp>
          <p:nvSpPr>
            <p:cNvPr id="18" name="Rectangle 17">
              <a:extLst>
                <a:ext uri="{FF2B5EF4-FFF2-40B4-BE49-F238E27FC236}">
                  <a16:creationId xmlns:a16="http://schemas.microsoft.com/office/drawing/2014/main" id="{1ED98BFC-BCF8-C348-A8F7-96955CFA765D}"/>
                </a:ext>
              </a:extLst>
            </p:cNvPr>
            <p:cNvSpPr/>
            <p:nvPr/>
          </p:nvSpPr>
          <p:spPr>
            <a:xfrm>
              <a:off x="6534174" y="5239553"/>
              <a:ext cx="660437" cy="246221"/>
            </a:xfrm>
            <a:prstGeom prst="rect">
              <a:avLst/>
            </a:prstGeom>
          </p:spPr>
          <p:txBody>
            <a:bodyPr wrap="none" lIns="0" tIns="0" rIns="0" bIns="0">
              <a:spAutoFit/>
            </a:bodyPr>
            <a:lstStyle/>
            <a:p>
              <a:pPr algn="r"/>
              <a:r>
                <a:rPr lang="en-GB" sz="1600" dirty="0">
                  <a:cs typeface="Arial" panose="020B0604020202020204" pitchFamily="34" charset="0"/>
                </a:rPr>
                <a:t>Record</a:t>
              </a:r>
              <a:endParaRPr lang="en-US" sz="1600" dirty="0"/>
            </a:p>
          </p:txBody>
        </p:sp>
        <p:sp>
          <p:nvSpPr>
            <p:cNvPr id="19" name="Rectangle 18">
              <a:extLst>
                <a:ext uri="{FF2B5EF4-FFF2-40B4-BE49-F238E27FC236}">
                  <a16:creationId xmlns:a16="http://schemas.microsoft.com/office/drawing/2014/main" id="{DB7A6921-CBFB-AA4E-A46E-21802913D3B0}"/>
                </a:ext>
              </a:extLst>
            </p:cNvPr>
            <p:cNvSpPr/>
            <p:nvPr/>
          </p:nvSpPr>
          <p:spPr>
            <a:xfrm>
              <a:off x="7467214" y="5221244"/>
              <a:ext cx="501740" cy="246221"/>
            </a:xfrm>
            <a:prstGeom prst="rect">
              <a:avLst/>
            </a:prstGeom>
          </p:spPr>
          <p:txBody>
            <a:bodyPr wrap="none" lIns="0" tIns="0" rIns="0" bIns="0">
              <a:spAutoFit/>
            </a:bodyPr>
            <a:lstStyle/>
            <a:p>
              <a:r>
                <a:rPr lang="en-GB" sz="1600" dirty="0">
                  <a:cs typeface="Arial" panose="020B0604020202020204" pitchFamily="34" charset="0"/>
                </a:rPr>
                <a:t>Refer</a:t>
              </a:r>
              <a:endParaRPr lang="en-US" sz="1600" dirty="0"/>
            </a:p>
          </p:txBody>
        </p:sp>
      </p:grpSp>
      <p:sp>
        <p:nvSpPr>
          <p:cNvPr id="20" name="TextBox 19"/>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6</a:t>
            </a:r>
          </a:p>
        </p:txBody>
      </p:sp>
    </p:spTree>
    <p:extLst>
      <p:ext uri="{BB962C8B-B14F-4D97-AF65-F5344CB8AC3E}">
        <p14:creationId xmlns:p14="http://schemas.microsoft.com/office/powerpoint/2010/main" val="1223223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09749" y="692696"/>
            <a:ext cx="5942484" cy="2096120"/>
          </a:xfrm>
          <a:prstGeom prst="rect">
            <a:avLst/>
          </a:prstGeom>
        </p:spPr>
        <p:txBody>
          <a:bodyPr>
            <a:noAutofit/>
          </a:bodyPr>
          <a:lstStyle/>
          <a:p>
            <a:pPr algn="ctr"/>
            <a:r>
              <a:rPr lang="en-GB" sz="5600" b="1" dirty="0">
                <a:latin typeface="Arial" panose="020B0604020202020204" pitchFamily="34" charset="0"/>
                <a:cs typeface="Arial" panose="020B0604020202020204" pitchFamily="34" charset="0"/>
              </a:rPr>
              <a:t>From the Chat…</a:t>
            </a:r>
            <a:br>
              <a:rPr lang="en-GB" sz="5600" b="1" dirty="0">
                <a:latin typeface="Arial" panose="020B0604020202020204" pitchFamily="34" charset="0"/>
                <a:cs typeface="Arial" panose="020B0604020202020204" pitchFamily="34" charset="0"/>
              </a:rPr>
            </a:br>
            <a:r>
              <a:rPr lang="en-GB" sz="5600" b="1" dirty="0">
                <a:latin typeface="Arial" panose="020B0604020202020204" pitchFamily="34" charset="0"/>
                <a:cs typeface="Arial" panose="020B0604020202020204" pitchFamily="34" charset="0"/>
              </a:rPr>
              <a:t>Any unanswered questions?</a:t>
            </a:r>
          </a:p>
        </p:txBody>
      </p:sp>
      <p:sp>
        <p:nvSpPr>
          <p:cNvPr id="3" name="TextBox 2"/>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6</a:t>
            </a:r>
          </a:p>
        </p:txBody>
      </p:sp>
      <p:pic>
        <p:nvPicPr>
          <p:cNvPr id="4" name="Picture 3"/>
          <p:cNvPicPr>
            <a:picLocks noChangeAspect="1"/>
          </p:cNvPicPr>
          <p:nvPr/>
        </p:nvPicPr>
        <p:blipFill>
          <a:blip r:embed="rId2"/>
          <a:stretch>
            <a:fillRect/>
          </a:stretch>
        </p:blipFill>
        <p:spPr>
          <a:xfrm>
            <a:off x="1376281" y="3861048"/>
            <a:ext cx="6609420" cy="2553639"/>
          </a:xfrm>
          <a:prstGeom prst="rect">
            <a:avLst/>
          </a:prstGeom>
        </p:spPr>
      </p:pic>
    </p:spTree>
    <p:extLst>
      <p:ext uri="{BB962C8B-B14F-4D97-AF65-F5344CB8AC3E}">
        <p14:creationId xmlns:p14="http://schemas.microsoft.com/office/powerpoint/2010/main" val="2015219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51984" y="6107738"/>
            <a:ext cx="2880319" cy="369332"/>
          </a:xfrm>
          <a:prstGeom prst="rect">
            <a:avLst/>
          </a:prstGeom>
          <a:solidFill>
            <a:schemeClr val="bg1">
              <a:lumMod val="20000"/>
              <a:lumOff val="80000"/>
            </a:schemeClr>
          </a:solidFill>
        </p:spPr>
        <p:txBody>
          <a:bodyPr wrap="square" rtlCol="0">
            <a:spAutoFit/>
          </a:bodyPr>
          <a:lstStyle/>
          <a:p>
            <a:r>
              <a:rPr lang="en-GB" sz="1800" dirty="0" smtClean="0"/>
              <a:t>Image by </a:t>
            </a:r>
            <a:r>
              <a:rPr lang="en-GB" sz="1800" dirty="0"/>
              <a:t>Benji Spence</a:t>
            </a:r>
          </a:p>
        </p:txBody>
      </p:sp>
      <p:sp>
        <p:nvSpPr>
          <p:cNvPr id="4" name="Rectangle 3"/>
          <p:cNvSpPr/>
          <p:nvPr/>
        </p:nvSpPr>
        <p:spPr>
          <a:xfrm>
            <a:off x="191344" y="706259"/>
            <a:ext cx="6744071" cy="5401479"/>
          </a:xfrm>
          <a:prstGeom prst="rect">
            <a:avLst/>
          </a:prstGeom>
        </p:spPr>
        <p:txBody>
          <a:bodyPr wrap="square">
            <a:spAutoFit/>
          </a:bodyPr>
          <a:lstStyle/>
          <a:p>
            <a:pPr>
              <a:lnSpc>
                <a:spcPct val="115000"/>
              </a:lnSpc>
              <a:spcAft>
                <a:spcPts val="0"/>
              </a:spcAft>
            </a:pPr>
            <a:r>
              <a:rPr lang="en-GB" dirty="0">
                <a:latin typeface="Leelawadee"/>
                <a:ea typeface="Calibri" panose="020F0502020204030204" pitchFamily="34" charset="0"/>
                <a:cs typeface="Times New Roman" panose="02020603050405020304" pitchFamily="18" charset="0"/>
              </a:rPr>
              <a:t>In the speaking and in the spaces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dirty="0">
                <a:latin typeface="Leelawadee"/>
                <a:ea typeface="Calibri" panose="020F0502020204030204" pitchFamily="34" charset="0"/>
                <a:cs typeface="Times New Roman" panose="02020603050405020304" pitchFamily="18" charset="0"/>
              </a:rPr>
              <a:t>In the unknowing and in the silences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dirty="0">
                <a:latin typeface="Leelawadee"/>
                <a:ea typeface="Calibri" panose="020F0502020204030204" pitchFamily="34" charset="0"/>
                <a:cs typeface="Times New Roman" panose="02020603050405020304" pitchFamily="18" charset="0"/>
              </a:rPr>
              <a:t>In the things untold or buried</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dirty="0">
                <a:latin typeface="Leelawadee"/>
                <a:ea typeface="Calibri" panose="020F0502020204030204" pitchFamily="34" charset="0"/>
                <a:cs typeface="Times New Roman" panose="02020603050405020304" pitchFamily="18" charset="0"/>
              </a:rPr>
              <a:t>Bring wisdom, Holy Spirit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dirty="0">
                <a:latin typeface="Leelawadee"/>
                <a:ea typeface="Calibri" panose="020F0502020204030204" pitchFamily="34" charset="0"/>
                <a:cs typeface="Times New Roman" panose="02020603050405020304" pitchFamily="18" charset="0"/>
              </a:rPr>
              <a:t>Bring time, Creator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dirty="0">
                <a:latin typeface="Leelawadee"/>
                <a:ea typeface="Calibri" panose="020F0502020204030204" pitchFamily="34" charset="0"/>
                <a:cs typeface="Times New Roman" panose="02020603050405020304" pitchFamily="18" charset="0"/>
              </a:rPr>
              <a:t>Bring the word, </a:t>
            </a:r>
            <a:endParaRPr lang="en-GB" dirty="0" smtClean="0">
              <a:latin typeface="Leelawadee"/>
              <a:ea typeface="Calibri" panose="020F0502020204030204" pitchFamily="34" charset="0"/>
              <a:cs typeface="Times New Roman" panose="02020603050405020304" pitchFamily="18" charset="0"/>
            </a:endParaRPr>
          </a:p>
          <a:p>
            <a:pPr>
              <a:lnSpc>
                <a:spcPct val="115000"/>
              </a:lnSpc>
              <a:spcAft>
                <a:spcPts val="0"/>
              </a:spcAft>
            </a:pPr>
            <a:r>
              <a:rPr lang="en-GB" dirty="0" smtClean="0">
                <a:latin typeface="Leelawadee"/>
                <a:ea typeface="Calibri" panose="020F0502020204030204" pitchFamily="34" charset="0"/>
                <a:cs typeface="Times New Roman" panose="02020603050405020304" pitchFamily="18" charset="0"/>
              </a:rPr>
              <a:t>beyond </a:t>
            </a:r>
            <a:r>
              <a:rPr lang="en-GB" dirty="0">
                <a:latin typeface="Leelawadee"/>
                <a:ea typeface="Calibri" panose="020F0502020204030204" pitchFamily="34" charset="0"/>
                <a:cs typeface="Times New Roman" panose="02020603050405020304" pitchFamily="18" charset="0"/>
              </a:rPr>
              <a:t>words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dirty="0">
                <a:latin typeface="Leelawadee"/>
                <a:ea typeface="Calibri" panose="020F0502020204030204" pitchFamily="34" charset="0"/>
                <a:cs typeface="Times New Roman" panose="02020603050405020304" pitchFamily="18" charset="0"/>
              </a:rPr>
              <a:t> </a:t>
            </a:r>
            <a:endParaRPr lang="en-GB" sz="1800" dirty="0">
              <a:latin typeface="Leelawadee"/>
              <a:ea typeface="Calibri" panose="020F0502020204030204" pitchFamily="34" charset="0"/>
              <a:cs typeface="Times New Roman" panose="02020603050405020304" pitchFamily="18" charset="0"/>
            </a:endParaRPr>
          </a:p>
          <a:p>
            <a:pPr>
              <a:lnSpc>
                <a:spcPct val="115000"/>
              </a:lnSpc>
              <a:spcAft>
                <a:spcPts val="0"/>
              </a:spcAft>
            </a:pPr>
            <a:endParaRPr lang="en-GB" sz="1800" dirty="0">
              <a:latin typeface="Leelawadee"/>
              <a:ea typeface="Calibri" panose="020F0502020204030204" pitchFamily="34" charset="0"/>
              <a:cs typeface="Times New Roman" panose="02020603050405020304" pitchFamily="18" charset="0"/>
            </a:endParaRPr>
          </a:p>
          <a:p>
            <a:pPr>
              <a:lnSpc>
                <a:spcPct val="115000"/>
              </a:lnSpc>
              <a:spcAft>
                <a:spcPts val="0"/>
              </a:spcAft>
            </a:pPr>
            <a:endParaRPr lang="en-GB" sz="1800" dirty="0">
              <a:latin typeface="Leelawadee"/>
              <a:ea typeface="Calibri" panose="020F0502020204030204" pitchFamily="34" charset="0"/>
              <a:cs typeface="Times New Roman" panose="02020603050405020304" pitchFamily="18" charset="0"/>
            </a:endParaRPr>
          </a:p>
          <a:p>
            <a:pPr>
              <a:lnSpc>
                <a:spcPct val="115000"/>
              </a:lnSpc>
              <a:spcAft>
                <a:spcPts val="0"/>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dirty="0">
                <a:latin typeface="Leelawadee"/>
                <a:ea typeface="Calibri" panose="020F0502020204030204" pitchFamily="34" charset="0"/>
                <a:cs typeface="Times New Roman" panose="02020603050405020304" pitchFamily="18" charset="0"/>
              </a:rPr>
              <a:t>Taken from</a:t>
            </a:r>
            <a:r>
              <a:rPr lang="en-GB" sz="1800" i="1" dirty="0">
                <a:latin typeface="Leelawadee"/>
                <a:ea typeface="Calibri" panose="020F0502020204030204" pitchFamily="34" charset="0"/>
                <a:cs typeface="Times New Roman" panose="02020603050405020304" pitchFamily="18" charset="0"/>
              </a:rPr>
              <a:t> So What’s the Story? </a:t>
            </a:r>
            <a:r>
              <a:rPr lang="en-GB" sz="1800" dirty="0">
                <a:latin typeface="Leelawadee"/>
                <a:ea typeface="Calibri" panose="020F0502020204030204" pitchFamily="34" charset="0"/>
                <a:cs typeface="Times New Roman" panose="02020603050405020304" pitchFamily="18" charset="0"/>
              </a:rPr>
              <a:t>by </a:t>
            </a:r>
            <a:endParaRPr lang="en-GB" sz="1800" dirty="0" smtClean="0">
              <a:latin typeface="Leelawadee"/>
              <a:ea typeface="Calibri" panose="020F0502020204030204" pitchFamily="34" charset="0"/>
              <a:cs typeface="Times New Roman" panose="02020603050405020304" pitchFamily="18" charset="0"/>
            </a:endParaRPr>
          </a:p>
          <a:p>
            <a:pPr>
              <a:lnSpc>
                <a:spcPct val="115000"/>
              </a:lnSpc>
              <a:spcAft>
                <a:spcPts val="0"/>
              </a:spcAft>
            </a:pPr>
            <a:r>
              <a:rPr lang="en-GB" sz="1800" dirty="0" smtClean="0">
                <a:latin typeface="Leelawadee"/>
                <a:ea typeface="Calibri" panose="020F0502020204030204" pitchFamily="34" charset="0"/>
                <a:cs typeface="Times New Roman" panose="02020603050405020304" pitchFamily="18" charset="0"/>
              </a:rPr>
              <a:t>Barbara Glasson </a:t>
            </a:r>
            <a:r>
              <a:rPr lang="en-GB" sz="1800" dirty="0">
                <a:latin typeface="Leelawadee"/>
                <a:ea typeface="Calibri" panose="020F0502020204030204" pitchFamily="34" charset="0"/>
                <a:cs typeface="Times New Roman" panose="02020603050405020304" pitchFamily="18" charset="0"/>
              </a:rPr>
              <a:t>and Clive Marsh </a:t>
            </a:r>
          </a:p>
          <a:p>
            <a:pPr>
              <a:lnSpc>
                <a:spcPct val="115000"/>
              </a:lnSpc>
              <a:spcAft>
                <a:spcPts val="0"/>
              </a:spcAft>
            </a:pPr>
            <a:r>
              <a:rPr lang="en-GB" sz="1800" dirty="0">
                <a:latin typeface="Leelawadee"/>
                <a:ea typeface="Calibri" panose="020F0502020204030204" pitchFamily="34" charset="0"/>
                <a:cs typeface="Times New Roman" panose="02020603050405020304" pitchFamily="18" charset="0"/>
              </a:rPr>
              <a:t>(Methodist Publishing, 2019)</a:t>
            </a: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7" name="Picture 3" descr="ELL-01.png"/>
          <p:cNvPicPr>
            <a:picLocks noChangeAspect="1" noChangeArrowheads="1"/>
          </p:cNvPicPr>
          <p:nvPr/>
        </p:nvPicPr>
        <p:blipFill rotWithShape="1">
          <a:blip r:embed="rId2">
            <a:extLst>
              <a:ext uri="{28A0092B-C50C-407E-A947-70E740481C1C}">
                <a14:useLocalDpi xmlns:a14="http://schemas.microsoft.com/office/drawing/2010/main" val="0"/>
              </a:ext>
            </a:extLst>
          </a:blip>
          <a:srcRect l="49511" t="52515" b="6402"/>
          <a:stretch/>
        </p:blipFill>
        <p:spPr bwMode="auto">
          <a:xfrm>
            <a:off x="4367808" y="1593952"/>
            <a:ext cx="3945348" cy="453650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791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6</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1" y="3933056"/>
            <a:ext cx="7608168" cy="25360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44" y="491392"/>
            <a:ext cx="3364062" cy="3582363"/>
          </a:xfrm>
          <a:prstGeom prst="rect">
            <a:avLst/>
          </a:prstGeom>
        </p:spPr>
      </p:pic>
      <p:sp>
        <p:nvSpPr>
          <p:cNvPr id="6" name="TextBox 5"/>
          <p:cNvSpPr txBox="1"/>
          <p:nvPr/>
        </p:nvSpPr>
        <p:spPr>
          <a:xfrm>
            <a:off x="3543182" y="1268760"/>
            <a:ext cx="4752087" cy="1569660"/>
          </a:xfrm>
          <a:prstGeom prst="rect">
            <a:avLst/>
          </a:prstGeom>
          <a:noFill/>
        </p:spPr>
        <p:txBody>
          <a:bodyPr wrap="square" rtlCol="0">
            <a:spAutoFit/>
          </a:bodyPr>
          <a:lstStyle/>
          <a:p>
            <a:pPr marL="342900" indent="-342900">
              <a:buFont typeface="Arial" panose="020B0604020202020204" pitchFamily="34" charset="0"/>
              <a:buChar char="•"/>
            </a:pPr>
            <a:r>
              <a:rPr lang="en-GB" sz="3200" dirty="0" smtClean="0"/>
              <a:t>Learning Log</a:t>
            </a:r>
          </a:p>
          <a:p>
            <a:pPr marL="342900" indent="-342900">
              <a:buFont typeface="Arial" panose="020B0604020202020204" pitchFamily="34" charset="0"/>
              <a:buChar char="•"/>
            </a:pPr>
            <a:r>
              <a:rPr lang="en-GB" sz="3200" dirty="0" smtClean="0"/>
              <a:t>Course Handbook</a:t>
            </a:r>
          </a:p>
          <a:p>
            <a:pPr marL="342900" indent="-342900">
              <a:buFont typeface="Arial" panose="020B0604020202020204" pitchFamily="34" charset="0"/>
              <a:buChar char="•"/>
            </a:pPr>
            <a:r>
              <a:rPr lang="en-GB" sz="3200" dirty="0" smtClean="0"/>
              <a:t>Find those policies!</a:t>
            </a:r>
            <a:endParaRPr lang="en-GB" sz="3200" dirty="0"/>
          </a:p>
        </p:txBody>
      </p:sp>
    </p:spTree>
    <p:extLst>
      <p:ext uri="{BB962C8B-B14F-4D97-AF65-F5344CB8AC3E}">
        <p14:creationId xmlns:p14="http://schemas.microsoft.com/office/powerpoint/2010/main" val="238466743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35C48C-3768-5F42-8E82-7EB3B8D6465C}"/>
              </a:ext>
            </a:extLst>
          </p:cNvPr>
          <p:cNvPicPr>
            <a:picLocks noChangeAspect="1"/>
          </p:cNvPicPr>
          <p:nvPr/>
        </p:nvPicPr>
        <p:blipFill rotWithShape="1">
          <a:blip r:embed="rId2">
            <a:extLst>
              <a:ext uri="{28A0092B-C50C-407E-A947-70E740481C1C}">
                <a14:useLocalDpi xmlns:a14="http://schemas.microsoft.com/office/drawing/2010/main" val="0"/>
              </a:ext>
            </a:extLst>
          </a:blip>
          <a:srcRect b="9614"/>
          <a:stretch/>
        </p:blipFill>
        <p:spPr>
          <a:xfrm>
            <a:off x="4367808" y="2276872"/>
            <a:ext cx="3173030" cy="3886118"/>
          </a:xfrm>
          <a:prstGeom prst="rect">
            <a:avLst/>
          </a:prstGeom>
        </p:spPr>
      </p:pic>
      <p:sp>
        <p:nvSpPr>
          <p:cNvPr id="2" name="Title 1">
            <a:extLst>
              <a:ext uri="{FF2B5EF4-FFF2-40B4-BE49-F238E27FC236}">
                <a16:creationId xmlns:a16="http://schemas.microsoft.com/office/drawing/2014/main" id="{C5DF6937-0B21-5E41-BDEE-82373C7FF3D7}"/>
              </a:ext>
            </a:extLst>
          </p:cNvPr>
          <p:cNvSpPr txBox="1">
            <a:spLocks/>
          </p:cNvSpPr>
          <p:nvPr/>
        </p:nvSpPr>
        <p:spPr>
          <a:xfrm>
            <a:off x="1625599" y="476672"/>
            <a:ext cx="4686425" cy="1105682"/>
          </a:xfrm>
          <a:prstGeom prst="rect">
            <a:avLst/>
          </a:prstGeom>
        </p:spPr>
        <p:txBody>
          <a:bodyPr anchor="t"/>
          <a:lstStyle>
            <a:lvl1pPr algn="ctr" rtl="0" eaLnBrk="0" fontAlgn="base" hangingPunct="0">
              <a:spcBef>
                <a:spcPct val="0"/>
              </a:spcBef>
              <a:spcAft>
                <a:spcPct val="0"/>
              </a:spcAft>
              <a:defRPr sz="4400" kern="1200">
                <a:solidFill>
                  <a:schemeClr val="tx1"/>
                </a:solidFill>
                <a:latin typeface="+mj-lt"/>
                <a:ea typeface="Geneva" charset="-128"/>
                <a:cs typeface="Geneva" charset="0"/>
              </a:defRPr>
            </a:lvl1pPr>
            <a:lvl2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128"/>
                <a:cs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6000" b="1" dirty="0">
                <a:solidFill>
                  <a:srgbClr val="000000"/>
                </a:solidFill>
                <a:latin typeface="Arial" panose="020B0604020202020204" pitchFamily="34" charset="0"/>
                <a:cs typeface="Arial" panose="020B0604020202020204" pitchFamily="34" charset="0"/>
              </a:rPr>
              <a:t>Thank </a:t>
            </a:r>
            <a:r>
              <a:rPr lang="en-GB" sz="6000" b="1" dirty="0" smtClean="0">
                <a:solidFill>
                  <a:srgbClr val="000000"/>
                </a:solidFill>
                <a:latin typeface="Arial" panose="020B0604020202020204" pitchFamily="34" charset="0"/>
                <a:cs typeface="Arial" panose="020B0604020202020204" pitchFamily="34" charset="0"/>
              </a:rPr>
              <a:t>you!</a:t>
            </a:r>
            <a:endParaRPr lang="en-GB" sz="6000" b="1" dirty="0">
              <a:solidFill>
                <a:srgbClr val="0000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02A553A-487B-EA48-9865-082904E16185}"/>
              </a:ext>
            </a:extLst>
          </p:cNvPr>
          <p:cNvSpPr txBox="1">
            <a:spLocks/>
          </p:cNvSpPr>
          <p:nvPr/>
        </p:nvSpPr>
        <p:spPr>
          <a:xfrm>
            <a:off x="911424" y="1724889"/>
            <a:ext cx="3312368" cy="1440160"/>
          </a:xfrm>
          <a:prstGeom prst="rect">
            <a:avLst/>
          </a:prstGeom>
        </p:spPr>
        <p:txBody>
          <a:bodyPr anchor="t">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Geneva" charset="-128"/>
                <a:cs typeface="Geneva"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Geneva"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Geneva"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dirty="0">
                <a:solidFill>
                  <a:srgbClr val="000000"/>
                </a:solidFill>
                <a:latin typeface="Arial" panose="020B0604020202020204" pitchFamily="34" charset="0"/>
                <a:ea typeface="Geneva"/>
                <a:cs typeface="Arial" panose="020B0604020202020204" pitchFamily="34" charset="0"/>
              </a:rPr>
              <a:t>Creating Safer Space</a:t>
            </a:r>
          </a:p>
          <a:p>
            <a:pPr marL="0" indent="0">
              <a:buNone/>
            </a:pPr>
            <a:r>
              <a:rPr lang="en-GB" sz="2400" dirty="0">
                <a:solidFill>
                  <a:srgbClr val="000000"/>
                </a:solidFill>
                <a:latin typeface="Arial" panose="020B0604020202020204" pitchFamily="34" charset="0"/>
                <a:ea typeface="Geneva"/>
                <a:cs typeface="Arial" panose="020B0604020202020204" pitchFamily="34" charset="0"/>
              </a:rPr>
              <a:t>Foundation Module </a:t>
            </a:r>
          </a:p>
          <a:p>
            <a:pPr marL="0" indent="0">
              <a:buNone/>
            </a:pPr>
            <a:r>
              <a:rPr lang="en-GB" sz="2400" dirty="0">
                <a:solidFill>
                  <a:srgbClr val="000000"/>
                </a:solidFill>
                <a:latin typeface="Arial" panose="020B0604020202020204" pitchFamily="34" charset="0"/>
                <a:ea typeface="Geneva"/>
                <a:cs typeface="Arial" panose="020B0604020202020204" pitchFamily="34" charset="0"/>
              </a:rPr>
              <a:t>2020 Edition (online)</a:t>
            </a:r>
          </a:p>
        </p:txBody>
      </p:sp>
      <p:sp>
        <p:nvSpPr>
          <p:cNvPr id="4" name="TextBox 3"/>
          <p:cNvSpPr txBox="1"/>
          <p:nvPr/>
        </p:nvSpPr>
        <p:spPr>
          <a:xfrm>
            <a:off x="911424" y="3582901"/>
            <a:ext cx="3024336" cy="461665"/>
          </a:xfrm>
          <a:prstGeom prst="rect">
            <a:avLst/>
          </a:prstGeom>
          <a:noFill/>
        </p:spPr>
        <p:txBody>
          <a:bodyPr wrap="square" rtlCol="0">
            <a:spAutoFit/>
          </a:bodyPr>
          <a:lstStyle/>
          <a:p>
            <a:r>
              <a:rPr lang="en-GB" dirty="0"/>
              <a:t>Certificates</a:t>
            </a:r>
            <a:r>
              <a:rPr lang="en-GB" dirty="0" smtClean="0"/>
              <a:t>:</a:t>
            </a:r>
            <a:endParaRPr lang="en-GB" dirty="0"/>
          </a:p>
        </p:txBody>
      </p:sp>
      <p:sp>
        <p:nvSpPr>
          <p:cNvPr id="7" name="TextBox 6"/>
          <p:cNvSpPr txBox="1"/>
          <p:nvPr/>
        </p:nvSpPr>
        <p:spPr>
          <a:xfrm>
            <a:off x="911424" y="4467449"/>
            <a:ext cx="3024336" cy="461665"/>
          </a:xfrm>
          <a:prstGeom prst="rect">
            <a:avLst/>
          </a:prstGeom>
          <a:noFill/>
        </p:spPr>
        <p:txBody>
          <a:bodyPr wrap="square" rtlCol="0">
            <a:spAutoFit/>
          </a:bodyPr>
          <a:lstStyle/>
          <a:p>
            <a:r>
              <a:rPr lang="en-GB" dirty="0"/>
              <a:t>Pastoral Support:</a:t>
            </a:r>
          </a:p>
        </p:txBody>
      </p:sp>
      <p:sp>
        <p:nvSpPr>
          <p:cNvPr id="8" name="TextBox 7"/>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6</a:t>
            </a:r>
          </a:p>
        </p:txBody>
      </p:sp>
    </p:spTree>
    <p:extLst>
      <p:ext uri="{BB962C8B-B14F-4D97-AF65-F5344CB8AC3E}">
        <p14:creationId xmlns:p14="http://schemas.microsoft.com/office/powerpoint/2010/main" val="64922272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91344" y="369332"/>
            <a:ext cx="5544616" cy="553357"/>
          </a:xfrm>
          <a:prstGeom prst="rect">
            <a:avLst/>
          </a:prstGeom>
          <a:noFill/>
          <a:ln w="9525">
            <a:noFill/>
            <a:miter lim="800000"/>
            <a:headEnd/>
            <a:tailEnd/>
          </a:ln>
        </p:spPr>
        <p:txBody>
          <a:bodyPr wrap="square">
            <a:spAutoFit/>
          </a:bodyPr>
          <a:lstStyle/>
          <a:p>
            <a:pPr eaLnBrk="1" hangingPunct="1">
              <a:lnSpc>
                <a:spcPct val="107000"/>
              </a:lnSpc>
              <a:spcAft>
                <a:spcPts val="800"/>
              </a:spcAft>
            </a:pPr>
            <a:r>
              <a:rPr lang="en-GB" sz="2800" b="1" dirty="0" smtClean="0">
                <a:cs typeface="Arial" panose="020B0604020202020204" pitchFamily="34" charset="0"/>
              </a:rPr>
              <a:t>Looking after each other:</a:t>
            </a:r>
            <a:endParaRPr lang="en-GB" sz="2800" b="1" dirty="0">
              <a:cs typeface="Arial" panose="020B0604020202020204" pitchFamily="34" charset="0"/>
            </a:endParaRPr>
          </a:p>
        </p:txBody>
      </p:sp>
      <p:sp>
        <p:nvSpPr>
          <p:cNvPr id="2" name="TextBox 1"/>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1</a:t>
            </a:r>
          </a:p>
        </p:txBody>
      </p:sp>
      <p:sp>
        <p:nvSpPr>
          <p:cNvPr id="12" name="TextBox 11"/>
          <p:cNvSpPr txBox="1">
            <a:spLocks noChangeArrowheads="1"/>
          </p:cNvSpPr>
          <p:nvPr/>
        </p:nvSpPr>
        <p:spPr bwMode="auto">
          <a:xfrm>
            <a:off x="335360" y="1224528"/>
            <a:ext cx="8856984" cy="2463367"/>
          </a:xfrm>
          <a:prstGeom prst="rect">
            <a:avLst/>
          </a:prstGeom>
          <a:noFill/>
          <a:ln w="9525">
            <a:noFill/>
            <a:miter lim="800000"/>
            <a:headEnd/>
            <a:tailEnd/>
          </a:ln>
        </p:spPr>
        <p:txBody>
          <a:bodyPr wrap="square">
            <a:spAutoFit/>
          </a:bodyPr>
          <a:lstStyle/>
          <a:p>
            <a:pPr marL="457200" indent="-457200" eaLnBrk="1" hangingPunct="1">
              <a:lnSpc>
                <a:spcPct val="107000"/>
              </a:lnSpc>
              <a:spcAft>
                <a:spcPts val="0"/>
              </a:spcAft>
              <a:buFont typeface="Arial" panose="020B0604020202020204" pitchFamily="34" charset="0"/>
              <a:buChar char="•"/>
            </a:pPr>
            <a:r>
              <a:rPr lang="en-GB" dirty="0" smtClean="0">
                <a:cs typeface="Arial" panose="020B0604020202020204" pitchFamily="34" charset="0"/>
              </a:rPr>
              <a:t>Respect the feelings, experiences and views of others</a:t>
            </a:r>
          </a:p>
          <a:p>
            <a:pPr marL="457200" indent="-457200" eaLnBrk="1" hangingPunct="1">
              <a:lnSpc>
                <a:spcPct val="107000"/>
              </a:lnSpc>
              <a:spcAft>
                <a:spcPts val="0"/>
              </a:spcAft>
              <a:buFont typeface="Arial" panose="020B0604020202020204" pitchFamily="34" charset="0"/>
              <a:buChar char="•"/>
            </a:pPr>
            <a:r>
              <a:rPr lang="en-GB" dirty="0" smtClean="0">
                <a:cs typeface="Arial" panose="020B0604020202020204" pitchFamily="34" charset="0"/>
              </a:rPr>
              <a:t>Listen to different views and question in a constructive way </a:t>
            </a:r>
          </a:p>
          <a:p>
            <a:pPr marL="457200" indent="-457200" eaLnBrk="1" hangingPunct="1">
              <a:lnSpc>
                <a:spcPct val="107000"/>
              </a:lnSpc>
              <a:spcAft>
                <a:spcPts val="0"/>
              </a:spcAft>
              <a:buFont typeface="Arial" panose="020B0604020202020204" pitchFamily="34" charset="0"/>
              <a:buChar char="•"/>
            </a:pPr>
            <a:r>
              <a:rPr lang="en-GB" dirty="0" smtClean="0">
                <a:cs typeface="Arial" panose="020B0604020202020204" pitchFamily="34" charset="0"/>
              </a:rPr>
              <a:t>Respect confidentiality unless it puts others at risk </a:t>
            </a:r>
          </a:p>
          <a:p>
            <a:pPr marL="457200" indent="-457200" eaLnBrk="1" hangingPunct="1">
              <a:lnSpc>
                <a:spcPct val="107000"/>
              </a:lnSpc>
              <a:spcAft>
                <a:spcPts val="0"/>
              </a:spcAft>
              <a:buFont typeface="Arial" panose="020B0604020202020204" pitchFamily="34" charset="0"/>
              <a:buChar char="•"/>
            </a:pPr>
            <a:r>
              <a:rPr lang="en-GB" dirty="0" smtClean="0">
                <a:cs typeface="Arial" panose="020B0604020202020204" pitchFamily="34" charset="0"/>
              </a:rPr>
              <a:t>Take responsibility for your own learning </a:t>
            </a:r>
            <a:endParaRPr lang="en-GB" dirty="0">
              <a:cs typeface="Arial" panose="020B0604020202020204" pitchFamily="34" charset="0"/>
            </a:endParaRPr>
          </a:p>
          <a:p>
            <a:pPr marL="457200" indent="-457200" eaLnBrk="1" hangingPunct="1">
              <a:lnSpc>
                <a:spcPct val="107000"/>
              </a:lnSpc>
              <a:spcAft>
                <a:spcPts val="0"/>
              </a:spcAft>
              <a:buFont typeface="Arial" panose="020B0604020202020204" pitchFamily="34" charset="0"/>
              <a:buChar char="•"/>
            </a:pPr>
            <a:r>
              <a:rPr lang="en-GB" dirty="0" smtClean="0">
                <a:cs typeface="Arial" panose="020B0604020202020204" pitchFamily="34" charset="0"/>
              </a:rPr>
              <a:t>Be aware of the potential impact of the subject on ourselves and others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9000"/>
            <a:ext cx="7174015" cy="3833614"/>
          </a:xfrm>
          <a:prstGeom prst="rect">
            <a:avLst/>
          </a:prstGeom>
        </p:spPr>
      </p:pic>
    </p:spTree>
    <p:extLst>
      <p:ext uri="{BB962C8B-B14F-4D97-AF65-F5344CB8AC3E}">
        <p14:creationId xmlns:p14="http://schemas.microsoft.com/office/powerpoint/2010/main" val="97372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78e545a-3a4d-4cbe-9d3b-a00804943f0d@eurprd0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21" r="27406" b="27308"/>
          <a:stretch/>
        </p:blipFill>
        <p:spPr bwMode="auto">
          <a:xfrm>
            <a:off x="1055440" y="1340768"/>
            <a:ext cx="4963244" cy="4680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76969" y="764704"/>
            <a:ext cx="3375937" cy="461665"/>
          </a:xfrm>
          <a:prstGeom prst="rect">
            <a:avLst/>
          </a:prstGeom>
          <a:noFill/>
        </p:spPr>
        <p:txBody>
          <a:bodyPr wrap="square" rtlCol="0">
            <a:spAutoFit/>
          </a:bodyPr>
          <a:lstStyle/>
          <a:p>
            <a:r>
              <a:rPr lang="en-GB" dirty="0"/>
              <a:t>Pastoral support: </a:t>
            </a:r>
          </a:p>
        </p:txBody>
      </p:sp>
      <p:sp>
        <p:nvSpPr>
          <p:cNvPr id="4" name="TextBox 3"/>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1</a:t>
            </a:r>
          </a:p>
        </p:txBody>
      </p:sp>
    </p:spTree>
    <p:extLst>
      <p:ext uri="{BB962C8B-B14F-4D97-AF65-F5344CB8AC3E}">
        <p14:creationId xmlns:p14="http://schemas.microsoft.com/office/powerpoint/2010/main" val="419040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512" y="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1</a:t>
            </a:r>
          </a:p>
        </p:txBody>
      </p:sp>
      <p:sp>
        <p:nvSpPr>
          <p:cNvPr id="3" name="TextBox 2">
            <a:extLst>
              <a:ext uri="{FF2B5EF4-FFF2-40B4-BE49-F238E27FC236}">
                <a16:creationId xmlns:a16="http://schemas.microsoft.com/office/drawing/2014/main" id="{5540ED8C-BDEB-4E00-ADFC-D728C59B8DC4}"/>
              </a:ext>
            </a:extLst>
          </p:cNvPr>
          <p:cNvSpPr txBox="1"/>
          <p:nvPr/>
        </p:nvSpPr>
        <p:spPr>
          <a:xfrm>
            <a:off x="3731769" y="5259625"/>
            <a:ext cx="4536504" cy="707886"/>
          </a:xfrm>
          <a:prstGeom prst="rect">
            <a:avLst/>
          </a:prstGeom>
          <a:noFill/>
        </p:spPr>
        <p:txBody>
          <a:bodyPr wrap="square" rtlCol="0">
            <a:spAutoFit/>
          </a:bodyPr>
          <a:lstStyle/>
          <a:p>
            <a:r>
              <a:rPr lang="en-GB" sz="4000" dirty="0">
                <a:solidFill>
                  <a:srgbClr val="FFFFFF"/>
                </a:solidFill>
              </a:rPr>
              <a:t>Opening devotions</a:t>
            </a:r>
          </a:p>
        </p:txBody>
      </p:sp>
      <p:sp>
        <p:nvSpPr>
          <p:cNvPr id="4" name="TextBox 3"/>
          <p:cNvSpPr txBox="1"/>
          <p:nvPr/>
        </p:nvSpPr>
        <p:spPr>
          <a:xfrm>
            <a:off x="162840" y="477988"/>
            <a:ext cx="3552363" cy="5632311"/>
          </a:xfrm>
          <a:prstGeom prst="rect">
            <a:avLst/>
          </a:prstGeom>
          <a:noFill/>
        </p:spPr>
        <p:txBody>
          <a:bodyPr wrap="square" rtlCol="0">
            <a:spAutoFit/>
          </a:bodyPr>
          <a:lstStyle/>
          <a:p>
            <a:r>
              <a:rPr lang="en-US" sz="3200" b="1" dirty="0"/>
              <a:t>Devotions:</a:t>
            </a:r>
          </a:p>
          <a:p>
            <a:endParaRPr lang="en-US" sz="2800" dirty="0"/>
          </a:p>
          <a:p>
            <a:r>
              <a:rPr lang="en-US" sz="2800" dirty="0"/>
              <a:t>“There is nothing in all creation that will ever be able to separate us from the love of God which is ours through Christ Jesus our Lord.” </a:t>
            </a:r>
          </a:p>
          <a:p>
            <a:endParaRPr lang="en-US" sz="2800" dirty="0"/>
          </a:p>
          <a:p>
            <a:endParaRPr lang="en-US" sz="2800" dirty="0"/>
          </a:p>
          <a:p>
            <a:r>
              <a:rPr lang="en-US" dirty="0"/>
              <a:t>Romans 8:39 </a:t>
            </a:r>
          </a:p>
          <a:p>
            <a:r>
              <a:rPr lang="en-US" dirty="0"/>
              <a:t>(Good News Version)</a:t>
            </a:r>
          </a:p>
        </p:txBody>
      </p:sp>
      <p:pic>
        <p:nvPicPr>
          <p:cNvPr id="5" name="Picture 4"/>
          <p:cNvPicPr>
            <a:picLocks noChangeAspect="1"/>
          </p:cNvPicPr>
          <p:nvPr/>
        </p:nvPicPr>
        <p:blipFill>
          <a:blip r:embed="rId2"/>
          <a:stretch>
            <a:fillRect/>
          </a:stretch>
        </p:blipFill>
        <p:spPr>
          <a:xfrm>
            <a:off x="3731769" y="363081"/>
            <a:ext cx="5100420" cy="6136267"/>
          </a:xfrm>
          <a:prstGeom prst="rect">
            <a:avLst/>
          </a:prstGeom>
        </p:spPr>
      </p:pic>
      <p:sp>
        <p:nvSpPr>
          <p:cNvPr id="6" name="TextBox 5"/>
          <p:cNvSpPr txBox="1"/>
          <p:nvPr/>
        </p:nvSpPr>
        <p:spPr>
          <a:xfrm>
            <a:off x="6240016" y="6130016"/>
            <a:ext cx="2592173" cy="369332"/>
          </a:xfrm>
          <a:prstGeom prst="rect">
            <a:avLst/>
          </a:prstGeom>
          <a:solidFill>
            <a:schemeClr val="bg1">
              <a:lumMod val="20000"/>
              <a:lumOff val="80000"/>
            </a:schemeClr>
          </a:solidFill>
        </p:spPr>
        <p:txBody>
          <a:bodyPr wrap="square" rtlCol="0">
            <a:spAutoFit/>
          </a:bodyPr>
          <a:lstStyle/>
          <a:p>
            <a:r>
              <a:rPr lang="en-GB" sz="1800" dirty="0" smtClean="0"/>
              <a:t>Image by </a:t>
            </a:r>
            <a:r>
              <a:rPr lang="en-GB" sz="1800" dirty="0"/>
              <a:t>Benji Spence</a:t>
            </a:r>
          </a:p>
        </p:txBody>
      </p:sp>
    </p:spTree>
    <p:extLst>
      <p:ext uri="{BB962C8B-B14F-4D97-AF65-F5344CB8AC3E}">
        <p14:creationId xmlns:p14="http://schemas.microsoft.com/office/powerpoint/2010/main" val="14348918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212975"/>
            <a:ext cx="8726760" cy="1944217"/>
          </a:xfrm>
        </p:spPr>
        <p:txBody>
          <a:bodyPr/>
          <a:lstStyle/>
          <a:p>
            <a:r>
              <a:rPr lang="en-GB" dirty="0" smtClean="0"/>
              <a:t>Introduce yourself to your breakout group</a:t>
            </a:r>
          </a:p>
          <a:p>
            <a:r>
              <a:rPr lang="en-GB" dirty="0" smtClean="0"/>
              <a:t>Say a little about your role in the church</a:t>
            </a:r>
          </a:p>
          <a:p>
            <a:r>
              <a:rPr lang="en-GB" dirty="0" smtClean="0"/>
              <a:t>What questions are you bringing to the training?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087" y="164725"/>
            <a:ext cx="3648257" cy="3197925"/>
          </a:xfrm>
          <a:prstGeom prst="rect">
            <a:avLst/>
          </a:prstGeom>
        </p:spPr>
      </p:pic>
      <p:sp>
        <p:nvSpPr>
          <p:cNvPr id="5" name="Rectangle 4"/>
          <p:cNvSpPr/>
          <p:nvPr/>
        </p:nvSpPr>
        <p:spPr>
          <a:xfrm>
            <a:off x="0" y="5118238"/>
            <a:ext cx="12192000" cy="1292662"/>
          </a:xfrm>
          <a:prstGeom prst="rect">
            <a:avLst/>
          </a:prstGeom>
          <a:solidFill>
            <a:srgbClr val="92D050"/>
          </a:solidFill>
        </p:spPr>
        <p:txBody>
          <a:bodyPr wrap="square">
            <a:spAutoFit/>
          </a:bodyPr>
          <a:lstStyle/>
          <a:p>
            <a:pPr marL="0" indent="0">
              <a:buNone/>
            </a:pPr>
            <a:r>
              <a:rPr lang="en-GB" b="1" dirty="0" smtClean="0"/>
              <a:t>	</a:t>
            </a:r>
            <a:r>
              <a:rPr lang="en-GB" sz="2600" dirty="0" smtClean="0"/>
              <a:t>Nominate </a:t>
            </a:r>
            <a:r>
              <a:rPr lang="en-GB" sz="2600" dirty="0"/>
              <a:t>a spokesperson to </a:t>
            </a:r>
            <a:endParaRPr lang="en-GB" sz="2600" dirty="0" smtClean="0"/>
          </a:p>
          <a:p>
            <a:pPr marL="0" indent="0">
              <a:buNone/>
            </a:pPr>
            <a:r>
              <a:rPr lang="en-GB" sz="2600" dirty="0" smtClean="0"/>
              <a:t>	summarise the </a:t>
            </a:r>
            <a:r>
              <a:rPr lang="en-GB" sz="2600" dirty="0"/>
              <a:t>questions and </a:t>
            </a:r>
            <a:endParaRPr lang="en-GB" sz="2600" dirty="0" smtClean="0"/>
          </a:p>
          <a:p>
            <a:pPr marL="0" indent="0">
              <a:buNone/>
            </a:pPr>
            <a:r>
              <a:rPr lang="en-GB" sz="2600" dirty="0" smtClean="0"/>
              <a:t>	feedback </a:t>
            </a:r>
            <a:r>
              <a:rPr lang="en-GB" sz="2600" dirty="0"/>
              <a:t>to the group</a:t>
            </a:r>
          </a:p>
        </p:txBody>
      </p:sp>
      <p:pic>
        <p:nvPicPr>
          <p:cNvPr id="6" name="Picture 5"/>
          <p:cNvPicPr>
            <a:picLocks noChangeAspect="1"/>
          </p:cNvPicPr>
          <p:nvPr/>
        </p:nvPicPr>
        <p:blipFill rotWithShape="1">
          <a:blip r:embed="rId3"/>
          <a:srcRect t="18399" b="25899"/>
          <a:stretch/>
        </p:blipFill>
        <p:spPr>
          <a:xfrm>
            <a:off x="5879976" y="5120373"/>
            <a:ext cx="3554526" cy="1290527"/>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191344" y="332656"/>
            <a:ext cx="1780186" cy="493819"/>
          </a:xfrm>
          <a:prstGeom prst="rect">
            <a:avLst/>
          </a:prstGeom>
        </p:spPr>
      </p:pic>
    </p:spTree>
    <p:extLst>
      <p:ext uri="{BB962C8B-B14F-4D97-AF65-F5344CB8AC3E}">
        <p14:creationId xmlns:p14="http://schemas.microsoft.com/office/powerpoint/2010/main" val="3308318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spect="1"/>
          </p:cNvSpPr>
          <p:nvPr/>
        </p:nvSpPr>
        <p:spPr>
          <a:xfrm>
            <a:off x="5835271" y="2636561"/>
            <a:ext cx="2283463" cy="1569660"/>
          </a:xfrm>
          <a:prstGeom prst="rect">
            <a:avLst/>
          </a:prstGeom>
          <a:solidFill>
            <a:schemeClr val="tx2">
              <a:lumMod val="75000"/>
            </a:schemeClr>
          </a:solidFill>
        </p:spPr>
        <p:txBody>
          <a:bodyPr wrap="square">
            <a:spAutoFit/>
          </a:bodyPr>
          <a:lstStyle/>
          <a:p>
            <a:pPr algn="ctr"/>
            <a:r>
              <a:rPr lang="en-GB" b="1" dirty="0">
                <a:solidFill>
                  <a:srgbClr val="FFFFFF"/>
                </a:solidFill>
                <a:ea typeface="Calibri" panose="020F0502020204030204" pitchFamily="34" charset="0"/>
                <a:cs typeface="Arial" panose="020B0604020202020204" pitchFamily="34" charset="0"/>
              </a:rPr>
              <a:t>What makes the </a:t>
            </a:r>
            <a:br>
              <a:rPr lang="en-GB" b="1" dirty="0">
                <a:solidFill>
                  <a:srgbClr val="FFFFFF"/>
                </a:solidFill>
                <a:ea typeface="Calibri" panose="020F0502020204030204" pitchFamily="34" charset="0"/>
                <a:cs typeface="Arial" panose="020B0604020202020204" pitchFamily="34" charset="0"/>
              </a:rPr>
            </a:br>
            <a:r>
              <a:rPr lang="en-GB" b="1" dirty="0">
                <a:solidFill>
                  <a:srgbClr val="FFFFFF"/>
                </a:solidFill>
                <a:ea typeface="Calibri" panose="020F0502020204030204" pitchFamily="34" charset="0"/>
                <a:cs typeface="Arial" panose="020B0604020202020204" pitchFamily="34" charset="0"/>
              </a:rPr>
              <a:t>church unique?</a:t>
            </a:r>
            <a:endParaRPr lang="en-GB" b="1" dirty="0">
              <a:solidFill>
                <a:srgbClr val="FFFFFF"/>
              </a:solidFill>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175" t="25349" r="33779" b="33644"/>
          <a:stretch/>
        </p:blipFill>
        <p:spPr>
          <a:xfrm>
            <a:off x="2959885" y="1923243"/>
            <a:ext cx="2838894" cy="281231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64" y="179235"/>
            <a:ext cx="9144000" cy="68580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64" y="179235"/>
            <a:ext cx="9144000" cy="68580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464" y="190405"/>
            <a:ext cx="9144000" cy="68580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464" y="184820"/>
            <a:ext cx="9144000" cy="68580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464" y="208013"/>
            <a:ext cx="9144000" cy="6858000"/>
          </a:xfrm>
          <a:prstGeom prst="rect">
            <a:avLst/>
          </a:prstGeom>
        </p:spPr>
      </p:pic>
      <p:sp>
        <p:nvSpPr>
          <p:cNvPr id="6" name="TextBox 5"/>
          <p:cNvSpPr txBox="1">
            <a:spLocks noChangeAspect="1"/>
          </p:cNvSpPr>
          <p:nvPr/>
        </p:nvSpPr>
        <p:spPr>
          <a:xfrm>
            <a:off x="3788952" y="428960"/>
            <a:ext cx="4525555" cy="492443"/>
          </a:xfrm>
          <a:prstGeom prst="rect">
            <a:avLst/>
          </a:prstGeom>
          <a:noFill/>
        </p:spPr>
        <p:txBody>
          <a:bodyPr wrap="square" rtlCol="0">
            <a:spAutoFit/>
          </a:bodyPr>
          <a:lstStyle/>
          <a:p>
            <a:pPr algn="ctr"/>
            <a:r>
              <a:rPr lang="en-GB" sz="2600" dirty="0">
                <a:cs typeface="Arial" panose="020B0604020202020204" pitchFamily="34" charset="0"/>
              </a:rPr>
              <a:t>Children and Young People</a:t>
            </a:r>
          </a:p>
        </p:txBody>
      </p:sp>
      <p:sp>
        <p:nvSpPr>
          <p:cNvPr id="7" name="TextBox 6"/>
          <p:cNvSpPr txBox="1">
            <a:spLocks noChangeAspect="1"/>
          </p:cNvSpPr>
          <p:nvPr/>
        </p:nvSpPr>
        <p:spPr>
          <a:xfrm>
            <a:off x="5117168" y="1764481"/>
            <a:ext cx="2832187" cy="492443"/>
          </a:xfrm>
          <a:prstGeom prst="rect">
            <a:avLst/>
          </a:prstGeom>
          <a:noFill/>
        </p:spPr>
        <p:txBody>
          <a:bodyPr wrap="square" rtlCol="0">
            <a:spAutoFit/>
          </a:bodyPr>
          <a:lstStyle/>
          <a:p>
            <a:pPr algn="r"/>
            <a:r>
              <a:rPr lang="en-GB" sz="2600" dirty="0">
                <a:ea typeface="Calibri" panose="020F0502020204030204" pitchFamily="34" charset="0"/>
                <a:cs typeface="Arial" panose="020B0604020202020204" pitchFamily="34" charset="0"/>
              </a:rPr>
              <a:t>Vulnerable Adults</a:t>
            </a:r>
          </a:p>
        </p:txBody>
      </p:sp>
      <p:sp>
        <p:nvSpPr>
          <p:cNvPr id="8" name="TextBox 7"/>
          <p:cNvSpPr txBox="1">
            <a:spLocks noChangeAspect="1"/>
          </p:cNvSpPr>
          <p:nvPr/>
        </p:nvSpPr>
        <p:spPr>
          <a:xfrm>
            <a:off x="4814405" y="4993843"/>
            <a:ext cx="3304329" cy="892552"/>
          </a:xfrm>
          <a:prstGeom prst="rect">
            <a:avLst/>
          </a:prstGeom>
          <a:noFill/>
        </p:spPr>
        <p:txBody>
          <a:bodyPr wrap="square" rtlCol="0">
            <a:spAutoFit/>
          </a:bodyPr>
          <a:lstStyle/>
          <a:p>
            <a:pPr algn="r"/>
            <a:r>
              <a:rPr lang="en-GB" sz="2600" dirty="0">
                <a:ea typeface="Calibri" panose="020F0502020204030204" pitchFamily="34" charset="0"/>
                <a:cs typeface="Arial" panose="020B0604020202020204" pitchFamily="34" charset="0"/>
              </a:rPr>
              <a:t>Those who have </a:t>
            </a:r>
            <a:br>
              <a:rPr lang="en-GB" sz="2600" dirty="0">
                <a:ea typeface="Calibri" panose="020F0502020204030204" pitchFamily="34" charset="0"/>
                <a:cs typeface="Arial" panose="020B0604020202020204" pitchFamily="34" charset="0"/>
              </a:rPr>
            </a:br>
            <a:r>
              <a:rPr lang="en-GB" sz="2600" dirty="0">
                <a:ea typeface="Calibri" panose="020F0502020204030204" pitchFamily="34" charset="0"/>
                <a:cs typeface="Arial" panose="020B0604020202020204" pitchFamily="34" charset="0"/>
              </a:rPr>
              <a:t>experienced abuse</a:t>
            </a:r>
          </a:p>
        </p:txBody>
      </p:sp>
      <p:sp>
        <p:nvSpPr>
          <p:cNvPr id="9" name="TextBox 8"/>
          <p:cNvSpPr txBox="1">
            <a:spLocks noChangeAspect="1"/>
          </p:cNvSpPr>
          <p:nvPr/>
        </p:nvSpPr>
        <p:spPr>
          <a:xfrm>
            <a:off x="1648583" y="5440119"/>
            <a:ext cx="3145282" cy="892552"/>
          </a:xfrm>
          <a:prstGeom prst="rect">
            <a:avLst/>
          </a:prstGeom>
          <a:noFill/>
        </p:spPr>
        <p:txBody>
          <a:bodyPr wrap="square" rtlCol="0">
            <a:spAutoFit/>
          </a:bodyPr>
          <a:lstStyle/>
          <a:p>
            <a:r>
              <a:rPr lang="en-GB" sz="2600" dirty="0">
                <a:ea typeface="Calibri" panose="020F0502020204030204" pitchFamily="34" charset="0"/>
                <a:cs typeface="Arial" panose="020B0604020202020204" pitchFamily="34" charset="0"/>
              </a:rPr>
              <a:t>Those who may be a risk to others</a:t>
            </a:r>
            <a:endParaRPr lang="en-GB" sz="2600" dirty="0">
              <a:cs typeface="Arial" panose="020B0604020202020204" pitchFamily="34" charset="0"/>
            </a:endParaRPr>
          </a:p>
        </p:txBody>
      </p:sp>
      <p:sp>
        <p:nvSpPr>
          <p:cNvPr id="10" name="TextBox 9"/>
          <p:cNvSpPr txBox="1">
            <a:spLocks noChangeAspect="1"/>
          </p:cNvSpPr>
          <p:nvPr/>
        </p:nvSpPr>
        <p:spPr>
          <a:xfrm>
            <a:off x="1607235" y="833942"/>
            <a:ext cx="2755470" cy="1292662"/>
          </a:xfrm>
          <a:prstGeom prst="rect">
            <a:avLst/>
          </a:prstGeom>
          <a:noFill/>
        </p:spPr>
        <p:txBody>
          <a:bodyPr wrap="square" rtlCol="0">
            <a:spAutoFit/>
          </a:bodyPr>
          <a:lstStyle/>
          <a:p>
            <a:r>
              <a:rPr lang="en-GB" sz="2600" dirty="0">
                <a:ea typeface="Calibri" panose="020F0502020204030204" pitchFamily="34" charset="0"/>
                <a:cs typeface="Arial" panose="020B0604020202020204" pitchFamily="34" charset="0"/>
              </a:rPr>
              <a:t>Church leaders, </a:t>
            </a:r>
            <a:br>
              <a:rPr lang="en-GB" sz="2600" dirty="0">
                <a:ea typeface="Calibri" panose="020F0502020204030204" pitchFamily="34" charset="0"/>
                <a:cs typeface="Arial" panose="020B0604020202020204" pitchFamily="34" charset="0"/>
              </a:rPr>
            </a:br>
            <a:r>
              <a:rPr lang="en-GB" sz="2600" dirty="0">
                <a:ea typeface="Calibri" panose="020F0502020204030204" pitchFamily="34" charset="0"/>
                <a:cs typeface="Arial" panose="020B0604020202020204" pitchFamily="34" charset="0"/>
              </a:rPr>
              <a:t>staff and volunteers</a:t>
            </a:r>
            <a:endParaRPr lang="en-GB" sz="2600" dirty="0">
              <a:cs typeface="Arial" panose="020B0604020202020204" pitchFamily="34" charset="0"/>
            </a:endParaRPr>
          </a:p>
        </p:txBody>
      </p:sp>
      <p:sp>
        <p:nvSpPr>
          <p:cNvPr id="2" name="TextBox 1"/>
          <p:cNvSpPr txBox="1">
            <a:spLocks noChangeAspect="1"/>
          </p:cNvSpPr>
          <p:nvPr/>
        </p:nvSpPr>
        <p:spPr>
          <a:xfrm>
            <a:off x="-1978968" y="149925"/>
            <a:ext cx="1728192" cy="400110"/>
          </a:xfrm>
          <a:prstGeom prst="rect">
            <a:avLst/>
          </a:prstGeom>
          <a:noFill/>
        </p:spPr>
        <p:txBody>
          <a:bodyPr wrap="square" rtlCol="0">
            <a:spAutoFit/>
          </a:bodyPr>
          <a:lstStyle/>
          <a:p>
            <a:r>
              <a:rPr lang="en-GB" sz="2000" dirty="0">
                <a:solidFill>
                  <a:schemeClr val="bg1">
                    <a:lumMod val="20000"/>
                    <a:lumOff val="80000"/>
                  </a:schemeClr>
                </a:solidFill>
              </a:rPr>
              <a:t>Section 2</a:t>
            </a:r>
          </a:p>
        </p:txBody>
      </p:sp>
      <p:sp>
        <p:nvSpPr>
          <p:cNvPr id="22" name="TextBox 21"/>
          <p:cNvSpPr txBox="1"/>
          <p:nvPr/>
        </p:nvSpPr>
        <p:spPr>
          <a:xfrm>
            <a:off x="1689770" y="-3820"/>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2258462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6" fill="hold" nodeType="after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1+#ppt_w/2"/>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5000"/>
                            </p:stCondLst>
                            <p:childTnLst>
                              <p:par>
                                <p:cTn id="20" presetID="2" presetClass="entr" presetSubtype="12" fill="hold" nodeType="afterEffect">
                                  <p:stCondLst>
                                    <p:cond delay="5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6500"/>
                            </p:stCondLst>
                            <p:childTnLst>
                              <p:par>
                                <p:cTn id="25" presetID="2" presetClass="entr" presetSubtype="8" fill="hold" nodeType="after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0-#ppt_w/2"/>
                                          </p:val>
                                        </p:tav>
                                        <p:tav tm="100000">
                                          <p:val>
                                            <p:strVal val="#ppt_x"/>
                                          </p:val>
                                        </p:tav>
                                      </p:tavLst>
                                    </p:anim>
                                    <p:anim calcmode="lin" valueType="num">
                                      <p:cBhvr additive="base">
                                        <p:cTn id="28" dur="10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8000"/>
                            </p:stCondLst>
                            <p:childTnLst>
                              <p:par>
                                <p:cTn id="30" presetID="10" presetClass="entr" presetSubtype="0" fill="hold" grpId="0" nodeType="afterEffect">
                                  <p:stCondLst>
                                    <p:cond delay="2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par>
                          <p:cTn id="33" fill="hold">
                            <p:stCondLst>
                              <p:cond delay="9200"/>
                            </p:stCondLst>
                            <p:childTnLst>
                              <p:par>
                                <p:cTn id="34" presetID="10" presetClass="entr" presetSubtype="0" fill="hold" grpId="0" nodeType="afterEffect">
                                  <p:stCondLst>
                                    <p:cond delay="20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childTnLst>
                                </p:cTn>
                              </p:par>
                            </p:childTnLst>
                          </p:cTn>
                        </p:par>
                        <p:par>
                          <p:cTn id="37" fill="hold">
                            <p:stCondLst>
                              <p:cond delay="10400"/>
                            </p:stCondLst>
                            <p:childTnLst>
                              <p:par>
                                <p:cTn id="38" presetID="10" presetClass="entr" presetSubtype="0" fill="hold" grpId="0" nodeType="afterEffect">
                                  <p:stCondLst>
                                    <p:cond delay="2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childTnLst>
                                </p:cTn>
                              </p:par>
                            </p:childTnLst>
                          </p:cTn>
                        </p:par>
                        <p:par>
                          <p:cTn id="41" fill="hold">
                            <p:stCondLst>
                              <p:cond delay="11600"/>
                            </p:stCondLst>
                            <p:childTnLst>
                              <p:par>
                                <p:cTn id="42" presetID="10" presetClass="entr" presetSubtype="0" fill="hold" grpId="0" nodeType="afterEffect">
                                  <p:stCondLst>
                                    <p:cond delay="2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childTnLst>
                          </p:cTn>
                        </p:par>
                        <p:par>
                          <p:cTn id="45" fill="hold">
                            <p:stCondLst>
                              <p:cond delay="12800"/>
                            </p:stCondLst>
                            <p:childTnLst>
                              <p:par>
                                <p:cTn id="46" presetID="10" presetClass="entr" presetSubtype="0" fill="hold" grpId="0" nodeType="afterEffect">
                                  <p:stCondLst>
                                    <p:cond delay="20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51384" y="2617567"/>
            <a:ext cx="8640960" cy="3711785"/>
          </a:xfrm>
          <a:prstGeom prst="rect">
            <a:avLst/>
          </a:prstGeom>
          <a:noFill/>
        </p:spPr>
        <p:txBody>
          <a:bodyPr wrap="square" lIns="0" rIns="0">
            <a:spAutoFit/>
          </a:bodyPr>
          <a:lstStyle/>
          <a:p>
            <a:pPr marL="342900" indent="-342900">
              <a:lnSpc>
                <a:spcPct val="105000"/>
              </a:lnSpc>
              <a:buFont typeface="Arial" panose="020B0604020202020204" pitchFamily="34" charset="0"/>
              <a:buChar char="•"/>
            </a:pPr>
            <a:r>
              <a:rPr lang="en-GB" sz="2800" dirty="0"/>
              <a:t>promote a safeguarding culture</a:t>
            </a:r>
          </a:p>
          <a:p>
            <a:pPr marL="342900" indent="-342900">
              <a:lnSpc>
                <a:spcPct val="105000"/>
              </a:lnSpc>
              <a:buFont typeface="Arial" panose="020B0604020202020204" pitchFamily="34" charset="0"/>
              <a:buChar char="•"/>
            </a:pPr>
            <a:r>
              <a:rPr lang="en-GB" sz="2800" dirty="0"/>
              <a:t>understand and follow policy and procedures</a:t>
            </a:r>
          </a:p>
          <a:p>
            <a:pPr marL="342900" indent="-342900">
              <a:lnSpc>
                <a:spcPct val="105000"/>
              </a:lnSpc>
              <a:buFont typeface="Arial" panose="020B0604020202020204" pitchFamily="34" charset="0"/>
              <a:buChar char="•"/>
            </a:pPr>
            <a:r>
              <a:rPr lang="en-GB" sz="2800" dirty="0"/>
              <a:t>be vigilant to risk and protect children and young people from harm and promote their welfare</a:t>
            </a:r>
          </a:p>
          <a:p>
            <a:pPr marL="342900" indent="-342900">
              <a:lnSpc>
                <a:spcPct val="105000"/>
              </a:lnSpc>
              <a:buFont typeface="Arial" panose="020B0604020202020204" pitchFamily="34" charset="0"/>
              <a:buChar char="•"/>
            </a:pPr>
            <a:r>
              <a:rPr lang="en-GB" sz="2800" dirty="0"/>
              <a:t>take action if we are concerned</a:t>
            </a:r>
          </a:p>
          <a:p>
            <a:pPr marL="342900" indent="-342900">
              <a:lnSpc>
                <a:spcPct val="105000"/>
              </a:lnSpc>
              <a:buFont typeface="Arial" panose="020B0604020202020204" pitchFamily="34" charset="0"/>
              <a:buChar char="•"/>
            </a:pPr>
            <a:r>
              <a:rPr lang="en-GB" sz="2800" dirty="0"/>
              <a:t>make sure church premises are safe</a:t>
            </a:r>
          </a:p>
          <a:p>
            <a:pPr marL="342900" indent="-342900">
              <a:lnSpc>
                <a:spcPct val="105000"/>
              </a:lnSpc>
              <a:buFont typeface="Arial" panose="020B0604020202020204" pitchFamily="34" charset="0"/>
              <a:buChar char="•"/>
            </a:pPr>
            <a:r>
              <a:rPr lang="en-GB" sz="2800" dirty="0"/>
              <a:t>check we know who to ask for guidance about safeguarding when we are unsure about what to do.</a:t>
            </a:r>
          </a:p>
        </p:txBody>
      </p:sp>
      <p:grpSp>
        <p:nvGrpSpPr>
          <p:cNvPr id="14" name="Group 13"/>
          <p:cNvGrpSpPr/>
          <p:nvPr/>
        </p:nvGrpSpPr>
        <p:grpSpPr>
          <a:xfrm>
            <a:off x="1675334" y="329833"/>
            <a:ext cx="4763446" cy="1642666"/>
            <a:chOff x="-6533171" y="921157"/>
            <a:chExt cx="6935498" cy="2567400"/>
          </a:xfrm>
        </p:grpSpPr>
        <p:grpSp>
          <p:nvGrpSpPr>
            <p:cNvPr id="9" name="Group 8"/>
            <p:cNvGrpSpPr/>
            <p:nvPr/>
          </p:nvGrpSpPr>
          <p:grpSpPr>
            <a:xfrm>
              <a:off x="-6533171" y="921157"/>
              <a:ext cx="3616238" cy="2567400"/>
              <a:chOff x="-6533171" y="921157"/>
              <a:chExt cx="3616238" cy="256740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152" t="23434" r="33434" b="31987"/>
              <a:stretch/>
            </p:blipFill>
            <p:spPr>
              <a:xfrm>
                <a:off x="-6533171" y="921157"/>
                <a:ext cx="2324464" cy="25674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5252" t="6061" r="45354" b="65252"/>
              <a:stretch/>
            </p:blipFill>
            <p:spPr>
              <a:xfrm rot="4457115">
                <a:off x="-3951467" y="914827"/>
                <a:ext cx="522940" cy="1546128"/>
              </a:xfrm>
              <a:prstGeom prst="rect">
                <a:avLst/>
              </a:prstGeom>
            </p:spPr>
          </p:pic>
        </p:grpSp>
        <p:sp>
          <p:nvSpPr>
            <p:cNvPr id="13" name="TextBox 12"/>
            <p:cNvSpPr txBox="1"/>
            <p:nvPr/>
          </p:nvSpPr>
          <p:spPr>
            <a:xfrm>
              <a:off x="-3346871" y="1211429"/>
              <a:ext cx="3749198" cy="1491219"/>
            </a:xfrm>
            <a:prstGeom prst="rect">
              <a:avLst/>
            </a:prstGeom>
            <a:noFill/>
          </p:spPr>
          <p:txBody>
            <a:bodyPr wrap="square" rtlCol="0">
              <a:spAutoFit/>
            </a:bodyPr>
            <a:lstStyle/>
            <a:p>
              <a:pPr algn="ctr"/>
              <a:r>
                <a:rPr lang="en-GB" sz="2800" dirty="0">
                  <a:cs typeface="Arial" panose="020B0604020202020204" pitchFamily="34" charset="0"/>
                </a:rPr>
                <a:t>Children and </a:t>
              </a:r>
              <a:br>
                <a:rPr lang="en-GB" sz="2800" dirty="0">
                  <a:cs typeface="Arial" panose="020B0604020202020204" pitchFamily="34" charset="0"/>
                </a:rPr>
              </a:br>
              <a:r>
                <a:rPr lang="en-GB" sz="2800" dirty="0">
                  <a:cs typeface="Arial" panose="020B0604020202020204" pitchFamily="34" charset="0"/>
                </a:rPr>
                <a:t>Young People</a:t>
              </a:r>
            </a:p>
          </p:txBody>
        </p:sp>
      </p:grpSp>
      <p:sp>
        <p:nvSpPr>
          <p:cNvPr id="4" name="TextBox 3">
            <a:extLst>
              <a:ext uri="{FF2B5EF4-FFF2-40B4-BE49-F238E27FC236}">
                <a16:creationId xmlns:a16="http://schemas.microsoft.com/office/drawing/2014/main" id="{9E171AF4-DCCD-4319-933D-FEA0778652C6}"/>
              </a:ext>
            </a:extLst>
          </p:cNvPr>
          <p:cNvSpPr txBox="1"/>
          <p:nvPr/>
        </p:nvSpPr>
        <p:spPr>
          <a:xfrm>
            <a:off x="0" y="1897668"/>
            <a:ext cx="12192000" cy="523220"/>
          </a:xfrm>
          <a:prstGeom prst="rect">
            <a:avLst/>
          </a:prstGeom>
          <a:solidFill>
            <a:srgbClr val="39CC46">
              <a:alpha val="34902"/>
            </a:srgbClr>
          </a:solidFill>
        </p:spPr>
        <p:txBody>
          <a:bodyPr wrap="square" rtlCol="0">
            <a:spAutoFit/>
          </a:bodyPr>
          <a:lstStyle/>
          <a:p>
            <a:r>
              <a:rPr lang="en-GB" sz="2800" b="1" dirty="0" smtClean="0">
                <a:ea typeface="Calibri" panose="020F0502020204030204" pitchFamily="34" charset="0"/>
                <a:cs typeface="Arial" panose="020B0604020202020204" pitchFamily="34" charset="0"/>
              </a:rPr>
              <a:t>	Good </a:t>
            </a:r>
            <a:r>
              <a:rPr lang="en-GB" sz="2800" b="1" dirty="0">
                <a:ea typeface="Calibri" panose="020F0502020204030204" pitchFamily="34" charset="0"/>
                <a:cs typeface="Arial" panose="020B0604020202020204" pitchFamily="34" charset="0"/>
              </a:rPr>
              <a:t>Practice: How we safeguard</a:t>
            </a:r>
            <a:endParaRPr lang="en-GB" dirty="0"/>
          </a:p>
        </p:txBody>
      </p:sp>
      <p:sp>
        <p:nvSpPr>
          <p:cNvPr id="10" name="TextBox 9"/>
          <p:cNvSpPr txBox="1"/>
          <p:nvPr/>
        </p:nvSpPr>
        <p:spPr>
          <a:xfrm>
            <a:off x="1689770" y="35332"/>
            <a:ext cx="1728192" cy="369332"/>
          </a:xfrm>
          <a:prstGeom prst="rect">
            <a:avLst/>
          </a:prstGeom>
          <a:noFill/>
        </p:spPr>
        <p:txBody>
          <a:bodyPr wrap="square" rtlCol="0">
            <a:spAutoFit/>
          </a:bodyPr>
          <a:lstStyle/>
          <a:p>
            <a:r>
              <a:rPr lang="en-GB" sz="1800" dirty="0">
                <a:solidFill>
                  <a:schemeClr val="bg1">
                    <a:lumMod val="20000"/>
                    <a:lumOff val="80000"/>
                  </a:schemeClr>
                </a:solidFill>
              </a:rPr>
              <a:t>Section 2</a:t>
            </a:r>
          </a:p>
        </p:txBody>
      </p:sp>
    </p:spTree>
    <p:extLst>
      <p:ext uri="{BB962C8B-B14F-4D97-AF65-F5344CB8AC3E}">
        <p14:creationId xmlns:p14="http://schemas.microsoft.com/office/powerpoint/2010/main" val="1125213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Custom 1">
      <a:dk1>
        <a:sysClr val="windowText" lastClr="000000"/>
      </a:dk1>
      <a:lt1>
        <a:srgbClr val="C2C1C5"/>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49433</TotalTime>
  <Words>1591</Words>
  <Application>Microsoft Office PowerPoint</Application>
  <PresentationFormat>Widescreen</PresentationFormat>
  <Paragraphs>280</Paragraphs>
  <Slides>38</Slides>
  <Notes>8</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&amp;quot</vt:lpstr>
      <vt:lpstr>Arial</vt:lpstr>
      <vt:lpstr>Calibri</vt:lpstr>
      <vt:lpstr>Franklin Gothic Book</vt:lpstr>
      <vt:lpstr>Franklin Gothic Demi</vt:lpstr>
      <vt:lpstr>Franklin Gothic Medium</vt:lpstr>
      <vt:lpstr>Geneva</vt:lpstr>
      <vt:lpstr>Leelawadee</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‘Somewhere’ and ‘Elsewhere’ Methodist Churches</vt:lpstr>
      <vt:lpstr>‘Somewhere’ and ‘Elsewhere’ Methodist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From the Chat… Any unanswered questions?</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Kay</dc:creator>
  <cp:lastModifiedBy>Melanie Argles</cp:lastModifiedBy>
  <cp:revision>799</cp:revision>
  <cp:lastPrinted>2019-12-19T13:03:33Z</cp:lastPrinted>
  <dcterms:created xsi:type="dcterms:W3CDTF">2011-01-03T19:00:01Z</dcterms:created>
  <dcterms:modified xsi:type="dcterms:W3CDTF">2020-11-10T17:00:53Z</dcterms:modified>
</cp:coreProperties>
</file>