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3.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6" r:id="rId2"/>
    <p:sldMasterId id="2147483668" r:id="rId3"/>
    <p:sldMasterId id="2147483671" r:id="rId4"/>
  </p:sldMasterIdLst>
  <p:notesMasterIdLst>
    <p:notesMasterId r:id="rId23"/>
  </p:notesMasterIdLst>
  <p:sldIdLst>
    <p:sldId id="257" r:id="rId5"/>
    <p:sldId id="258" r:id="rId6"/>
    <p:sldId id="355" r:id="rId7"/>
    <p:sldId id="359" r:id="rId8"/>
    <p:sldId id="356" r:id="rId9"/>
    <p:sldId id="357" r:id="rId10"/>
    <p:sldId id="358" r:id="rId11"/>
    <p:sldId id="267" r:id="rId12"/>
    <p:sldId id="273" r:id="rId13"/>
    <p:sldId id="275" r:id="rId14"/>
    <p:sldId id="278" r:id="rId15"/>
    <p:sldId id="348" r:id="rId16"/>
    <p:sldId id="360" r:id="rId17"/>
    <p:sldId id="349" r:id="rId18"/>
    <p:sldId id="279" r:id="rId19"/>
    <p:sldId id="361" r:id="rId20"/>
    <p:sldId id="362" r:id="rId21"/>
    <p:sldId id="363"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004" autoAdjust="0"/>
    <p:restoredTop sz="76135" autoAdjust="0"/>
  </p:normalViewPr>
  <p:slideViewPr>
    <p:cSldViewPr snapToGrid="0">
      <p:cViewPr varScale="1">
        <p:scale>
          <a:sx n="67" d="100"/>
          <a:sy n="67" d="100"/>
        </p:scale>
        <p:origin x="1109" y="48"/>
      </p:cViewPr>
      <p:guideLst/>
    </p:cSldViewPr>
  </p:slideViewPr>
  <p:notesTextViewPr>
    <p:cViewPr>
      <p:scale>
        <a:sx n="1" d="1"/>
        <a:sy n="1" d="1"/>
      </p:scale>
      <p:origin x="0" y="0"/>
    </p:cViewPr>
  </p:notesTextViewPr>
  <p:notesViewPr>
    <p:cSldViewPr snapToGrid="0">
      <p:cViewPr varScale="1">
        <p:scale>
          <a:sx n="62" d="100"/>
          <a:sy n="62" d="100"/>
        </p:scale>
        <p:origin x="2054" y="5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A2958F-FE1E-47AC-B833-62CE24C2FF50}" type="datetimeFigureOut">
              <a:rPr lang="en-GB" smtClean="0"/>
              <a:t>24/02/2023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9EE52FD-F3D1-407A-8A2F-1C65D7654453}" type="slidenum">
              <a:rPr lang="en-GB" smtClean="0"/>
              <a:t>‹#›</a:t>
            </a:fld>
            <a:endParaRPr lang="en-GB"/>
          </a:p>
        </p:txBody>
      </p:sp>
    </p:spTree>
    <p:extLst>
      <p:ext uri="{BB962C8B-B14F-4D97-AF65-F5344CB8AC3E}">
        <p14:creationId xmlns:p14="http://schemas.microsoft.com/office/powerpoint/2010/main" val="450560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dirty="0" smtClean="0"/>
              <a:t>All psalms, scripture readings and scripture sentences are taken from </a:t>
            </a:r>
            <a:r>
              <a:rPr lang="en-GB" altLang="en-US" b="1" dirty="0" smtClean="0"/>
              <a:t>The New Revised Standard Version of the Bible (Anglicized Edition)</a:t>
            </a:r>
            <a:r>
              <a:rPr lang="en-GB" altLang="en-US" dirty="0" smtClean="0"/>
              <a:t>, © 1989, 1995 by the Division of Christian Education of the National Council of Churches of Christ in the United States of America, and are used by permission. All rights reserved.</a:t>
            </a:r>
          </a:p>
          <a:p>
            <a:endParaRPr lang="en-GB" altLang="en-US" dirty="0" smtClean="0"/>
          </a:p>
          <a:p>
            <a:r>
              <a:rPr lang="en-US" sz="1200" kern="1200" dirty="0" smtClean="0">
                <a:solidFill>
                  <a:schemeClr val="tx1"/>
                </a:solidFill>
                <a:effectLst/>
                <a:latin typeface="+mn-lt"/>
                <a:ea typeface="+mn-ea"/>
                <a:cs typeface="+mn-cs"/>
              </a:rPr>
              <a:t>The text of </a:t>
            </a:r>
            <a:r>
              <a:rPr lang="en-US" sz="1200" i="0" kern="1200" dirty="0" smtClean="0">
                <a:solidFill>
                  <a:schemeClr val="tx1"/>
                </a:solidFill>
                <a:effectLst/>
                <a:latin typeface="+mn-lt"/>
                <a:ea typeface="+mn-ea"/>
                <a:cs typeface="+mn-cs"/>
              </a:rPr>
              <a:t>the first </a:t>
            </a:r>
            <a:r>
              <a:rPr lang="en-US" sz="1200" kern="1200" dirty="0" smtClean="0">
                <a:solidFill>
                  <a:schemeClr val="tx1"/>
                </a:solidFill>
                <a:effectLst/>
                <a:latin typeface="+mn-lt"/>
                <a:ea typeface="+mn-ea"/>
                <a:cs typeface="+mn-cs"/>
              </a:rPr>
              <a:t>version of the Lord’s Prayer is from </a:t>
            </a:r>
            <a:r>
              <a:rPr lang="en-US" sz="1200" b="1" kern="1200" dirty="0" smtClean="0">
                <a:solidFill>
                  <a:schemeClr val="tx1"/>
                </a:solidFill>
                <a:effectLst/>
                <a:latin typeface="+mn-lt"/>
                <a:ea typeface="+mn-ea"/>
                <a:cs typeface="+mn-cs"/>
              </a:rPr>
              <a:t>Praying Together</a:t>
            </a:r>
            <a:r>
              <a:rPr lang="en-US" sz="1200" kern="1200" dirty="0" smtClean="0">
                <a:solidFill>
                  <a:schemeClr val="tx1"/>
                </a:solidFill>
                <a:effectLst/>
                <a:latin typeface="+mn-lt"/>
                <a:ea typeface="+mn-ea"/>
                <a:cs typeface="+mn-cs"/>
              </a:rPr>
              <a:t>, © 1988 by the English Language Liturgical Consultation (ELLC).</a:t>
            </a:r>
            <a:endParaRPr lang="en-GB" sz="1200" kern="1200" dirty="0" smtClean="0">
              <a:solidFill>
                <a:schemeClr val="tx1"/>
              </a:solidFill>
              <a:effectLst/>
              <a:latin typeface="+mn-lt"/>
              <a:ea typeface="+mn-ea"/>
              <a:cs typeface="+mn-cs"/>
            </a:endParaRPr>
          </a:p>
          <a:p>
            <a:endParaRPr lang="en-GB" altLang="en-US" sz="1200" dirty="0" smtClean="0">
              <a:latin typeface="+mn-lt"/>
            </a:endParaRPr>
          </a:p>
          <a:p>
            <a:endParaRPr lang="en-GB" altLang="en-US" sz="1200" dirty="0" smtClean="0">
              <a:latin typeface="+mn-lt"/>
            </a:endParaRPr>
          </a:p>
          <a:p>
            <a:endParaRPr lang="en-GB" altLang="en-US" sz="1200" dirty="0" smtClean="0">
              <a:latin typeface="+mn-lt"/>
            </a:endParaRPr>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B7475498-5885-4883-BBBE-58CCA2503A43}"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3155581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424)</a:t>
            </a:r>
            <a:endParaRPr lang="en-GB" altLang="en-US" dirty="0" smtClean="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1037762F-31FC-44D6-A4D1-CF366CF5D51C}"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10</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3518337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i="1" dirty="0" smtClean="0"/>
              <a:t>(p. 424) </a:t>
            </a:r>
            <a:r>
              <a:rPr lang="en-GB" altLang="en-US" b="1" i="0" dirty="0" smtClean="0"/>
              <a:t>4</a:t>
            </a:r>
            <a:endParaRPr lang="en-GB" dirty="0"/>
          </a:p>
        </p:txBody>
      </p:sp>
      <p:sp>
        <p:nvSpPr>
          <p:cNvPr id="4" name="Slide Number Placeholder 3"/>
          <p:cNvSpPr>
            <a:spLocks noGrp="1"/>
          </p:cNvSpPr>
          <p:nvPr>
            <p:ph type="sldNum" sz="quarter" idx="10"/>
          </p:nvPr>
        </p:nvSpPr>
        <p:spPr/>
        <p:txBody>
          <a:bodyPr/>
          <a:lstStyle/>
          <a:p>
            <a:fld id="{49EE52FD-F3D1-407A-8A2F-1C65D7654453}" type="slidenum">
              <a:rPr lang="en-GB" smtClean="0"/>
              <a:t>11</a:t>
            </a:fld>
            <a:endParaRPr lang="en-GB"/>
          </a:p>
        </p:txBody>
      </p:sp>
    </p:spTree>
    <p:extLst>
      <p:ext uri="{BB962C8B-B14F-4D97-AF65-F5344CB8AC3E}">
        <p14:creationId xmlns:p14="http://schemas.microsoft.com/office/powerpoint/2010/main" val="2381894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i="1" dirty="0" smtClean="0"/>
              <a:t>(p. 424) </a:t>
            </a:r>
            <a:r>
              <a:rPr lang="en-GB" altLang="en-US" b="1" i="0" dirty="0" smtClean="0"/>
              <a:t>5</a:t>
            </a:r>
            <a:r>
              <a:rPr lang="en-GB" altLang="en-US" dirty="0" smtClean="0"/>
              <a:t> </a:t>
            </a:r>
            <a:r>
              <a:rPr lang="en-US" sz="1200" kern="1200" dirty="0" smtClean="0">
                <a:solidFill>
                  <a:schemeClr val="tx1"/>
                </a:solidFill>
                <a:effectLst/>
                <a:latin typeface="+mn-lt"/>
                <a:ea typeface="+mn-ea"/>
                <a:cs typeface="+mn-cs"/>
              </a:rPr>
              <a:t>The penitent person says these or similar words: </a:t>
            </a:r>
            <a:endParaRPr lang="en-GB" dirty="0"/>
          </a:p>
        </p:txBody>
      </p:sp>
      <p:sp>
        <p:nvSpPr>
          <p:cNvPr id="4" name="Slide Number Placeholder 3"/>
          <p:cNvSpPr>
            <a:spLocks noGrp="1"/>
          </p:cNvSpPr>
          <p:nvPr>
            <p:ph type="sldNum" sz="quarter" idx="10"/>
          </p:nvPr>
        </p:nvSpPr>
        <p:spPr/>
        <p:txBody>
          <a:bodyPr/>
          <a:lstStyle/>
          <a:p>
            <a:fld id="{49EE52FD-F3D1-407A-8A2F-1C65D7654453}" type="slidenum">
              <a:rPr lang="en-GB" smtClean="0"/>
              <a:t>12</a:t>
            </a:fld>
            <a:endParaRPr lang="en-GB"/>
          </a:p>
        </p:txBody>
      </p:sp>
    </p:spTree>
    <p:extLst>
      <p:ext uri="{BB962C8B-B14F-4D97-AF65-F5344CB8AC3E}">
        <p14:creationId xmlns:p14="http://schemas.microsoft.com/office/powerpoint/2010/main" val="30533726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i="1" dirty="0" smtClean="0"/>
              <a:t>(p. 424) </a:t>
            </a:r>
            <a:r>
              <a:rPr lang="en-GB" altLang="en-US" b="1" i="0" dirty="0" smtClean="0"/>
              <a:t>5</a:t>
            </a:r>
            <a:r>
              <a:rPr lang="en-GB" altLang="en-US" dirty="0" smtClean="0"/>
              <a:t> </a:t>
            </a:r>
            <a:r>
              <a:rPr lang="en-US" sz="1200" kern="1200" dirty="0" smtClean="0">
                <a:solidFill>
                  <a:schemeClr val="tx1"/>
                </a:solidFill>
                <a:effectLst/>
                <a:latin typeface="+mn-lt"/>
                <a:ea typeface="+mn-ea"/>
                <a:cs typeface="+mn-cs"/>
              </a:rPr>
              <a:t>The penitent person says these or similar words: </a:t>
            </a:r>
          </a:p>
          <a:p>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6</a:t>
            </a:r>
            <a:r>
              <a:rPr lang="en-US" sz="1200" kern="1200" dirty="0" smtClean="0">
                <a:solidFill>
                  <a:schemeClr val="tx1"/>
                </a:solidFill>
                <a:effectLst/>
                <a:latin typeface="+mn-lt"/>
                <a:ea typeface="+mn-ea"/>
                <a:cs typeface="+mn-cs"/>
              </a:rPr>
              <a:t> Appropriate guidance or counsel may be given.</a:t>
            </a:r>
            <a:endParaRPr lang="en-GB" sz="12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49EE52FD-F3D1-407A-8A2F-1C65D7654453}" type="slidenum">
              <a:rPr lang="en-GB" smtClean="0"/>
              <a:t>13</a:t>
            </a:fld>
            <a:endParaRPr lang="en-GB"/>
          </a:p>
        </p:txBody>
      </p:sp>
    </p:spTree>
    <p:extLst>
      <p:ext uri="{BB962C8B-B14F-4D97-AF65-F5344CB8AC3E}">
        <p14:creationId xmlns:p14="http://schemas.microsoft.com/office/powerpoint/2010/main" val="6279082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i="1" dirty="0" smtClean="0"/>
              <a:t>(p. 424) </a:t>
            </a:r>
            <a:r>
              <a:rPr lang="en-GB" altLang="en-US" b="1" i="0" dirty="0" smtClean="0"/>
              <a:t>7</a:t>
            </a:r>
            <a:r>
              <a:rPr lang="en-GB" altLang="en-US" dirty="0" smtClean="0"/>
              <a:t> </a:t>
            </a:r>
            <a:r>
              <a:rPr lang="en-US" sz="1200" kern="1200" dirty="0" smtClean="0">
                <a:solidFill>
                  <a:schemeClr val="tx1"/>
                </a:solidFill>
                <a:effectLst/>
                <a:latin typeface="+mn-lt"/>
                <a:ea typeface="+mn-ea"/>
                <a:cs typeface="+mn-cs"/>
              </a:rPr>
              <a:t>The penitent person says: </a:t>
            </a:r>
            <a:endParaRPr lang="en-GB" dirty="0"/>
          </a:p>
        </p:txBody>
      </p:sp>
      <p:sp>
        <p:nvSpPr>
          <p:cNvPr id="4" name="Slide Number Placeholder 3"/>
          <p:cNvSpPr>
            <a:spLocks noGrp="1"/>
          </p:cNvSpPr>
          <p:nvPr>
            <p:ph type="sldNum" sz="quarter" idx="10"/>
          </p:nvPr>
        </p:nvSpPr>
        <p:spPr/>
        <p:txBody>
          <a:bodyPr/>
          <a:lstStyle/>
          <a:p>
            <a:fld id="{49EE52FD-F3D1-407A-8A2F-1C65D7654453}" type="slidenum">
              <a:rPr lang="en-GB" smtClean="0"/>
              <a:t>14</a:t>
            </a:fld>
            <a:endParaRPr lang="en-GB"/>
          </a:p>
        </p:txBody>
      </p:sp>
    </p:spTree>
    <p:extLst>
      <p:ext uri="{BB962C8B-B14F-4D97-AF65-F5344CB8AC3E}">
        <p14:creationId xmlns:p14="http://schemas.microsoft.com/office/powerpoint/2010/main" val="34311619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altLang="en-US" i="1" dirty="0" smtClean="0"/>
              <a:t>(p. 425) </a:t>
            </a:r>
            <a:r>
              <a:rPr lang="en-GB" altLang="en-US" b="1" i="0" dirty="0" smtClean="0"/>
              <a:t>8</a:t>
            </a:r>
            <a:r>
              <a:rPr lang="en-GB" altLang="en-US" dirty="0" smtClean="0"/>
              <a:t> </a:t>
            </a:r>
            <a:r>
              <a:rPr lang="en-US" sz="1200" kern="1200" dirty="0" smtClean="0">
                <a:solidFill>
                  <a:schemeClr val="tx1"/>
                </a:solidFill>
                <a:effectLst/>
                <a:latin typeface="+mn-lt"/>
                <a:ea typeface="+mn-ea"/>
                <a:cs typeface="+mn-cs"/>
              </a:rPr>
              <a:t>The minister may place her/his hand on the penitent’s head or trace the sign of the cross on the penitent’s forehead, saying:</a:t>
            </a:r>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49EE52FD-F3D1-407A-8A2F-1C65D7654453}" type="slidenum">
              <a:rPr lang="en-GB" smtClean="0"/>
              <a:t>15</a:t>
            </a:fld>
            <a:endParaRPr lang="en-GB"/>
          </a:p>
        </p:txBody>
      </p:sp>
    </p:spTree>
    <p:extLst>
      <p:ext uri="{BB962C8B-B14F-4D97-AF65-F5344CB8AC3E}">
        <p14:creationId xmlns:p14="http://schemas.microsoft.com/office/powerpoint/2010/main" val="7430602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altLang="en-US" i="1" dirty="0" smtClean="0"/>
              <a:t>(p. 425) </a:t>
            </a:r>
            <a:r>
              <a:rPr lang="en-GB" altLang="en-US" b="1" i="0" dirty="0" smtClean="0"/>
              <a:t>8</a:t>
            </a:r>
            <a:r>
              <a:rPr lang="en-GB" altLang="en-US" dirty="0" smtClean="0"/>
              <a:t> </a:t>
            </a:r>
            <a:r>
              <a:rPr lang="en-US" sz="1200" kern="1200" dirty="0" smtClean="0">
                <a:solidFill>
                  <a:schemeClr val="tx1"/>
                </a:solidFill>
                <a:effectLst/>
                <a:latin typeface="+mn-lt"/>
                <a:ea typeface="+mn-ea"/>
                <a:cs typeface="+mn-cs"/>
              </a:rPr>
              <a:t>The minister may place her/his hand on the penitent’s head or trace the sign of the cross on the penitent’s forehead, saying:</a:t>
            </a:r>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49EE52FD-F3D1-407A-8A2F-1C65D7654453}" type="slidenum">
              <a:rPr lang="en-GB" smtClean="0"/>
              <a:t>16</a:t>
            </a:fld>
            <a:endParaRPr lang="en-GB"/>
          </a:p>
        </p:txBody>
      </p:sp>
    </p:spTree>
    <p:extLst>
      <p:ext uri="{BB962C8B-B14F-4D97-AF65-F5344CB8AC3E}">
        <p14:creationId xmlns:p14="http://schemas.microsoft.com/office/powerpoint/2010/main" val="1566875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altLang="en-US" i="1" dirty="0" smtClean="0"/>
              <a:t>(p. 425) </a:t>
            </a:r>
            <a:r>
              <a:rPr lang="en-GB" altLang="en-US" b="1" i="0" dirty="0" smtClean="0"/>
              <a:t>9</a:t>
            </a:r>
            <a:endParaRPr lang="en-GB" dirty="0"/>
          </a:p>
        </p:txBody>
      </p:sp>
      <p:sp>
        <p:nvSpPr>
          <p:cNvPr id="4" name="Slide Number Placeholder 3"/>
          <p:cNvSpPr>
            <a:spLocks noGrp="1"/>
          </p:cNvSpPr>
          <p:nvPr>
            <p:ph type="sldNum" sz="quarter" idx="10"/>
          </p:nvPr>
        </p:nvSpPr>
        <p:spPr/>
        <p:txBody>
          <a:bodyPr/>
          <a:lstStyle/>
          <a:p>
            <a:fld id="{49EE52FD-F3D1-407A-8A2F-1C65D7654453}" type="slidenum">
              <a:rPr lang="en-GB" smtClean="0"/>
              <a:t>17</a:t>
            </a:fld>
            <a:endParaRPr lang="en-GB"/>
          </a:p>
        </p:txBody>
      </p:sp>
    </p:spTree>
    <p:extLst>
      <p:ext uri="{BB962C8B-B14F-4D97-AF65-F5344CB8AC3E}">
        <p14:creationId xmlns:p14="http://schemas.microsoft.com/office/powerpoint/2010/main" val="224594079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21508"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2587367E-FB66-4F56-869F-FFEA60283782}"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18</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3402879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lvl="1" algn="l"/>
            <a:r>
              <a:rPr lang="en-US" sz="1200" kern="1200" dirty="0" smtClean="0">
                <a:solidFill>
                  <a:schemeClr val="tx1"/>
                </a:solidFill>
                <a:effectLst/>
                <a:latin typeface="+mn-lt"/>
                <a:ea typeface="+mn-ea"/>
                <a:cs typeface="+mn-cs"/>
              </a:rPr>
              <a:t>1 The penitent person may find it helpful to prepare a written confession. After the declaration of forgiveness this must be burnt or otherwise destroyed.</a:t>
            </a:r>
            <a:endParaRPr lang="en-GB" sz="1600" kern="1200" dirty="0" smtClean="0">
              <a:solidFill>
                <a:schemeClr val="tx1"/>
              </a:solidFill>
              <a:effectLst/>
              <a:latin typeface="+mn-lt"/>
              <a:ea typeface="+mn-ea"/>
              <a:cs typeface="+mn-cs"/>
            </a:endParaRPr>
          </a:p>
          <a:p>
            <a:pPr marL="0" lvl="1" algn="l"/>
            <a:r>
              <a:rPr lang="en-US" sz="1200" kern="1200" dirty="0" smtClean="0">
                <a:solidFill>
                  <a:schemeClr val="tx1"/>
                </a:solidFill>
                <a:effectLst/>
                <a:latin typeface="+mn-lt"/>
                <a:ea typeface="+mn-ea"/>
                <a:cs typeface="+mn-cs"/>
              </a:rPr>
              <a:t>2 When guidance or counsel is given, it may include the recommendation of prayer, biblical or devotional reading, and other suitable acts.</a:t>
            </a:r>
            <a:endParaRPr lang="en-GB" sz="1600" kern="1200" dirty="0" smtClean="0">
              <a:solidFill>
                <a:schemeClr val="tx1"/>
              </a:solidFill>
              <a:effectLst/>
              <a:latin typeface="+mn-lt"/>
              <a:ea typeface="+mn-ea"/>
              <a:cs typeface="+mn-cs"/>
            </a:endParaRPr>
          </a:p>
          <a:p>
            <a:pPr marL="0" lvl="1" algn="l"/>
            <a:r>
              <a:rPr lang="en-US" sz="1200" kern="1200" dirty="0" smtClean="0">
                <a:solidFill>
                  <a:schemeClr val="tx1"/>
                </a:solidFill>
                <a:effectLst/>
                <a:latin typeface="+mn-lt"/>
                <a:ea typeface="+mn-ea"/>
                <a:cs typeface="+mn-cs"/>
              </a:rPr>
              <a:t>3 Proper confidentiality must be maintained in respect of all that is disclosed in the context of this service.</a:t>
            </a:r>
            <a:endParaRPr lang="en-GB" sz="1200" kern="1200" dirty="0" smtClean="0">
              <a:solidFill>
                <a:schemeClr val="tx1"/>
              </a:solidFill>
              <a:effectLst/>
              <a:latin typeface="+mn-lt"/>
              <a:ea typeface="+mn-ea"/>
              <a:cs typeface="+mn-cs"/>
            </a:endParaRPr>
          </a:p>
          <a:p>
            <a:pPr marL="0" algn="l" eaLnBrk="1" hangingPunct="1">
              <a:spcBef>
                <a:spcPct val="0"/>
              </a:spcBef>
            </a:pPr>
            <a:endParaRPr lang="en-US" altLang="en-US" dirty="0" smtClean="0"/>
          </a:p>
        </p:txBody>
      </p:sp>
      <p:sp>
        <p:nvSpPr>
          <p:cNvPr id="21508"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2587367E-FB66-4F56-869F-FFEA60283782}"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9266110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1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i="1" dirty="0" smtClean="0"/>
              <a:t>(p. 423) </a:t>
            </a:r>
            <a:r>
              <a:rPr lang="en-US" sz="1200" b="1" kern="1200" dirty="0" smtClean="0">
                <a:solidFill>
                  <a:schemeClr val="tx1"/>
                </a:solidFill>
                <a:effectLst/>
                <a:latin typeface="+mn-lt"/>
                <a:ea typeface="+mn-ea"/>
                <a:cs typeface="+mn-cs"/>
              </a:rPr>
              <a:t>1</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US" altLang="en-US" dirty="0" smtClean="0"/>
          </a:p>
        </p:txBody>
      </p:sp>
      <p:sp>
        <p:nvSpPr>
          <p:cNvPr id="11162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68D6F01F-0750-4A9C-B349-D2A174DD1CC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3</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4305584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1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i="1" dirty="0" smtClean="0"/>
              <a:t>(p. 423) </a:t>
            </a:r>
            <a:r>
              <a:rPr lang="en-US" sz="1200" b="1" kern="1200" dirty="0" smtClean="0">
                <a:solidFill>
                  <a:schemeClr val="tx1"/>
                </a:solidFill>
                <a:effectLst/>
                <a:latin typeface="+mn-lt"/>
                <a:ea typeface="+mn-ea"/>
                <a:cs typeface="+mn-cs"/>
              </a:rPr>
              <a:t>1</a:t>
            </a:r>
            <a:r>
              <a:rPr lang="en-US" sz="1200" kern="1200" dirty="0" smtClean="0">
                <a:solidFill>
                  <a:schemeClr val="tx1"/>
                </a:solidFill>
                <a:effectLst/>
                <a:latin typeface="+mn-lt"/>
                <a:ea typeface="+mn-ea"/>
                <a:cs typeface="+mn-cs"/>
              </a:rPr>
              <a:t> EITHER:</a:t>
            </a:r>
          </a:p>
          <a:p>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i="1" dirty="0" smtClean="0"/>
              <a:t>Please delete the slides for whichever version of the Lord's Prayer is not being used.</a:t>
            </a:r>
          </a:p>
          <a:p>
            <a:r>
              <a:rPr lang="en-US" sz="1200" kern="1200" dirty="0" smtClean="0">
                <a:solidFill>
                  <a:schemeClr val="tx1"/>
                </a:solidFill>
                <a:effectLst/>
                <a:latin typeface="+mn-lt"/>
                <a:ea typeface="+mn-ea"/>
                <a:cs typeface="+mn-cs"/>
              </a:rPr>
              <a:t>	</a:t>
            </a:r>
            <a:endParaRPr lang="en-US" altLang="en-US" dirty="0" smtClean="0"/>
          </a:p>
        </p:txBody>
      </p:sp>
      <p:sp>
        <p:nvSpPr>
          <p:cNvPr id="11162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68D6F01F-0750-4A9C-B349-D2A174DD1CC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4</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6589253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1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i="1" dirty="0" smtClean="0"/>
              <a:t>(p. 416) </a:t>
            </a:r>
            <a:r>
              <a:rPr lang="en-US" sz="1200" b="1" kern="1200" dirty="0" smtClean="0">
                <a:solidFill>
                  <a:schemeClr val="tx1"/>
                </a:solidFill>
                <a:effectLst/>
                <a:latin typeface="+mn-lt"/>
                <a:ea typeface="+mn-ea"/>
                <a:cs typeface="+mn-cs"/>
              </a:rPr>
              <a:t>22</a:t>
            </a:r>
            <a:r>
              <a:rPr lang="en-US" sz="1200" kern="1200" dirty="0" smtClean="0">
                <a:solidFill>
                  <a:schemeClr val="tx1"/>
                </a:solidFill>
                <a:effectLst/>
                <a:latin typeface="+mn-lt"/>
                <a:ea typeface="+mn-ea"/>
                <a:cs typeface="+mn-cs"/>
              </a:rPr>
              <a:t> The Lord’s Prayer</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EITHER:</a:t>
            </a:r>
          </a:p>
          <a:p>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i="1" dirty="0" smtClean="0"/>
              <a:t>Please delete the slides for whichever version of the Lord's Prayer is not being used.</a:t>
            </a:r>
          </a:p>
          <a:p>
            <a:r>
              <a:rPr lang="en-US" sz="1200" kern="1200" dirty="0" smtClean="0">
                <a:solidFill>
                  <a:schemeClr val="tx1"/>
                </a:solidFill>
                <a:effectLst/>
                <a:latin typeface="+mn-lt"/>
                <a:ea typeface="+mn-ea"/>
                <a:cs typeface="+mn-cs"/>
              </a:rPr>
              <a:t>	</a:t>
            </a:r>
            <a:endParaRPr lang="en-US" altLang="en-US" dirty="0" smtClean="0"/>
          </a:p>
        </p:txBody>
      </p:sp>
      <p:sp>
        <p:nvSpPr>
          <p:cNvPr id="11162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68D6F01F-0750-4A9C-B349-D2A174DD1CC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5</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1938801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1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i="1" dirty="0" smtClean="0"/>
              <a:t>(p. 416) </a:t>
            </a:r>
            <a:r>
              <a:rPr lang="en-US" sz="1200" b="1" kern="1200" dirty="0" smtClean="0">
                <a:solidFill>
                  <a:schemeClr val="tx1"/>
                </a:solidFill>
                <a:effectLst/>
                <a:latin typeface="+mn-lt"/>
                <a:ea typeface="+mn-ea"/>
                <a:cs typeface="+mn-cs"/>
              </a:rPr>
              <a:t>22</a:t>
            </a:r>
            <a:r>
              <a:rPr lang="en-US" sz="1200" kern="1200" dirty="0" smtClean="0">
                <a:solidFill>
                  <a:schemeClr val="tx1"/>
                </a:solidFill>
                <a:effectLst/>
                <a:latin typeface="+mn-lt"/>
                <a:ea typeface="+mn-ea"/>
                <a:cs typeface="+mn-cs"/>
              </a:rPr>
              <a:t> The Lord’s Prayer</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OR:</a:t>
            </a:r>
          </a:p>
          <a:p>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i="1" dirty="0" smtClean="0"/>
              <a:t>Please delete the slides for whichever version of the Lord's Prayer is not being used.</a:t>
            </a:r>
          </a:p>
          <a:p>
            <a:r>
              <a:rPr lang="en-US" sz="1200" kern="1200" dirty="0" smtClean="0">
                <a:solidFill>
                  <a:schemeClr val="tx1"/>
                </a:solidFill>
                <a:effectLst/>
                <a:latin typeface="+mn-lt"/>
                <a:ea typeface="+mn-ea"/>
                <a:cs typeface="+mn-cs"/>
              </a:rPr>
              <a:t>	</a:t>
            </a:r>
            <a:endParaRPr lang="en-US" altLang="en-US" dirty="0" smtClean="0"/>
          </a:p>
        </p:txBody>
      </p:sp>
      <p:sp>
        <p:nvSpPr>
          <p:cNvPr id="11162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68D6F01F-0750-4A9C-B349-D2A174DD1CC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6</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5987425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1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i="1" dirty="0" smtClean="0"/>
              <a:t>(p. 416) </a:t>
            </a:r>
            <a:r>
              <a:rPr lang="en-US" sz="1200" b="1" kern="1200" dirty="0" smtClean="0">
                <a:solidFill>
                  <a:schemeClr val="tx1"/>
                </a:solidFill>
                <a:effectLst/>
                <a:latin typeface="+mn-lt"/>
                <a:ea typeface="+mn-ea"/>
                <a:cs typeface="+mn-cs"/>
              </a:rPr>
              <a:t>22</a:t>
            </a:r>
            <a:r>
              <a:rPr lang="en-US" sz="1200" kern="1200" dirty="0" smtClean="0">
                <a:solidFill>
                  <a:schemeClr val="tx1"/>
                </a:solidFill>
                <a:effectLst/>
                <a:latin typeface="+mn-lt"/>
                <a:ea typeface="+mn-ea"/>
                <a:cs typeface="+mn-cs"/>
              </a:rPr>
              <a:t> The Lord’s Prayer</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OR:</a:t>
            </a:r>
          </a:p>
          <a:p>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i="1" dirty="0" smtClean="0"/>
              <a:t>Please delete the slides for whichever version of the Lord's Prayer is not being used.</a:t>
            </a:r>
          </a:p>
          <a:p>
            <a:r>
              <a:rPr lang="en-US" sz="1200" kern="1200" dirty="0" smtClean="0">
                <a:solidFill>
                  <a:schemeClr val="tx1"/>
                </a:solidFill>
                <a:effectLst/>
                <a:latin typeface="+mn-lt"/>
                <a:ea typeface="+mn-ea"/>
                <a:cs typeface="+mn-cs"/>
              </a:rPr>
              <a:t>	</a:t>
            </a:r>
            <a:endParaRPr lang="en-US" altLang="en-US" dirty="0" smtClean="0"/>
          </a:p>
        </p:txBody>
      </p:sp>
      <p:sp>
        <p:nvSpPr>
          <p:cNvPr id="11162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68D6F01F-0750-4A9C-B349-D2A174DD1CC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7</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708240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410)</a:t>
            </a:r>
          </a:p>
          <a:p>
            <a:pPr lvl="0"/>
            <a:r>
              <a:rPr lang="en-US" sz="1200" b="1" kern="1200" dirty="0" smtClean="0">
                <a:solidFill>
                  <a:schemeClr val="tx1"/>
                </a:solidFill>
                <a:effectLst/>
                <a:latin typeface="+mn-lt"/>
                <a:ea typeface="+mn-ea"/>
                <a:cs typeface="+mn-cs"/>
              </a:rPr>
              <a:t>8 </a:t>
            </a:r>
            <a:r>
              <a:rPr lang="en-US" sz="1200" kern="1200" dirty="0" smtClean="0">
                <a:solidFill>
                  <a:schemeClr val="tx1"/>
                </a:solidFill>
                <a:effectLst/>
                <a:latin typeface="+mn-lt"/>
                <a:ea typeface="+mn-ea"/>
                <a:cs typeface="+mn-cs"/>
              </a:rPr>
              <a:t>The Old Testament reading for the day, or one of the following: Isaiah 35:1-10</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Isaiah 40:1-11</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Isaiah 53:4-12</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Isaiah 54:7-10</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Ezekiel 47:1-12</a:t>
            </a:r>
            <a:endParaRPr lang="en-GB" sz="1200" kern="1200" dirty="0" smtClean="0">
              <a:solidFill>
                <a:schemeClr val="tx1"/>
              </a:solidFill>
              <a:effectLst/>
              <a:latin typeface="+mn-lt"/>
              <a:ea typeface="+mn-ea"/>
              <a:cs typeface="+mn-cs"/>
            </a:endParaRPr>
          </a:p>
          <a:p>
            <a:pPr lvl="0"/>
            <a:endParaRPr lang="en-US" sz="1200" kern="1200" dirty="0" smtClean="0">
              <a:solidFill>
                <a:schemeClr val="tx1"/>
              </a:solidFill>
              <a:effectLst/>
              <a:latin typeface="+mn-lt"/>
              <a:ea typeface="+mn-ea"/>
              <a:cs typeface="+mn-cs"/>
            </a:endParaRPr>
          </a:p>
          <a:p>
            <a:pPr lvl="0"/>
            <a:r>
              <a:rPr lang="en-US" sz="1200" b="1" kern="1200" dirty="0" smtClean="0">
                <a:solidFill>
                  <a:schemeClr val="tx1"/>
                </a:solidFill>
                <a:effectLst/>
                <a:latin typeface="+mn-lt"/>
                <a:ea typeface="+mn-ea"/>
                <a:cs typeface="+mn-cs"/>
              </a:rPr>
              <a:t>9</a:t>
            </a:r>
            <a:r>
              <a:rPr lang="en-US" sz="1200" kern="1200" dirty="0" smtClean="0">
                <a:solidFill>
                  <a:schemeClr val="tx1"/>
                </a:solidFill>
                <a:effectLst/>
                <a:latin typeface="+mn-lt"/>
                <a:ea typeface="+mn-ea"/>
                <a:cs typeface="+mn-cs"/>
              </a:rPr>
              <a:t> The Psalm for the day, or one of the following: Psalms 23, 27, 30, 46, 91, 103 </a:t>
            </a:r>
            <a:r>
              <a:rPr lang="en-US" sz="1200" i="1" kern="1200" dirty="0" smtClean="0">
                <a:solidFill>
                  <a:schemeClr val="tx1"/>
                </a:solidFill>
                <a:effectLst/>
                <a:latin typeface="+mn-lt"/>
                <a:ea typeface="+mn-ea"/>
                <a:cs typeface="+mn-cs"/>
              </a:rPr>
              <a:t>or </a:t>
            </a:r>
            <a:r>
              <a:rPr lang="en-US" sz="1200" kern="1200" dirty="0" smtClean="0">
                <a:solidFill>
                  <a:schemeClr val="tx1"/>
                </a:solidFill>
                <a:effectLst/>
                <a:latin typeface="+mn-lt"/>
                <a:ea typeface="+mn-ea"/>
                <a:cs typeface="+mn-cs"/>
              </a:rPr>
              <a:t>121</a:t>
            </a:r>
            <a:endParaRPr lang="en-GB" sz="1200" kern="1200" dirty="0" smtClean="0">
              <a:solidFill>
                <a:schemeClr val="tx1"/>
              </a:solidFill>
              <a:effectLst/>
              <a:latin typeface="+mn-lt"/>
              <a:ea typeface="+mn-ea"/>
              <a:cs typeface="+mn-cs"/>
            </a:endParaRPr>
          </a:p>
          <a:p>
            <a:pPr lvl="0"/>
            <a:endParaRPr lang="en-US" sz="1200" kern="1200" dirty="0" smtClean="0">
              <a:solidFill>
                <a:schemeClr val="tx1"/>
              </a:solidFill>
              <a:effectLst/>
              <a:latin typeface="+mn-lt"/>
              <a:ea typeface="+mn-ea"/>
              <a:cs typeface="+mn-cs"/>
            </a:endParaRPr>
          </a:p>
          <a:p>
            <a:pPr lvl="0"/>
            <a:r>
              <a:rPr lang="en-US" sz="1200" b="1" kern="1200" dirty="0" smtClean="0">
                <a:solidFill>
                  <a:schemeClr val="tx1"/>
                </a:solidFill>
                <a:effectLst/>
                <a:latin typeface="+mn-lt"/>
                <a:ea typeface="+mn-ea"/>
                <a:cs typeface="+mn-cs"/>
              </a:rPr>
              <a:t>10</a:t>
            </a:r>
            <a:r>
              <a:rPr lang="en-US" sz="1200" kern="1200" dirty="0" smtClean="0">
                <a:solidFill>
                  <a:schemeClr val="tx1"/>
                </a:solidFill>
                <a:effectLst/>
                <a:latin typeface="+mn-lt"/>
                <a:ea typeface="+mn-ea"/>
                <a:cs typeface="+mn-cs"/>
              </a:rPr>
              <a:t> The Epistle for the day, or one of the following:</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Acts 3:1-16</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Acts 28:7-10</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Romans 8:18-27</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2 Corinthians 4:16-5:5</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James 5:13-16</a:t>
            </a:r>
            <a:endParaRPr lang="en-GB" sz="1200" kern="1200" dirty="0" smtClean="0">
              <a:solidFill>
                <a:schemeClr val="tx1"/>
              </a:solidFill>
              <a:effectLst/>
              <a:latin typeface="+mn-lt"/>
              <a:ea typeface="+mn-ea"/>
              <a:cs typeface="+mn-cs"/>
            </a:endParaRPr>
          </a:p>
          <a:p>
            <a:endParaRPr lang="en-GB" altLang="en-US" dirty="0" smtClean="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1037762F-31FC-44D6-A4D1-CF366CF5D51C}"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8</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9076345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410)</a:t>
            </a:r>
            <a:r>
              <a:rPr lang="en-US" altLang="en-US" b="1" i="1" dirty="0" smtClean="0"/>
              <a:t> </a:t>
            </a:r>
            <a:r>
              <a:rPr lang="en-US" altLang="en-US" b="1" i="0" dirty="0" smtClean="0"/>
              <a:t>3</a:t>
            </a:r>
            <a:r>
              <a:rPr lang="en-GB" altLang="en-US" b="1" i="0" dirty="0" smtClean="0"/>
              <a:t> </a:t>
            </a:r>
            <a:r>
              <a:rPr lang="en-US" sz="1200" dirty="0" smtClean="0">
                <a:solidFill>
                  <a:srgbClr val="C00000"/>
                </a:solidFill>
                <a:latin typeface="Arial" panose="020B0604020202020204" pitchFamily="34" charset="0"/>
                <a:cs typeface="Arial" panose="020B0604020202020204" pitchFamily="34" charset="0"/>
              </a:rPr>
              <a:t>1 John 1:8-9</a:t>
            </a:r>
          </a:p>
          <a:p>
            <a:r>
              <a:rPr lang="en-US" sz="1200" kern="1200" dirty="0" smtClean="0">
                <a:solidFill>
                  <a:schemeClr val="tx1"/>
                </a:solidFill>
                <a:effectLst/>
                <a:latin typeface="+mn-lt"/>
                <a:ea typeface="+mn-ea"/>
                <a:cs typeface="+mn-cs"/>
              </a:rPr>
              <a:t>One of the following may also be read: </a:t>
            </a:r>
          </a:p>
          <a:p>
            <a:r>
              <a:rPr lang="en-US" sz="1200" kern="1200" dirty="0" smtClean="0">
                <a:solidFill>
                  <a:schemeClr val="tx1"/>
                </a:solidFill>
                <a:effectLst/>
                <a:latin typeface="+mn-lt"/>
                <a:ea typeface="+mn-ea"/>
                <a:cs typeface="+mn-cs"/>
              </a:rPr>
              <a:t>Deuteronomy 30:15-16, 19</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Psalm 32:3-5</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Psalm 51</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Psalm 103:8-14</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Jeremiah 31:31-34</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Ezekiel 11:19-20</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Mark 1:14-15</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Luke 6:36-37</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Luke 15:8-10</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John 8:31b-32, 34-36</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Romans 5:8-9</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Colossians 1:12-14</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James 5:16</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1 Peter 1:18-21</a:t>
            </a:r>
            <a:endParaRPr lang="en-US" sz="1200" dirty="0" smtClean="0">
              <a:solidFill>
                <a:srgbClr val="C00000"/>
              </a:solidFill>
              <a:latin typeface="Arial" panose="020B0604020202020204" pitchFamily="34" charset="0"/>
              <a:cs typeface="Arial" panose="020B0604020202020204" pitchFamily="34" charset="0"/>
            </a:endParaRPr>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9</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9133246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MC text slide 1">
    <p:spTree>
      <p:nvGrpSpPr>
        <p:cNvPr id="1" name=""/>
        <p:cNvGrpSpPr/>
        <p:nvPr/>
      </p:nvGrpSpPr>
      <p:grpSpPr>
        <a:xfrm>
          <a:off x="0" y="0"/>
          <a:ext cx="0" cy="0"/>
          <a:chOff x="0" y="0"/>
          <a:chExt cx="0" cy="0"/>
        </a:xfrm>
      </p:grpSpPr>
      <p:sp>
        <p:nvSpPr>
          <p:cNvPr id="4" name="TextBox 3"/>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b="1" dirty="0" smtClean="0">
                <a:solidFill>
                  <a:srgbClr val="C00000"/>
                </a:solidFill>
                <a:latin typeface="Arial" panose="020B0604020202020204" pitchFamily="34" charset="0"/>
                <a:cs typeface="Arial" panose="020B0604020202020204" pitchFamily="34" charset="0"/>
              </a:rPr>
              <a:t>PART OF THE SERVICE</a:t>
            </a:r>
            <a:endParaRPr lang="en-US" altLang="en-US" sz="1200" b="1" dirty="0" smtClean="0">
              <a:solidFill>
                <a:srgbClr val="C00000"/>
              </a:solidFill>
              <a:latin typeface="Arial" panose="020B0604020202020204" pitchFamily="34" charset="0"/>
              <a:cs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1" baseline="0">
                <a:latin typeface="Arial" panose="020B0604020202020204" pitchFamily="34" charset="0"/>
                <a:cs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12845117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1_MC text slide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17223965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2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MINISTRY OF THE WORD</a:t>
            </a:r>
            <a:endParaRPr lang="en-US" altLang="en-US" sz="1200" dirty="0">
              <a:solidFill>
                <a:srgbClr val="C00000"/>
              </a:solidFill>
              <a:latin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9795494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5_MC text slide 1 Covenan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5" y="6311900"/>
            <a:ext cx="397793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smtClean="0">
                <a:solidFill>
                  <a:srgbClr val="C00000"/>
                </a:solidFill>
                <a:latin typeface="Arial" panose="020B0604020202020204" pitchFamily="34" charset="0"/>
              </a:rPr>
              <a:t>THE</a:t>
            </a:r>
            <a:r>
              <a:rPr lang="en-GB" altLang="en-US" sz="1200" baseline="0" dirty="0" smtClean="0">
                <a:solidFill>
                  <a:srgbClr val="C00000"/>
                </a:solidFill>
                <a:latin typeface="Arial" panose="020B0604020202020204" pitchFamily="34" charset="0"/>
              </a:rPr>
              <a:t> ACT OF REPENTANCE AND RECONCILIATION</a:t>
            </a:r>
            <a:endParaRPr lang="en-US" altLang="en-US" sz="1200" dirty="0">
              <a:solidFill>
                <a:srgbClr val="C00000"/>
              </a:solidFill>
              <a:latin typeface="Arial" panose="020B0604020202020204" pitchFamily="34" charset="0"/>
            </a:endParaRPr>
          </a:p>
        </p:txBody>
      </p:sp>
    </p:spTree>
    <p:extLst>
      <p:ext uri="{BB962C8B-B14F-4D97-AF65-F5344CB8AC3E}">
        <p14:creationId xmlns:p14="http://schemas.microsoft.com/office/powerpoint/2010/main" val="24237775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9449EFD-D7B6-2B4D-B9A1-DEB16903FE75}"/>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LORD’S SUPPER</a:t>
            </a:r>
            <a:endParaRPr lang="en-US" altLang="en-US" sz="1200" dirty="0">
              <a:solidFill>
                <a:srgbClr val="C00000"/>
              </a:solidFill>
              <a:latin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14704766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4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FFD2AF7-289F-B34A-9B30-AE86E8645E18}"/>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PRAYERS AND DISMISSAL</a:t>
            </a:r>
            <a:endParaRPr lang="en-US" altLang="en-US" sz="1200" dirty="0">
              <a:solidFill>
                <a:srgbClr val="C00000"/>
              </a:solidFill>
              <a:latin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1477253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443EE33-7185-0E4B-A5F2-862C8A362AF7}"/>
              </a:ext>
            </a:extLst>
          </p:cNvPr>
          <p:cNvSpPr txBox="1">
            <a:spLocks noChangeArrowheads="1"/>
          </p:cNvSpPr>
          <p:nvPr userDrawn="1"/>
        </p:nvSpPr>
        <p:spPr bwMode="auto">
          <a:xfrm>
            <a:off x="149225" y="6311900"/>
            <a:ext cx="35750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b="1" dirty="0">
                <a:solidFill>
                  <a:srgbClr val="C00000"/>
                </a:solidFill>
                <a:latin typeface="Arial" panose="020B0604020202020204" pitchFamily="34" charset="0"/>
                <a:cs typeface="Arial" panose="020B0604020202020204" pitchFamily="34" charset="0"/>
              </a:rPr>
              <a:t>THE GATHERING OF THE PEOPLE OF GOD</a:t>
            </a:r>
            <a:endParaRPr lang="en-US" altLang="en-US" sz="1200" b="1" dirty="0">
              <a:solidFill>
                <a:srgbClr val="C00000"/>
              </a:solidFill>
              <a:latin typeface="Arial" panose="020B0604020202020204" pitchFamily="34" charset="0"/>
              <a:cs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1" baseline="0">
                <a:latin typeface="Arial" panose="020B0604020202020204" pitchFamily="34" charset="0"/>
                <a:cs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0693209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2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b="1" dirty="0">
                <a:solidFill>
                  <a:srgbClr val="C00000"/>
                </a:solidFill>
                <a:latin typeface="Arial" panose="020B0604020202020204" pitchFamily="34" charset="0"/>
                <a:cs typeface="Arial" panose="020B0604020202020204" pitchFamily="34" charset="0"/>
              </a:rPr>
              <a:t>THE MINISTRY OF THE WORD</a:t>
            </a:r>
            <a:endParaRPr lang="en-US" altLang="en-US" sz="1200" b="1" dirty="0">
              <a:solidFill>
                <a:srgbClr val="C00000"/>
              </a:solidFill>
              <a:latin typeface="Arial" panose="020B0604020202020204" pitchFamily="34" charset="0"/>
              <a:cs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1" baseline="0">
                <a:latin typeface="Arial" panose="020B0604020202020204" pitchFamily="34" charset="0"/>
                <a:cs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42762817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3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9449EFD-D7B6-2B4D-B9A1-DEB16903FE75}"/>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b="1" dirty="0">
                <a:solidFill>
                  <a:srgbClr val="C00000"/>
                </a:solidFill>
                <a:latin typeface="Arial" panose="020B0604020202020204" pitchFamily="34" charset="0"/>
                <a:cs typeface="Arial" panose="020B0604020202020204" pitchFamily="34" charset="0"/>
              </a:rPr>
              <a:t>THE LORD’S SUPPER</a:t>
            </a:r>
            <a:endParaRPr lang="en-US" altLang="en-US" sz="1200" b="1" dirty="0">
              <a:solidFill>
                <a:srgbClr val="C00000"/>
              </a:solidFill>
              <a:latin typeface="Arial" panose="020B0604020202020204" pitchFamily="34" charset="0"/>
              <a:cs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Franklin Gothic Medium" panose="020B06030201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Franklin Gothic Book" panose="020B05030201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8396173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4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FFD2AF7-289F-B34A-9B30-AE86E8645E18}"/>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b="1" dirty="0">
                <a:solidFill>
                  <a:srgbClr val="C00000"/>
                </a:solidFill>
                <a:latin typeface="Arial" panose="020B0604020202020204" pitchFamily="34" charset="0"/>
                <a:cs typeface="Arial" panose="020B0604020202020204" pitchFamily="34" charset="0"/>
              </a:rPr>
              <a:t>PRAYERS AND DISMISSAL</a:t>
            </a:r>
            <a:endParaRPr lang="en-US" altLang="en-US" sz="1200" b="1" dirty="0">
              <a:solidFill>
                <a:srgbClr val="C00000"/>
              </a:solidFill>
              <a:latin typeface="Arial" panose="020B0604020202020204" pitchFamily="34" charset="0"/>
              <a:cs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Franklin Gothic Medium" panose="020B06030201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Franklin Gothic Book" panose="020B05030201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1037621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MC Title slide with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3A9B2-5B05-614A-9BCF-86F92F85CF53}"/>
              </a:ext>
            </a:extLst>
          </p:cNvPr>
          <p:cNvSpPr>
            <a:spLocks noGrp="1"/>
          </p:cNvSpPr>
          <p:nvPr>
            <p:ph type="ctrTitle"/>
          </p:nvPr>
        </p:nvSpPr>
        <p:spPr>
          <a:xfrm>
            <a:off x="0" y="2045776"/>
            <a:ext cx="12192000" cy="1735609"/>
          </a:xfrm>
          <a:prstGeom prst="rect">
            <a:avLst/>
          </a:prstGeom>
        </p:spPr>
        <p:txBody>
          <a:bodyPr anchor="b"/>
          <a:lstStyle>
            <a:lvl1pPr algn="ctr">
              <a:defRPr sz="6000" b="0" i="0" baseline="0">
                <a:solidFill>
                  <a:schemeClr val="bg1"/>
                </a:solidFill>
                <a:latin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36626429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MC Section slide with text">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1CB5D3CC-E2E9-324C-9EB4-FD5288B32BB5}"/>
              </a:ext>
            </a:extLst>
          </p:cNvPr>
          <p:cNvSpPr>
            <a:spLocks noGrp="1"/>
          </p:cNvSpPr>
          <p:nvPr>
            <p:ph type="ctrTitle"/>
          </p:nvPr>
        </p:nvSpPr>
        <p:spPr>
          <a:xfrm>
            <a:off x="2208212" y="0"/>
            <a:ext cx="9983787" cy="6489700"/>
          </a:xfrm>
          <a:prstGeom prst="rect">
            <a:avLst/>
          </a:prstGeom>
        </p:spPr>
        <p:txBody>
          <a:bodyPr anchor="ctr"/>
          <a:lstStyle>
            <a:lvl1pPr algn="l">
              <a:defRPr sz="4800" b="0" i="0" baseline="0">
                <a:solidFill>
                  <a:srgbClr val="C00000"/>
                </a:solidFill>
                <a:latin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13821344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MC text slide 2">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F68628-BD3D-FF48-B52C-8C93F1DC1445}"/>
              </a:ext>
            </a:extLst>
          </p:cNvPr>
          <p:cNvSpPr>
            <a:spLocks noGrp="1"/>
          </p:cNvSpPr>
          <p:nvPr>
            <p:ph idx="1"/>
          </p:nvPr>
        </p:nvSpPr>
        <p:spPr>
          <a:xfrm>
            <a:off x="822702" y="1902229"/>
            <a:ext cx="10515600" cy="4583810"/>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1">
            <a:extLst>
              <a:ext uri="{FF2B5EF4-FFF2-40B4-BE49-F238E27FC236}">
                <a16:creationId xmlns:a16="http://schemas.microsoft.com/office/drawing/2014/main" id="{5580132E-FBA5-B349-97EE-08796CD9BD14}"/>
              </a:ext>
            </a:extLst>
          </p:cNvPr>
          <p:cNvSpPr>
            <a:spLocks noGrp="1"/>
          </p:cNvSpPr>
          <p:nvPr>
            <p:ph type="ctrTitle"/>
          </p:nvPr>
        </p:nvSpPr>
        <p:spPr>
          <a:xfrm>
            <a:off x="2208213" y="913699"/>
            <a:ext cx="9612312" cy="635435"/>
          </a:xfrm>
          <a:prstGeom prst="rect">
            <a:avLst/>
          </a:prstGeom>
        </p:spPr>
        <p:txBody>
          <a:bodyPr anchor="b"/>
          <a:lstStyle>
            <a:lvl1pPr algn="ctr">
              <a:defRPr sz="4200" baseline="0">
                <a:latin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10957135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MC text slide 1">
    <p:spTree>
      <p:nvGrpSpPr>
        <p:cNvPr id="1" name=""/>
        <p:cNvGrpSpPr/>
        <p:nvPr/>
      </p:nvGrpSpPr>
      <p:grpSpPr>
        <a:xfrm>
          <a:off x="0" y="0"/>
          <a:ext cx="0" cy="0"/>
          <a:chOff x="0" y="0"/>
          <a:chExt cx="0" cy="0"/>
        </a:xfrm>
      </p:grpSpPr>
      <p:sp>
        <p:nvSpPr>
          <p:cNvPr id="4" name="TextBox 3"/>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smtClean="0">
                <a:solidFill>
                  <a:srgbClr val="C00000"/>
                </a:solidFill>
                <a:latin typeface="Arial" panose="020B0604020202020204" pitchFamily="34" charset="0"/>
              </a:rPr>
              <a:t>PART OF THE SERVICE</a:t>
            </a:r>
            <a:endParaRPr lang="en-US" altLang="en-US" sz="1200" dirty="0" smtClean="0">
              <a:solidFill>
                <a:srgbClr val="C00000"/>
              </a:solidFill>
              <a:latin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351579018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6.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8.xml"/><Relationship Id="rId1" Type="http://schemas.openxmlformats.org/officeDocument/2006/relationships/slideLayout" Target="../slideLayouts/slideLayout7.xml"/><Relationship Id="rId4" Type="http://schemas.openxmlformats.org/officeDocument/2006/relationships/image" Target="../media/image3.emf"/></Relationships>
</file>

<file path=ppt/slideMasters/_rels/slideMaster4.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11.xml"/><Relationship Id="rId7" Type="http://schemas.openxmlformats.org/officeDocument/2006/relationships/theme" Target="../theme/theme4.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4"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7"/>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492523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iming>
    <p:tnLst>
      <p:par>
        <p:cTn id="1" dur="indefinite" restart="never" nodeType="tmRoot"/>
      </p:par>
    </p:tnLst>
  </p:timing>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37122890"/>
      </p:ext>
    </p:extLst>
  </p:cSld>
  <p:clrMap bg1="lt1" tx1="dk1" bg2="lt2" tx2="dk2" accent1="accent1" accent2="accent2" accent3="accent3" accent4="accent4" accent5="accent5" accent6="accent6" hlink="hlink" folHlink="folHlink"/>
  <p:sldLayoutIdLst>
    <p:sldLayoutId id="2147483667" r:id="rId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77504186"/>
      </p:ext>
    </p:extLst>
  </p:cSld>
  <p:clrMap bg1="lt1" tx1="dk1" bg2="lt2" tx2="dk2" accent1="accent1" accent2="accent2" accent3="accent3" accent4="accent4" accent5="accent5" accent6="accent6" hlink="hlink" folHlink="folHlink"/>
  <p:sldLayoutIdLst>
    <p:sldLayoutId id="2147483669" r:id="rId1"/>
    <p:sldLayoutId id="2147483670" r:id="rId2"/>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8"/>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41096534"/>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7" r:id="rId4"/>
    <p:sldLayoutId id="2147483675" r:id="rId5"/>
    <p:sldLayoutId id="2147483676" r:id="rId6"/>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Rectangle 5"/>
          <p:cNvSpPr/>
          <p:nvPr/>
        </p:nvSpPr>
        <p:spPr>
          <a:xfrm>
            <a:off x="693738" y="556593"/>
            <a:ext cx="11206162" cy="3278526"/>
          </a:xfrm>
          <a:prstGeom prst="rect">
            <a:avLst/>
          </a:prstGeom>
        </p:spPr>
        <p:txBody>
          <a:bodyP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1800" b="1"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A</a:t>
            </a:r>
            <a:r>
              <a:rPr kumimoji="0" lang="en-GB" sz="1800" b="1" i="0" u="none" strike="noStrike" kern="1200" cap="none" spc="0" normalizeH="0" noProof="0" dirty="0" smtClean="0">
                <a:ln>
                  <a:noFill/>
                </a:ln>
                <a:solidFill>
                  <a:prstClr val="black"/>
                </a:solidFill>
                <a:effectLst/>
                <a:uLnTx/>
                <a:uFillTx/>
                <a:latin typeface="Arial" panose="020B0604020202020204" pitchFamily="34" charset="0"/>
                <a:ea typeface="+mn-ea"/>
                <a:cs typeface="Arial" panose="020B0604020202020204" pitchFamily="34" charset="0"/>
              </a:rPr>
              <a:t> </a:t>
            </a:r>
            <a:r>
              <a:rPr kumimoji="0" lang="en-GB" sz="1800" b="1"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service of</a:t>
            </a:r>
            <a:r>
              <a:rPr kumimoji="0" lang="en-GB" sz="1800" b="1" i="0" u="none" strike="noStrike" kern="1200" cap="none" spc="0" normalizeH="0" noProof="0" dirty="0" smtClean="0">
                <a:ln>
                  <a:noFill/>
                </a:ln>
                <a:solidFill>
                  <a:prstClr val="black"/>
                </a:solidFill>
                <a:effectLst/>
                <a:uLnTx/>
                <a:uFillTx/>
                <a:latin typeface="Arial" panose="020B0604020202020204" pitchFamily="34" charset="0"/>
                <a:ea typeface="+mn-ea"/>
                <a:cs typeface="Arial" panose="020B0604020202020204" pitchFamily="34" charset="0"/>
              </a:rPr>
              <a:t> repentance and reconciliation </a:t>
            </a:r>
            <a:endParaRPr kumimoji="0" lang="en-GB" sz="1800" b="1"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Please feel free to amend, add or delete slides as necessary.</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rubric for the service is given in the notes for each slide. </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notes also indicate the relevant page number in </a:t>
            </a:r>
            <a:r>
              <a:rPr kumimoji="0" lang="en-GB" sz="1600" b="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Methodist Worship Book</a:t>
            </a: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numbers in bold in the notes of the slide represent the numbers for each item in the rubric. </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GB" sz="16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In </a:t>
            </a: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some cases alternative prayers or other elements are provided. Please delete the slides containing the alternative options as appropriate</a:t>
            </a:r>
            <a:r>
              <a:rPr kumimoji="0" lang="en-GB" sz="16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GB" sz="16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You may wish to add </a:t>
            </a: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in the text of </a:t>
            </a:r>
            <a:r>
              <a:rPr kumimoji="0" lang="en-GB" sz="16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the scripture</a:t>
            </a:r>
            <a:r>
              <a:rPr kumimoji="0" lang="en-GB" sz="1600" b="0" i="0" u="none" strike="noStrike" kern="1200" cap="none" spc="0" normalizeH="0" noProof="0" dirty="0" smtClean="0">
                <a:ln>
                  <a:noFill/>
                </a:ln>
                <a:solidFill>
                  <a:prstClr val="black"/>
                </a:solidFill>
                <a:effectLst/>
                <a:uLnTx/>
                <a:uFillTx/>
                <a:latin typeface="Arial" panose="020B0604020202020204" pitchFamily="34" charset="0"/>
                <a:ea typeface="+mn-ea"/>
                <a:cs typeface="Arial" panose="020B0604020202020204" pitchFamily="34" charset="0"/>
              </a:rPr>
              <a:t> readings</a:t>
            </a:r>
            <a:r>
              <a:rPr lang="en-GB" sz="1600" dirty="0">
                <a:solidFill>
                  <a:prstClr val="black"/>
                </a:solidFill>
                <a:latin typeface="Arial" panose="020B0604020202020204" pitchFamily="34" charset="0"/>
                <a:cs typeface="Arial" panose="020B0604020202020204" pitchFamily="34" charset="0"/>
              </a:rPr>
              <a:t>.</a:t>
            </a:r>
            <a:endPar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GB" sz="16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Please </a:t>
            </a: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delete whichever version of the Lord’s Prayer is not to be used.</a:t>
            </a:r>
          </a:p>
          <a:p>
            <a:pPr marL="342900" marR="0" lvl="0" indent="-342900" algn="l" defTabSz="914400" rtl="0" eaLnBrk="0" fontAlgn="base" latinLnBrk="0" hangingPunct="0">
              <a:lnSpc>
                <a:spcPct val="107000"/>
              </a:lnSpc>
              <a:spcBef>
                <a:spcPct val="0"/>
              </a:spcBef>
              <a:spcAft>
                <a:spcPts val="800"/>
              </a:spcAft>
              <a:buClrTx/>
              <a:buSzTx/>
              <a:buFont typeface="Symbol" panose="05050102010706020507" pitchFamily="18" charset="2"/>
              <a:buChar char=""/>
              <a:tabLst/>
              <a:defRPr/>
            </a:pPr>
            <a:endPar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0" fontAlgn="base" latinLnBrk="0" hangingPunct="0">
              <a:lnSpc>
                <a:spcPct val="107000"/>
              </a:lnSpc>
              <a:spcBef>
                <a:spcPct val="0"/>
              </a:spcBef>
              <a:spcAft>
                <a:spcPts val="80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Please hide or delete this slide before you use this presentation in a service.</a:t>
            </a:r>
          </a:p>
        </p:txBody>
      </p:sp>
    </p:spTree>
    <p:extLst>
      <p:ext uri="{BB962C8B-B14F-4D97-AF65-F5344CB8AC3E}">
        <p14:creationId xmlns:p14="http://schemas.microsoft.com/office/powerpoint/2010/main" val="23461597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noChangeArrowheads="1"/>
          </p:cNvSpPr>
          <p:nvPr>
            <p:ph type="ctrTitle"/>
          </p:nvPr>
        </p:nvSpPr>
        <p:spPr bwMode="auto">
          <a:xfrm>
            <a:off x="2208213" y="2046288"/>
            <a:ext cx="9983787" cy="1735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en-US" b="1" dirty="0"/>
              <a:t>THE ACT OF REPENTANCE </a:t>
            </a:r>
            <a:r>
              <a:rPr lang="en-US" b="1" dirty="0" smtClean="0"/>
              <a:t/>
            </a:r>
            <a:br>
              <a:rPr lang="en-US" b="1" dirty="0" smtClean="0"/>
            </a:br>
            <a:r>
              <a:rPr lang="en-US" b="1" dirty="0" smtClean="0"/>
              <a:t>AND </a:t>
            </a:r>
            <a:r>
              <a:rPr lang="en-US" b="1" dirty="0"/>
              <a:t>RECONCILIATION</a:t>
            </a:r>
            <a:endParaRPr lang="en-GB" b="1" dirty="0"/>
          </a:p>
        </p:txBody>
      </p:sp>
    </p:spTree>
    <p:extLst>
      <p:ext uri="{BB962C8B-B14F-4D97-AF65-F5344CB8AC3E}">
        <p14:creationId xmlns:p14="http://schemas.microsoft.com/office/powerpoint/2010/main" val="21419816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681843" y="1731499"/>
            <a:ext cx="9120554" cy="1754326"/>
          </a:xfrm>
          <a:prstGeom prst="rect">
            <a:avLst/>
          </a:prstGeom>
        </p:spPr>
        <p:txBody>
          <a:bodyPr wrap="square">
            <a:spAutoFit/>
          </a:bodyPr>
          <a:lstStyle/>
          <a:p>
            <a:pPr lvl="0"/>
            <a:r>
              <a:rPr lang="en-US" sz="3600" dirty="0">
                <a:latin typeface="Arial" panose="020B0604020202020204" pitchFamily="34" charset="0"/>
                <a:cs typeface="Arial" panose="020B0604020202020204" pitchFamily="34" charset="0"/>
              </a:rPr>
              <a:t>May the Lord be in your heart and on your lips that you may truly and humbly confess your sins.</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998785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480457" y="462224"/>
            <a:ext cx="9120554" cy="4708981"/>
          </a:xfrm>
          <a:prstGeom prst="rect">
            <a:avLst/>
          </a:prstGeom>
        </p:spPr>
        <p:txBody>
          <a:bodyPr wrap="square">
            <a:spAutoFit/>
          </a:bodyPr>
          <a:lstStyle/>
          <a:p>
            <a:pPr lvl="0"/>
            <a:r>
              <a:rPr lang="en-US" sz="2400" dirty="0">
                <a:solidFill>
                  <a:srgbClr val="C00000"/>
                </a:solidFill>
                <a:latin typeface="Arial" panose="020B0604020202020204" pitchFamily="34" charset="0"/>
                <a:cs typeface="Arial" panose="020B0604020202020204" pitchFamily="34" charset="0"/>
              </a:rPr>
              <a:t>The penitent person says these or similar words: </a:t>
            </a:r>
            <a:endParaRPr lang="en-US" sz="2400" dirty="0" smtClean="0">
              <a:solidFill>
                <a:srgbClr val="C00000"/>
              </a:solidFill>
              <a:latin typeface="Arial" panose="020B0604020202020204" pitchFamily="34" charset="0"/>
              <a:cs typeface="Arial" panose="020B0604020202020204" pitchFamily="34" charset="0"/>
            </a:endParaRPr>
          </a:p>
          <a:p>
            <a:pPr lvl="0"/>
            <a:endParaRPr lang="en-US" sz="2400" b="1" dirty="0" smtClean="0">
              <a:solidFill>
                <a:srgbClr val="C00000"/>
              </a:solidFill>
              <a:latin typeface="Arial" panose="020B0604020202020204" pitchFamily="34" charset="0"/>
              <a:cs typeface="Arial" panose="020B0604020202020204" pitchFamily="34" charset="0"/>
            </a:endParaRPr>
          </a:p>
          <a:p>
            <a:pPr lvl="0"/>
            <a:r>
              <a:rPr lang="en-US" sz="3600" dirty="0" smtClean="0">
                <a:latin typeface="Arial" panose="020B0604020202020204" pitchFamily="34" charset="0"/>
                <a:cs typeface="Arial" panose="020B0604020202020204" pitchFamily="34" charset="0"/>
              </a:rPr>
              <a:t>I </a:t>
            </a:r>
            <a:r>
              <a:rPr lang="en-US" sz="3600" dirty="0">
                <a:latin typeface="Arial" panose="020B0604020202020204" pitchFamily="34" charset="0"/>
                <a:cs typeface="Arial" panose="020B0604020202020204" pitchFamily="34" charset="0"/>
              </a:rPr>
              <a:t>confess to almighty God,</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before you and all the company of heaven,</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that I have sinned through my own fault </a:t>
            </a:r>
            <a:endParaRPr lang="en-US"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in </a:t>
            </a:r>
            <a:r>
              <a:rPr lang="en-US" sz="3600" dirty="0">
                <a:latin typeface="Arial" panose="020B0604020202020204" pitchFamily="34" charset="0"/>
                <a:cs typeface="Arial" panose="020B0604020202020204" pitchFamily="34" charset="0"/>
              </a:rPr>
              <a:t>what I have thought, said and done, </a:t>
            </a:r>
            <a:endParaRPr lang="en-US"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and </a:t>
            </a:r>
            <a:r>
              <a:rPr lang="en-US" sz="3600" dirty="0">
                <a:latin typeface="Arial" panose="020B0604020202020204" pitchFamily="34" charset="0"/>
                <a:cs typeface="Arial" panose="020B0604020202020204" pitchFamily="34" charset="0"/>
              </a:rPr>
              <a:t>in what I have failed to do.</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In particular I confess . . .</a:t>
            </a:r>
            <a:endParaRPr lang="en-GB" sz="3600" dirty="0">
              <a:latin typeface="Arial" panose="020B0604020202020204" pitchFamily="34" charset="0"/>
              <a:cs typeface="Arial" panose="020B0604020202020204" pitchFamily="34" charset="0"/>
            </a:endParaRPr>
          </a:p>
          <a:p>
            <a:endParaRPr lang="en-US" sz="3600" b="1"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678067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480457" y="1308044"/>
            <a:ext cx="9120554" cy="1754326"/>
          </a:xfrm>
          <a:prstGeom prst="rect">
            <a:avLst/>
          </a:prstGeom>
        </p:spPr>
        <p:txBody>
          <a:bodyPr wrap="square">
            <a:spAutoFit/>
          </a:bodyPr>
          <a:lstStyle/>
          <a:p>
            <a:r>
              <a:rPr lang="en-US" sz="3600" dirty="0" smtClean="0">
                <a:latin typeface="Arial" panose="020B0604020202020204" pitchFamily="34" charset="0"/>
                <a:cs typeface="Arial" panose="020B0604020202020204" pitchFamily="34" charset="0"/>
              </a:rPr>
              <a:t>These </a:t>
            </a:r>
            <a:r>
              <a:rPr lang="en-US" sz="3600" dirty="0">
                <a:latin typeface="Arial" panose="020B0604020202020204" pitchFamily="34" charset="0"/>
                <a:cs typeface="Arial" panose="020B0604020202020204" pitchFamily="34" charset="0"/>
              </a:rPr>
              <a:t>are the sins which I remember.</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I ask God’s forgiveness for them and for all my sins.</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033612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480457" y="462224"/>
            <a:ext cx="9120554" cy="5632311"/>
          </a:xfrm>
          <a:prstGeom prst="rect">
            <a:avLst/>
          </a:prstGeom>
        </p:spPr>
        <p:txBody>
          <a:bodyPr wrap="square">
            <a:spAutoFit/>
          </a:bodyPr>
          <a:lstStyle/>
          <a:p>
            <a:pPr lvl="0"/>
            <a:r>
              <a:rPr lang="en-US" sz="2400" dirty="0">
                <a:solidFill>
                  <a:srgbClr val="C00000"/>
                </a:solidFill>
                <a:latin typeface="Arial" panose="020B0604020202020204" pitchFamily="34" charset="0"/>
                <a:cs typeface="Arial" panose="020B0604020202020204" pitchFamily="34" charset="0"/>
              </a:rPr>
              <a:t>The penitent person says</a:t>
            </a:r>
            <a:r>
              <a:rPr lang="en-US" sz="2400" dirty="0" smtClean="0">
                <a:solidFill>
                  <a:srgbClr val="C00000"/>
                </a:solidFill>
                <a:latin typeface="Arial" panose="020B0604020202020204" pitchFamily="34" charset="0"/>
                <a:cs typeface="Arial" panose="020B0604020202020204" pitchFamily="34" charset="0"/>
              </a:rPr>
              <a:t>:</a:t>
            </a:r>
            <a:endParaRPr lang="en-US" sz="1050" dirty="0" smtClean="0">
              <a:solidFill>
                <a:srgbClr val="C00000"/>
              </a:solidFill>
              <a:latin typeface="Arial" panose="020B0604020202020204" pitchFamily="34" charset="0"/>
              <a:cs typeface="Arial" panose="020B0604020202020204" pitchFamily="34" charset="0"/>
            </a:endParaRPr>
          </a:p>
          <a:p>
            <a:pPr lvl="0"/>
            <a:r>
              <a:rPr lang="en-US" sz="1050" dirty="0" smtClean="0">
                <a:solidFill>
                  <a:srgbClr val="C00000"/>
                </a:solidFill>
                <a:latin typeface="Arial" panose="020B0604020202020204" pitchFamily="34" charset="0"/>
                <a:cs typeface="Arial" panose="020B0604020202020204" pitchFamily="34" charset="0"/>
              </a:rPr>
              <a:t> </a:t>
            </a:r>
            <a:endParaRPr lang="en-US" sz="700" dirty="0" smtClean="0">
              <a:solidFill>
                <a:srgbClr val="C00000"/>
              </a:solidFill>
              <a:latin typeface="Arial" panose="020B0604020202020204" pitchFamily="34" charset="0"/>
              <a:cs typeface="Arial" panose="020B0604020202020204" pitchFamily="34" charset="0"/>
            </a:endParaRPr>
          </a:p>
          <a:p>
            <a:pPr lvl="0"/>
            <a:r>
              <a:rPr lang="en-US" sz="3600" dirty="0" smtClean="0">
                <a:latin typeface="Arial" panose="020B0604020202020204" pitchFamily="34" charset="0"/>
                <a:cs typeface="Arial" panose="020B0604020202020204" pitchFamily="34" charset="0"/>
              </a:rPr>
              <a:t>Gracious </a:t>
            </a:r>
            <a:r>
              <a:rPr lang="en-US" sz="3600" dirty="0">
                <a:latin typeface="Arial" panose="020B0604020202020204" pitchFamily="34" charset="0"/>
                <a:cs typeface="Arial" panose="020B0604020202020204" pitchFamily="34" charset="0"/>
              </a:rPr>
              <a:t>and merciful God,</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I am truly sorry and repent of all my sins.</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Forgive me all that is past, </a:t>
            </a:r>
            <a:endParaRPr lang="en-US"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help </a:t>
            </a:r>
            <a:r>
              <a:rPr lang="en-US" sz="3600" dirty="0">
                <a:latin typeface="Arial" panose="020B0604020202020204" pitchFamily="34" charset="0"/>
                <a:cs typeface="Arial" panose="020B0604020202020204" pitchFamily="34" charset="0"/>
              </a:rPr>
              <a:t>me to amend what I am, </a:t>
            </a:r>
            <a:endParaRPr lang="en-US"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and </a:t>
            </a:r>
            <a:r>
              <a:rPr lang="en-US" sz="3600" dirty="0">
                <a:latin typeface="Arial" panose="020B0604020202020204" pitchFamily="34" charset="0"/>
                <a:cs typeface="Arial" panose="020B0604020202020204" pitchFamily="34" charset="0"/>
              </a:rPr>
              <a:t>direct what I shall be, </a:t>
            </a:r>
            <a:endParaRPr lang="en-US"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that </a:t>
            </a:r>
            <a:r>
              <a:rPr lang="en-US" sz="3600" dirty="0">
                <a:latin typeface="Arial" panose="020B0604020202020204" pitchFamily="34" charset="0"/>
                <a:cs typeface="Arial" panose="020B0604020202020204" pitchFamily="34" charset="0"/>
              </a:rPr>
              <a:t>I may delight in your will </a:t>
            </a:r>
            <a:endParaRPr lang="en-US"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and </a:t>
            </a:r>
            <a:r>
              <a:rPr lang="en-US" sz="3600" dirty="0">
                <a:latin typeface="Arial" panose="020B0604020202020204" pitchFamily="34" charset="0"/>
                <a:cs typeface="Arial" panose="020B0604020202020204" pitchFamily="34" charset="0"/>
              </a:rPr>
              <a:t>walk in your ways,</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to the praise and glory of your name; through Jesus Christ our Lord. </a:t>
            </a:r>
            <a:r>
              <a:rPr lang="en-US" sz="3600" b="1" dirty="0">
                <a:latin typeface="Arial" panose="020B0604020202020204" pitchFamily="34" charset="0"/>
                <a:cs typeface="Arial" panose="020B0604020202020204" pitchFamily="34" charset="0"/>
              </a:rPr>
              <a:t>Amen.</a:t>
            </a:r>
            <a:endParaRPr lang="en-GB" sz="3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448271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480457" y="462224"/>
            <a:ext cx="9120554" cy="3416320"/>
          </a:xfrm>
          <a:prstGeom prst="rect">
            <a:avLst/>
          </a:prstGeom>
        </p:spPr>
        <p:txBody>
          <a:bodyPr wrap="square">
            <a:spAutoFit/>
          </a:bodyPr>
          <a:lstStyle/>
          <a:p>
            <a:pPr lvl="0"/>
            <a:r>
              <a:rPr lang="en-US" sz="2400" dirty="0">
                <a:solidFill>
                  <a:srgbClr val="C00000"/>
                </a:solidFill>
                <a:latin typeface="Arial" panose="020B0604020202020204" pitchFamily="34" charset="0"/>
                <a:cs typeface="Arial" panose="020B0604020202020204" pitchFamily="34" charset="0"/>
              </a:rPr>
              <a:t>The minister may place her/his hand on the penitent’s head or trace the sign of the cross on the penitent’s forehead, saying</a:t>
            </a:r>
            <a:r>
              <a:rPr lang="en-US" sz="2400" dirty="0" smtClean="0">
                <a:solidFill>
                  <a:srgbClr val="C00000"/>
                </a:solidFill>
                <a:latin typeface="Arial" panose="020B0604020202020204" pitchFamily="34" charset="0"/>
                <a:cs typeface="Arial" panose="020B0604020202020204" pitchFamily="34" charset="0"/>
              </a:rPr>
              <a:t>:</a:t>
            </a:r>
          </a:p>
          <a:p>
            <a:pPr lvl="0"/>
            <a:endParaRPr lang="en-GB" sz="2400" dirty="0">
              <a:solidFill>
                <a:srgbClr val="C00000"/>
              </a:solidFill>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God, the Father of all mercies, </a:t>
            </a:r>
            <a:endParaRPr lang="en-US"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through </a:t>
            </a:r>
            <a:r>
              <a:rPr lang="en-US" sz="3600" dirty="0">
                <a:latin typeface="Arial" panose="020B0604020202020204" pitchFamily="34" charset="0"/>
                <a:cs typeface="Arial" panose="020B0604020202020204" pitchFamily="34" charset="0"/>
              </a:rPr>
              <a:t>Jesus Christ his Son,</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forgives all who truly repent and believe in him</a:t>
            </a:r>
            <a:r>
              <a:rPr lang="en-US" sz="3600" dirty="0" smtClean="0">
                <a:latin typeface="Arial" panose="020B0604020202020204" pitchFamily="34" charset="0"/>
                <a:cs typeface="Arial" panose="020B0604020202020204" pitchFamily="34" charset="0"/>
              </a:rPr>
              <a:t>.</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340597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491887" y="1102304"/>
            <a:ext cx="9120554" cy="2862322"/>
          </a:xfrm>
          <a:prstGeom prst="rect">
            <a:avLst/>
          </a:prstGeom>
        </p:spPr>
        <p:txBody>
          <a:bodyPr wrap="square">
            <a:spAutoFit/>
          </a:bodyPr>
          <a:lstStyle/>
          <a:p>
            <a:r>
              <a:rPr lang="en-US" sz="3600" dirty="0" smtClean="0">
                <a:latin typeface="Arial" panose="020B0604020202020204" pitchFamily="34" charset="0"/>
                <a:cs typeface="Arial" panose="020B0604020202020204" pitchFamily="34" charset="0"/>
              </a:rPr>
              <a:t>By </a:t>
            </a:r>
            <a:r>
              <a:rPr lang="en-US" sz="3600" dirty="0">
                <a:latin typeface="Arial" panose="020B0604020202020204" pitchFamily="34" charset="0"/>
                <a:cs typeface="Arial" panose="020B0604020202020204" pitchFamily="34" charset="0"/>
              </a:rPr>
              <a:t>the ministry of reconciliation </a:t>
            </a:r>
            <a:endParaRPr lang="en-US"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given </a:t>
            </a:r>
            <a:r>
              <a:rPr lang="en-US" sz="3600" dirty="0">
                <a:latin typeface="Arial" panose="020B0604020202020204" pitchFamily="34" charset="0"/>
                <a:cs typeface="Arial" panose="020B0604020202020204" pitchFamily="34" charset="0"/>
              </a:rPr>
              <a:t>by Christ to his Church,</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I declare that your sins are forgiven,</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in the name of the Father, and of the Son, and of the Holy Spirit. </a:t>
            </a:r>
            <a:r>
              <a:rPr lang="en-US" sz="3600" b="1" dirty="0">
                <a:latin typeface="Arial" panose="020B0604020202020204" pitchFamily="34" charset="0"/>
                <a:cs typeface="Arial" panose="020B0604020202020204" pitchFamily="34" charset="0"/>
              </a:rPr>
              <a:t>Amen.</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198635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514747" y="1708094"/>
            <a:ext cx="9120554" cy="1754326"/>
          </a:xfrm>
          <a:prstGeom prst="rect">
            <a:avLst/>
          </a:prstGeom>
        </p:spPr>
        <p:txBody>
          <a:bodyPr wrap="square">
            <a:spAutoFit/>
          </a:bodyPr>
          <a:lstStyle/>
          <a:p>
            <a:pPr lvl="0"/>
            <a:r>
              <a:rPr lang="en-US" sz="3600" dirty="0">
                <a:latin typeface="Arial" panose="020B0604020202020204" pitchFamily="34" charset="0"/>
                <a:cs typeface="Arial" panose="020B0604020202020204" pitchFamily="34" charset="0"/>
              </a:rPr>
              <a:t>Go in peace,</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pray for me, a sinner,</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and remember the mercy of God. </a:t>
            </a:r>
            <a:r>
              <a:rPr lang="en-US" sz="3600" b="1" dirty="0">
                <a:latin typeface="Arial" panose="020B0604020202020204" pitchFamily="34" charset="0"/>
                <a:cs typeface="Arial" panose="020B0604020202020204" pitchFamily="34" charset="0"/>
              </a:rPr>
              <a:t>Amen.</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7495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noChangeArrowheads="1"/>
          </p:cNvSpPr>
          <p:nvPr>
            <p:ph type="ctrTitle"/>
          </p:nvPr>
        </p:nvSpPr>
        <p:spPr bwMode="auto">
          <a:xfrm>
            <a:off x="2208213" y="3409950"/>
            <a:ext cx="9983787" cy="17351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gn="l"/>
            <a:r>
              <a:rPr lang="en-US" b="1" dirty="0" smtClean="0"/>
              <a:t>A </a:t>
            </a:r>
            <a:r>
              <a:rPr lang="en-US" b="1" dirty="0"/>
              <a:t>SERVICE </a:t>
            </a:r>
            <a:r>
              <a:rPr lang="en-US" b="1" dirty="0" smtClean="0"/>
              <a:t>OF REPENTANCE AND RECONCILIATION</a:t>
            </a:r>
            <a:r>
              <a:rPr lang="en-GB" altLang="en-US" b="1" dirty="0" smtClean="0"/>
              <a:t/>
            </a:r>
            <a:br>
              <a:rPr lang="en-GB" altLang="en-US" b="1" dirty="0" smtClean="0"/>
            </a:br>
            <a:endParaRPr lang="en-GB" altLang="en-US" sz="2400" dirty="0" smtClean="0"/>
          </a:p>
        </p:txBody>
      </p:sp>
    </p:spTree>
    <p:extLst>
      <p:ext uri="{BB962C8B-B14F-4D97-AF65-F5344CB8AC3E}">
        <p14:creationId xmlns:p14="http://schemas.microsoft.com/office/powerpoint/2010/main" val="14645572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noChangeArrowheads="1"/>
          </p:cNvSpPr>
          <p:nvPr>
            <p:ph type="ctrTitle"/>
          </p:nvPr>
        </p:nvSpPr>
        <p:spPr bwMode="auto">
          <a:xfrm>
            <a:off x="2208213" y="3409950"/>
            <a:ext cx="9983787" cy="17351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gn="l"/>
            <a:r>
              <a:rPr lang="en-US" b="1" dirty="0" smtClean="0"/>
              <a:t>A </a:t>
            </a:r>
            <a:r>
              <a:rPr lang="en-US" b="1" dirty="0"/>
              <a:t>SERVICE </a:t>
            </a:r>
            <a:r>
              <a:rPr lang="en-US" b="1" dirty="0" smtClean="0"/>
              <a:t>OF REPENTANCE AND RECONCILIATION</a:t>
            </a:r>
            <a:r>
              <a:rPr lang="en-GB" altLang="en-US" b="1" dirty="0" smtClean="0"/>
              <a:t/>
            </a:r>
            <a:br>
              <a:rPr lang="en-GB" altLang="en-US" b="1" dirty="0" smtClean="0"/>
            </a:br>
            <a:endParaRPr lang="en-GB" altLang="en-US" sz="2400" dirty="0" smtClean="0"/>
          </a:p>
        </p:txBody>
      </p:sp>
    </p:spTree>
    <p:extLst>
      <p:ext uri="{BB962C8B-B14F-4D97-AF65-F5344CB8AC3E}">
        <p14:creationId xmlns:p14="http://schemas.microsoft.com/office/powerpoint/2010/main" val="39441594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ubtitle 2"/>
          <p:cNvSpPr>
            <a:spLocks noGrp="1" noChangeArrowheads="1"/>
          </p:cNvSpPr>
          <p:nvPr>
            <p:ph type="subTitle"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en-US" dirty="0"/>
              <a:t>The Lord be with you.</a:t>
            </a:r>
            <a:endParaRPr lang="en-GB" dirty="0"/>
          </a:p>
          <a:p>
            <a:r>
              <a:rPr lang="en-US" b="1" dirty="0"/>
              <a:t>And also with you.</a:t>
            </a:r>
            <a:endParaRPr lang="en-GB" dirty="0"/>
          </a:p>
        </p:txBody>
      </p:sp>
    </p:spTree>
    <p:extLst>
      <p:ext uri="{BB962C8B-B14F-4D97-AF65-F5344CB8AC3E}">
        <p14:creationId xmlns:p14="http://schemas.microsoft.com/office/powerpoint/2010/main" val="8845290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ubtitle 2"/>
          <p:cNvSpPr>
            <a:spLocks noGrp="1" noChangeArrowheads="1"/>
          </p:cNvSpPr>
          <p:nvPr>
            <p:ph type="subTitle" idx="1"/>
          </p:nvPr>
        </p:nvSpPr>
        <p:spPr bwMode="auto">
          <a:xfrm>
            <a:off x="2219098" y="1007237"/>
            <a:ext cx="9612313" cy="42752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nSpc>
                <a:spcPct val="100000"/>
              </a:lnSpc>
              <a:spcBef>
                <a:spcPct val="0"/>
              </a:spcBef>
            </a:pPr>
            <a:r>
              <a:rPr lang="en-GB" altLang="en-US" dirty="0"/>
              <a:t>We say together the prayer that Jesus </a:t>
            </a:r>
          </a:p>
          <a:p>
            <a:pPr>
              <a:lnSpc>
                <a:spcPct val="100000"/>
              </a:lnSpc>
              <a:spcBef>
                <a:spcPct val="0"/>
              </a:spcBef>
            </a:pPr>
            <a:r>
              <a:rPr lang="en-GB" altLang="en-US" dirty="0"/>
              <a:t>gave us:	</a:t>
            </a:r>
          </a:p>
          <a:p>
            <a:pPr>
              <a:lnSpc>
                <a:spcPct val="100000"/>
              </a:lnSpc>
              <a:spcBef>
                <a:spcPct val="0"/>
              </a:spcBef>
            </a:pPr>
            <a:endParaRPr lang="en-GB" altLang="en-US" b="1" dirty="0"/>
          </a:p>
          <a:p>
            <a:pPr>
              <a:lnSpc>
                <a:spcPct val="100000"/>
              </a:lnSpc>
              <a:spcBef>
                <a:spcPct val="0"/>
              </a:spcBef>
            </a:pPr>
            <a:r>
              <a:rPr lang="en-GB" altLang="en-US" b="1" dirty="0"/>
              <a:t>Our Father in heaven,</a:t>
            </a:r>
          </a:p>
          <a:p>
            <a:pPr>
              <a:lnSpc>
                <a:spcPct val="100000"/>
              </a:lnSpc>
              <a:spcBef>
                <a:spcPct val="0"/>
              </a:spcBef>
            </a:pPr>
            <a:r>
              <a:rPr lang="en-GB" altLang="en-US" b="1" dirty="0"/>
              <a:t>hallowed be your Name,</a:t>
            </a:r>
          </a:p>
          <a:p>
            <a:pPr>
              <a:lnSpc>
                <a:spcPct val="100000"/>
              </a:lnSpc>
              <a:spcBef>
                <a:spcPct val="0"/>
              </a:spcBef>
            </a:pPr>
            <a:r>
              <a:rPr lang="en-GB" altLang="en-US" b="1" dirty="0"/>
              <a:t>your kingdom come,</a:t>
            </a:r>
          </a:p>
          <a:p>
            <a:pPr>
              <a:lnSpc>
                <a:spcPct val="100000"/>
              </a:lnSpc>
              <a:spcBef>
                <a:spcPct val="0"/>
              </a:spcBef>
            </a:pPr>
            <a:r>
              <a:rPr lang="en-GB" altLang="en-US" b="1" dirty="0"/>
              <a:t>your will be done,</a:t>
            </a:r>
          </a:p>
          <a:p>
            <a:pPr>
              <a:lnSpc>
                <a:spcPct val="100000"/>
              </a:lnSpc>
              <a:spcBef>
                <a:spcPct val="0"/>
              </a:spcBef>
            </a:pPr>
            <a:r>
              <a:rPr lang="en-GB" altLang="en-US" b="1" dirty="0"/>
              <a:t>on earth as in heaven.</a:t>
            </a:r>
          </a:p>
        </p:txBody>
      </p:sp>
    </p:spTree>
    <p:extLst>
      <p:ext uri="{BB962C8B-B14F-4D97-AF65-F5344CB8AC3E}">
        <p14:creationId xmlns:p14="http://schemas.microsoft.com/office/powerpoint/2010/main" val="27939530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ubtitle 2"/>
          <p:cNvSpPr>
            <a:spLocks noGrp="1" noChangeArrowheads="1"/>
          </p:cNvSpPr>
          <p:nvPr>
            <p:ph type="subTitle" idx="1"/>
          </p:nvPr>
        </p:nvSpPr>
        <p:spPr bwMode="auto">
          <a:xfrm>
            <a:off x="2251755" y="1061665"/>
            <a:ext cx="9612313" cy="42752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nSpc>
                <a:spcPct val="100000"/>
              </a:lnSpc>
              <a:spcBef>
                <a:spcPct val="0"/>
              </a:spcBef>
            </a:pPr>
            <a:r>
              <a:rPr lang="en-GB" altLang="en-US" b="1" dirty="0"/>
              <a:t>Give us today our daily bread.</a:t>
            </a:r>
          </a:p>
          <a:p>
            <a:pPr>
              <a:lnSpc>
                <a:spcPct val="100000"/>
              </a:lnSpc>
              <a:spcBef>
                <a:spcPct val="0"/>
              </a:spcBef>
            </a:pPr>
            <a:r>
              <a:rPr lang="en-GB" altLang="en-US" b="1" dirty="0"/>
              <a:t>Forgive us our sins</a:t>
            </a:r>
          </a:p>
          <a:p>
            <a:pPr>
              <a:lnSpc>
                <a:spcPct val="100000"/>
              </a:lnSpc>
              <a:spcBef>
                <a:spcPct val="0"/>
              </a:spcBef>
            </a:pPr>
            <a:r>
              <a:rPr lang="en-GB" altLang="en-US" b="1" dirty="0"/>
              <a:t>as we forgive those who sin against us.</a:t>
            </a:r>
          </a:p>
          <a:p>
            <a:pPr>
              <a:lnSpc>
                <a:spcPct val="100000"/>
              </a:lnSpc>
              <a:spcBef>
                <a:spcPct val="0"/>
              </a:spcBef>
            </a:pPr>
            <a:r>
              <a:rPr lang="en-GB" altLang="en-US" b="1" dirty="0"/>
              <a:t>Save us from the time of trial	</a:t>
            </a:r>
          </a:p>
          <a:p>
            <a:pPr>
              <a:lnSpc>
                <a:spcPct val="100000"/>
              </a:lnSpc>
              <a:spcBef>
                <a:spcPct val="0"/>
              </a:spcBef>
            </a:pPr>
            <a:r>
              <a:rPr lang="en-GB" altLang="en-US" b="1" dirty="0"/>
              <a:t>and deliver us from evil.</a:t>
            </a:r>
          </a:p>
          <a:p>
            <a:pPr>
              <a:lnSpc>
                <a:spcPct val="100000"/>
              </a:lnSpc>
              <a:spcBef>
                <a:spcPct val="0"/>
              </a:spcBef>
            </a:pPr>
            <a:r>
              <a:rPr lang="en-GB" altLang="en-US" b="1" dirty="0"/>
              <a:t>For the kingdom, the power and the glory </a:t>
            </a:r>
            <a:br>
              <a:rPr lang="en-GB" altLang="en-US" b="1" dirty="0"/>
            </a:br>
            <a:r>
              <a:rPr lang="en-GB" altLang="en-US" b="1" dirty="0"/>
              <a:t>	are yours,		</a:t>
            </a:r>
          </a:p>
          <a:p>
            <a:pPr>
              <a:lnSpc>
                <a:spcPct val="100000"/>
              </a:lnSpc>
              <a:spcBef>
                <a:spcPct val="0"/>
              </a:spcBef>
            </a:pPr>
            <a:r>
              <a:rPr lang="en-GB" altLang="en-US" b="1" dirty="0"/>
              <a:t>now and for ever. Amen. </a:t>
            </a:r>
            <a:endParaRPr lang="en-US" altLang="en-US" b="1" dirty="0"/>
          </a:p>
        </p:txBody>
      </p:sp>
    </p:spTree>
    <p:extLst>
      <p:ext uri="{BB962C8B-B14F-4D97-AF65-F5344CB8AC3E}">
        <p14:creationId xmlns:p14="http://schemas.microsoft.com/office/powerpoint/2010/main" val="42520016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ubtitle 2"/>
          <p:cNvSpPr>
            <a:spLocks noGrp="1" noChangeArrowheads="1"/>
          </p:cNvSpPr>
          <p:nvPr>
            <p:ph type="subTitle" idx="1"/>
          </p:nvPr>
        </p:nvSpPr>
        <p:spPr bwMode="auto">
          <a:xfrm>
            <a:off x="2197326" y="1029008"/>
            <a:ext cx="9612313" cy="42752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nSpc>
                <a:spcPct val="100000"/>
              </a:lnSpc>
              <a:spcBef>
                <a:spcPct val="0"/>
              </a:spcBef>
            </a:pPr>
            <a:r>
              <a:rPr lang="en-GB" altLang="en-US" dirty="0"/>
              <a:t>As our Saviour taught his disciples, we pray:</a:t>
            </a:r>
          </a:p>
          <a:p>
            <a:pPr>
              <a:lnSpc>
                <a:spcPct val="100000"/>
              </a:lnSpc>
              <a:spcBef>
                <a:spcPct val="0"/>
              </a:spcBef>
            </a:pPr>
            <a:r>
              <a:rPr lang="en-GB" altLang="en-US" b="1" dirty="0"/>
              <a:t/>
            </a:r>
            <a:br>
              <a:rPr lang="en-GB" altLang="en-US" b="1" dirty="0"/>
            </a:br>
            <a:r>
              <a:rPr lang="en-GB" altLang="en-US" b="1" dirty="0"/>
              <a:t>Our Father, who art in heaven,</a:t>
            </a:r>
          </a:p>
          <a:p>
            <a:pPr>
              <a:lnSpc>
                <a:spcPct val="100000"/>
              </a:lnSpc>
              <a:spcBef>
                <a:spcPct val="0"/>
              </a:spcBef>
            </a:pPr>
            <a:r>
              <a:rPr lang="en-GB" altLang="en-US" b="1" dirty="0"/>
              <a:t>hallowed be thy Name;</a:t>
            </a:r>
          </a:p>
          <a:p>
            <a:pPr>
              <a:lnSpc>
                <a:spcPct val="100000"/>
              </a:lnSpc>
              <a:spcBef>
                <a:spcPct val="0"/>
              </a:spcBef>
            </a:pPr>
            <a:r>
              <a:rPr lang="en-GB" altLang="en-US" b="1" dirty="0"/>
              <a:t>thy kingdom come;</a:t>
            </a:r>
          </a:p>
          <a:p>
            <a:pPr>
              <a:lnSpc>
                <a:spcPct val="100000"/>
              </a:lnSpc>
              <a:spcBef>
                <a:spcPct val="0"/>
              </a:spcBef>
            </a:pPr>
            <a:r>
              <a:rPr lang="en-GB" altLang="en-US" b="1" dirty="0"/>
              <a:t>thy will be done;</a:t>
            </a:r>
          </a:p>
          <a:p>
            <a:pPr>
              <a:lnSpc>
                <a:spcPct val="100000"/>
              </a:lnSpc>
              <a:spcBef>
                <a:spcPct val="0"/>
              </a:spcBef>
            </a:pPr>
            <a:r>
              <a:rPr lang="en-GB" altLang="en-US" b="1" dirty="0"/>
              <a:t>on earth as it is in heaven.</a:t>
            </a:r>
          </a:p>
          <a:p>
            <a:pPr>
              <a:lnSpc>
                <a:spcPct val="100000"/>
              </a:lnSpc>
              <a:spcBef>
                <a:spcPct val="0"/>
              </a:spcBef>
            </a:pPr>
            <a:endParaRPr lang="en-US" altLang="en-US" dirty="0"/>
          </a:p>
        </p:txBody>
      </p:sp>
    </p:spTree>
    <p:extLst>
      <p:ext uri="{BB962C8B-B14F-4D97-AF65-F5344CB8AC3E}">
        <p14:creationId xmlns:p14="http://schemas.microsoft.com/office/powerpoint/2010/main" val="2594690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ubtitle 2"/>
          <p:cNvSpPr>
            <a:spLocks noGrp="1" noChangeArrowheads="1"/>
          </p:cNvSpPr>
          <p:nvPr>
            <p:ph type="subTitle" idx="1"/>
          </p:nvPr>
        </p:nvSpPr>
        <p:spPr bwMode="auto">
          <a:xfrm>
            <a:off x="2197326" y="811294"/>
            <a:ext cx="9612313" cy="42752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nSpc>
                <a:spcPct val="100000"/>
              </a:lnSpc>
              <a:spcBef>
                <a:spcPct val="0"/>
              </a:spcBef>
            </a:pPr>
            <a:r>
              <a:rPr lang="en-GB" altLang="en-US" b="1" dirty="0"/>
              <a:t>Give us this day our daily bread.</a:t>
            </a:r>
          </a:p>
          <a:p>
            <a:pPr>
              <a:lnSpc>
                <a:spcPct val="100000"/>
              </a:lnSpc>
              <a:spcBef>
                <a:spcPct val="0"/>
              </a:spcBef>
            </a:pPr>
            <a:r>
              <a:rPr lang="en-GB" altLang="en-US" b="1" dirty="0"/>
              <a:t>And forgive us our trespasses,</a:t>
            </a:r>
          </a:p>
          <a:p>
            <a:pPr>
              <a:lnSpc>
                <a:spcPct val="100000"/>
              </a:lnSpc>
              <a:spcBef>
                <a:spcPct val="0"/>
              </a:spcBef>
            </a:pPr>
            <a:r>
              <a:rPr lang="en-GB" altLang="en-US" b="1" dirty="0"/>
              <a:t>as we forgive those who trespass </a:t>
            </a:r>
          </a:p>
          <a:p>
            <a:pPr>
              <a:lnSpc>
                <a:spcPct val="100000"/>
              </a:lnSpc>
              <a:spcBef>
                <a:spcPct val="0"/>
              </a:spcBef>
            </a:pPr>
            <a:r>
              <a:rPr lang="en-GB" altLang="en-US" b="1" dirty="0"/>
              <a:t>	against us.</a:t>
            </a:r>
          </a:p>
          <a:p>
            <a:pPr>
              <a:lnSpc>
                <a:spcPct val="100000"/>
              </a:lnSpc>
              <a:spcBef>
                <a:spcPct val="0"/>
              </a:spcBef>
            </a:pPr>
            <a:r>
              <a:rPr lang="en-GB" altLang="en-US" b="1" dirty="0"/>
              <a:t>And lead us not into temptation;</a:t>
            </a:r>
          </a:p>
          <a:p>
            <a:pPr>
              <a:lnSpc>
                <a:spcPct val="100000"/>
              </a:lnSpc>
              <a:spcBef>
                <a:spcPct val="0"/>
              </a:spcBef>
            </a:pPr>
            <a:r>
              <a:rPr lang="en-GB" altLang="en-US" b="1" dirty="0"/>
              <a:t>but deliver us from evil.</a:t>
            </a:r>
          </a:p>
          <a:p>
            <a:pPr>
              <a:lnSpc>
                <a:spcPct val="100000"/>
              </a:lnSpc>
              <a:spcBef>
                <a:spcPct val="0"/>
              </a:spcBef>
            </a:pPr>
            <a:r>
              <a:rPr lang="en-GB" altLang="en-US" b="1" dirty="0"/>
              <a:t>For thine is the kingdom, the power, </a:t>
            </a:r>
            <a:br>
              <a:rPr lang="en-GB" altLang="en-US" b="1" dirty="0"/>
            </a:br>
            <a:r>
              <a:rPr lang="en-GB" altLang="en-US" b="1" dirty="0"/>
              <a:t>	and the glory,</a:t>
            </a:r>
          </a:p>
          <a:p>
            <a:pPr>
              <a:lnSpc>
                <a:spcPct val="100000"/>
              </a:lnSpc>
              <a:spcBef>
                <a:spcPct val="0"/>
              </a:spcBef>
            </a:pPr>
            <a:r>
              <a:rPr lang="en-GB" altLang="en-US" b="1" dirty="0"/>
              <a:t>for ever and ever. Amen.</a:t>
            </a:r>
          </a:p>
          <a:p>
            <a:pPr>
              <a:lnSpc>
                <a:spcPct val="100000"/>
              </a:lnSpc>
              <a:spcBef>
                <a:spcPct val="0"/>
              </a:spcBef>
            </a:pPr>
            <a:endParaRPr lang="en-US" altLang="en-US" dirty="0"/>
          </a:p>
        </p:txBody>
      </p:sp>
    </p:spTree>
    <p:extLst>
      <p:ext uri="{BB962C8B-B14F-4D97-AF65-F5344CB8AC3E}">
        <p14:creationId xmlns:p14="http://schemas.microsoft.com/office/powerpoint/2010/main" val="17467097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noChangeArrowheads="1"/>
          </p:cNvSpPr>
          <p:nvPr>
            <p:ph type="ctrTitle"/>
          </p:nvPr>
        </p:nvSpPr>
        <p:spPr bwMode="auto">
          <a:xfrm>
            <a:off x="2208213" y="2046288"/>
            <a:ext cx="9983787" cy="1735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en-GB" altLang="en-US" b="1" smtClean="0"/>
              <a:t>THE MINISTRY </a:t>
            </a:r>
            <a:br>
              <a:rPr lang="en-GB" altLang="en-US" b="1" smtClean="0"/>
            </a:br>
            <a:r>
              <a:rPr lang="en-GB" altLang="en-US" b="1" smtClean="0"/>
              <a:t>OF THE WORD</a:t>
            </a:r>
            <a:endParaRPr lang="en-GB" altLang="en-US" smtClean="0"/>
          </a:p>
        </p:txBody>
      </p:sp>
    </p:spTree>
    <p:extLst>
      <p:ext uri="{BB962C8B-B14F-4D97-AF65-F5344CB8AC3E}">
        <p14:creationId xmlns:p14="http://schemas.microsoft.com/office/powerpoint/2010/main" val="38086791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71830" y="1164284"/>
            <a:ext cx="10936779" cy="3046988"/>
          </a:xfrm>
          <a:prstGeom prst="rect">
            <a:avLst/>
          </a:prstGeom>
        </p:spPr>
        <p:txBody>
          <a:bodyPr wrap="square" anchor="ctr">
            <a:spAutoFit/>
          </a:bodyPr>
          <a:lstStyle/>
          <a:p>
            <a:r>
              <a:rPr lang="en-US" sz="2400" dirty="0">
                <a:solidFill>
                  <a:srgbClr val="C00000"/>
                </a:solidFill>
                <a:latin typeface="Arial" panose="020B0604020202020204" pitchFamily="34" charset="0"/>
                <a:cs typeface="Arial" panose="020B0604020202020204" pitchFamily="34" charset="0"/>
              </a:rPr>
              <a:t>1 John </a:t>
            </a:r>
            <a:r>
              <a:rPr lang="en-US" sz="2400" dirty="0" smtClean="0">
                <a:solidFill>
                  <a:srgbClr val="C00000"/>
                </a:solidFill>
                <a:latin typeface="Arial" panose="020B0604020202020204" pitchFamily="34" charset="0"/>
                <a:cs typeface="Arial" panose="020B0604020202020204" pitchFamily="34" charset="0"/>
              </a:rPr>
              <a:t>1:8-9</a:t>
            </a:r>
          </a:p>
          <a:p>
            <a:endParaRPr lang="en-GB" sz="2400" dirty="0">
              <a:solidFill>
                <a:srgbClr val="C00000"/>
              </a:solidFill>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If we say that we have no sin, we deceive ourselves, and the truth is not in us. If we confess our sins, he who is faithful and just will forgive us our sins and cleanse us from all unrighteousness.</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34116838"/>
      </p:ext>
    </p:extLst>
  </p:cSld>
  <p:clrMapOvr>
    <a:masterClrMapping/>
  </p:clrMapOvr>
  <p:timing>
    <p:tnLst>
      <p:par>
        <p:cTn id="1" dur="indefinite" restart="never" nodeType="tmRoot"/>
      </p:par>
    </p:tnLst>
  </p:timing>
</p:sld>
</file>

<file path=ppt/theme/theme1.xml><?xml version="1.0" encoding="utf-8"?>
<a:theme xmlns:a="http://schemas.openxmlformats.org/drawingml/2006/main" name="1_MC text slid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7" id="{71F1F844-DA78-4447-A108-FEABDF8FC45F}" vid="{236811AE-EF1F-EB4B-BD5C-5C399254EF90}"/>
    </a:ext>
  </a:extLst>
</a:theme>
</file>

<file path=ppt/theme/theme2.xml><?xml version="1.0" encoding="utf-8"?>
<a:theme xmlns:a="http://schemas.openxmlformats.org/drawingml/2006/main" name="3573 MC Powerpoint – new brand">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3573 MC Powerpoint – new brand" id="{40FA8D40-8179-FD41-B856-9BC021558B60}" vid="{7A99158A-A386-0941-A99B-D287FA80D4AC}"/>
    </a:ext>
  </a:extLst>
</a:theme>
</file>

<file path=ppt/theme/theme3.xml><?xml version="1.0" encoding="utf-8"?>
<a:theme xmlns:a="http://schemas.openxmlformats.org/drawingml/2006/main" name="MC Section slid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7" id="{71F1F844-DA78-4447-A108-FEABDF8FC45F}" vid="{7E88D43A-807D-3441-BDA7-18E05E2EA618}"/>
    </a:ext>
  </a:extLst>
</a:theme>
</file>

<file path=ppt/theme/theme4.xml><?xml version="1.0" encoding="utf-8"?>
<a:theme xmlns:a="http://schemas.openxmlformats.org/drawingml/2006/main" name="MC text slid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7" id="{71F1F844-DA78-4447-A108-FEABDF8FC45F}" vid="{236811AE-EF1F-EB4B-BD5C-5C399254EF90}"/>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272</TotalTime>
  <Words>1241</Words>
  <Application>Microsoft Office PowerPoint</Application>
  <PresentationFormat>Widescreen</PresentationFormat>
  <Paragraphs>169</Paragraphs>
  <Slides>18</Slides>
  <Notes>18</Notes>
  <HiddenSlides>0</HiddenSlides>
  <MMClips>0</MMClips>
  <ScaleCrop>false</ScaleCrop>
  <HeadingPairs>
    <vt:vector size="6" baseType="variant">
      <vt:variant>
        <vt:lpstr>Fonts Used</vt:lpstr>
      </vt:variant>
      <vt:variant>
        <vt:i4>6</vt:i4>
      </vt:variant>
      <vt:variant>
        <vt:lpstr>Theme</vt:lpstr>
      </vt:variant>
      <vt:variant>
        <vt:i4>4</vt:i4>
      </vt:variant>
      <vt:variant>
        <vt:lpstr>Slide Titles</vt:lpstr>
      </vt:variant>
      <vt:variant>
        <vt:i4>18</vt:i4>
      </vt:variant>
    </vt:vector>
  </HeadingPairs>
  <TitlesOfParts>
    <vt:vector size="28" baseType="lpstr">
      <vt:lpstr>Arial</vt:lpstr>
      <vt:lpstr>Calibri</vt:lpstr>
      <vt:lpstr>Calibri Light</vt:lpstr>
      <vt:lpstr>Franklin Gothic Book</vt:lpstr>
      <vt:lpstr>Franklin Gothic Medium</vt:lpstr>
      <vt:lpstr>Symbol</vt:lpstr>
      <vt:lpstr>1_MC text slide</vt:lpstr>
      <vt:lpstr>3573 MC Powerpoint – new brand</vt:lpstr>
      <vt:lpstr>MC Section slide</vt:lpstr>
      <vt:lpstr>MC text slide</vt:lpstr>
      <vt:lpstr>PowerPoint Presentation</vt:lpstr>
      <vt:lpstr>A SERVICE OF REPENTANCE AND RECONCILIATION </vt:lpstr>
      <vt:lpstr>PowerPoint Presentation</vt:lpstr>
      <vt:lpstr>PowerPoint Presentation</vt:lpstr>
      <vt:lpstr>PowerPoint Presentation</vt:lpstr>
      <vt:lpstr>PowerPoint Presentation</vt:lpstr>
      <vt:lpstr>PowerPoint Presentation</vt:lpstr>
      <vt:lpstr>THE MINISTRY  OF THE WORD</vt:lpstr>
      <vt:lpstr>PowerPoint Presentation</vt:lpstr>
      <vt:lpstr>THE ACT OF REPENTANCE  AND RECONCILIATION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 SERVICE OF REPENTANCE AND RECONCILIATION </vt:lpstr>
    </vt:vector>
  </TitlesOfParts>
  <Company>The Methodist Church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Emily Morrell</dc:creator>
  <cp:lastModifiedBy>Rebecca Goldsmith</cp:lastModifiedBy>
  <cp:revision>27</cp:revision>
  <dcterms:created xsi:type="dcterms:W3CDTF">2022-11-15T14:42:56Z</dcterms:created>
  <dcterms:modified xsi:type="dcterms:W3CDTF">2023-02-24T16:04:23Z</dcterms:modified>
</cp:coreProperties>
</file>