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68" r:id="rId3"/>
    <p:sldMasterId id="2147483671" r:id="rId4"/>
  </p:sldMasterIdLst>
  <p:notesMasterIdLst>
    <p:notesMasterId r:id="rId54"/>
  </p:notesMasterIdLst>
  <p:sldIdLst>
    <p:sldId id="257" r:id="rId5"/>
    <p:sldId id="258" r:id="rId6"/>
    <p:sldId id="260" r:id="rId7"/>
    <p:sldId id="267" r:id="rId8"/>
    <p:sldId id="261" r:id="rId9"/>
    <p:sldId id="339" r:id="rId10"/>
    <p:sldId id="340" r:id="rId11"/>
    <p:sldId id="341" r:id="rId12"/>
    <p:sldId id="342" r:id="rId13"/>
    <p:sldId id="343" r:id="rId14"/>
    <p:sldId id="404" r:id="rId15"/>
    <p:sldId id="269" r:id="rId16"/>
    <p:sldId id="345" r:id="rId17"/>
    <p:sldId id="270" r:id="rId18"/>
    <p:sldId id="346" r:id="rId19"/>
    <p:sldId id="347" r:id="rId20"/>
    <p:sldId id="348" r:id="rId21"/>
    <p:sldId id="349" r:id="rId22"/>
    <p:sldId id="350" r:id="rId23"/>
    <p:sldId id="351" r:id="rId24"/>
    <p:sldId id="352" r:id="rId25"/>
    <p:sldId id="353" r:id="rId26"/>
    <p:sldId id="354" r:id="rId27"/>
    <p:sldId id="355" r:id="rId28"/>
    <p:sldId id="407" r:id="rId29"/>
    <p:sldId id="356" r:id="rId30"/>
    <p:sldId id="409" r:id="rId31"/>
    <p:sldId id="359" r:id="rId32"/>
    <p:sldId id="360" r:id="rId33"/>
    <p:sldId id="361" r:id="rId34"/>
    <p:sldId id="362" r:id="rId35"/>
    <p:sldId id="365" r:id="rId36"/>
    <p:sldId id="368" r:id="rId37"/>
    <p:sldId id="410" r:id="rId38"/>
    <p:sldId id="412" r:id="rId39"/>
    <p:sldId id="413" r:id="rId40"/>
    <p:sldId id="414" r:id="rId41"/>
    <p:sldId id="415" r:id="rId42"/>
    <p:sldId id="417" r:id="rId43"/>
    <p:sldId id="418" r:id="rId44"/>
    <p:sldId id="419" r:id="rId45"/>
    <p:sldId id="420" r:id="rId46"/>
    <p:sldId id="422" r:id="rId47"/>
    <p:sldId id="398" r:id="rId48"/>
    <p:sldId id="399" r:id="rId49"/>
    <p:sldId id="400" r:id="rId50"/>
    <p:sldId id="403" r:id="rId51"/>
    <p:sldId id="401" r:id="rId52"/>
    <p:sldId id="423"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04" autoAdjust="0"/>
    <p:restoredTop sz="66543" autoAdjust="0"/>
  </p:normalViewPr>
  <p:slideViewPr>
    <p:cSldViewPr snapToGrid="0">
      <p:cViewPr varScale="1">
        <p:scale>
          <a:sx n="62" d="100"/>
          <a:sy n="62" d="100"/>
        </p:scale>
        <p:origin x="1114" y="58"/>
      </p:cViewPr>
      <p:guideLst/>
    </p:cSldViewPr>
  </p:slideViewPr>
  <p:notesTextViewPr>
    <p:cViewPr>
      <p:scale>
        <a:sx n="1" d="1"/>
        <a:sy n="1" d="1"/>
      </p:scale>
      <p:origin x="0" y="0"/>
    </p:cViewPr>
  </p:notesTextViewPr>
  <p:notesViewPr>
    <p:cSldViewPr snapToGrid="0">
      <p:cViewPr varScale="1">
        <p:scale>
          <a:sx n="62" d="100"/>
          <a:sy n="62" d="100"/>
        </p:scale>
        <p:origin x="2054" y="5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A2958F-FE1E-47AC-B833-62CE24C2FF50}" type="datetimeFigureOut">
              <a:rPr lang="en-GB" smtClean="0"/>
              <a:t>07/06/2023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E52FD-F3D1-407A-8A2F-1C65D7654453}" type="slidenum">
              <a:rPr lang="en-GB" smtClean="0"/>
              <a:t>‹#›</a:t>
            </a:fld>
            <a:endParaRPr lang="en-GB"/>
          </a:p>
        </p:txBody>
      </p:sp>
    </p:spTree>
    <p:extLst>
      <p:ext uri="{BB962C8B-B14F-4D97-AF65-F5344CB8AC3E}">
        <p14:creationId xmlns:p14="http://schemas.microsoft.com/office/powerpoint/2010/main" val="4505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The left hand column 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address (‘N and N, for you Jesus Christ came into the world . . .’) on pages 92f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Committee on Liturgy.</a:t>
            </a:r>
            <a:endParaRPr lang="en-GB" sz="1200" kern="1200" dirty="0" smtClean="0">
              <a:solidFill>
                <a:schemeClr val="tx1"/>
              </a:solidFill>
              <a:effectLst/>
              <a:latin typeface="+mn-lt"/>
              <a:ea typeface="+mn-ea"/>
              <a:cs typeface="+mn-cs"/>
            </a:endParaRPr>
          </a:p>
          <a:p>
            <a:endParaRPr lang="en-GB" altLang="en-US" sz="1200" dirty="0" smtClean="0">
              <a:latin typeface="+mn-lt"/>
            </a:endParaRPr>
          </a:p>
          <a:p>
            <a:endParaRPr lang="en-GB" altLang="en-US" sz="1200" dirty="0" smtClean="0">
              <a:latin typeface="+mn-lt"/>
            </a:endParaRPr>
          </a:p>
          <a:p>
            <a:endParaRPr lang="en-GB" altLang="en-US" sz="1200" dirty="0" smtClean="0">
              <a:latin typeface="+mn-lt"/>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B7475498-5885-4883-BBBE-58CCA2503A43}"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155581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89)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56102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89)</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8277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90)</a:t>
            </a:r>
            <a:r>
              <a:rPr lang="en-US" altLang="en-US" b="1" i="1" dirty="0" smtClean="0"/>
              <a:t> </a:t>
            </a:r>
            <a:r>
              <a:rPr lang="en-US" altLang="en-US" b="1" i="0" dirty="0" smtClean="0"/>
              <a:t>3</a:t>
            </a:r>
            <a:endParaRPr lang="en-GB" altLang="en-US" dirty="0" smtClean="0"/>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668511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90)</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04355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90)</a:t>
            </a:r>
            <a:r>
              <a:rPr lang="en-US" altLang="en-US" b="1" i="0" dirty="0" smtClean="0"/>
              <a:t> 4</a:t>
            </a:r>
            <a:r>
              <a:rPr lang="en-GB" altLang="en-US" b="1" i="0" dirty="0" smtClean="0"/>
              <a:t> </a:t>
            </a:r>
            <a:r>
              <a:rPr lang="en-US" sz="1200" kern="1200" dirty="0" smtClean="0">
                <a:solidFill>
                  <a:schemeClr val="tx1"/>
                </a:solidFill>
                <a:effectLst/>
                <a:latin typeface="+mn-lt"/>
                <a:ea typeface="+mn-ea"/>
                <a:cs typeface="+mn-cs"/>
              </a:rPr>
              <a:t>All stand.</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Except where a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is to be used, water is poured into the font, in the sight of the people.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gather </a:t>
            </a:r>
            <a:r>
              <a:rPr lang="en-US" sz="1200" kern="1200" dirty="0" smtClean="0">
                <a:solidFill>
                  <a:schemeClr val="tx1"/>
                </a:solidFill>
                <a:effectLst/>
                <a:latin typeface="+mn-lt"/>
                <a:ea typeface="+mn-ea"/>
                <a:cs typeface="+mn-cs"/>
              </a:rPr>
              <a:t>round or near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stands at the font or </a:t>
            </a:r>
            <a:r>
              <a:rPr lang="en-US" sz="1200" kern="1200" dirty="0" err="1" smtClean="0">
                <a:solidFill>
                  <a:schemeClr val="tx1"/>
                </a:solidFill>
                <a:effectLst/>
                <a:latin typeface="+mn-lt"/>
                <a:ea typeface="+mn-ea"/>
                <a:cs typeface="+mn-cs"/>
              </a:rPr>
              <a:t>baptistry</a:t>
            </a:r>
            <a:r>
              <a:rPr lang="en-US" sz="1200" kern="1200" dirty="0" smtClean="0">
                <a:solidFill>
                  <a:schemeClr val="tx1"/>
                </a:solidFill>
                <a:effectLst/>
                <a:latin typeface="+mn-lt"/>
                <a:ea typeface="+mn-ea"/>
                <a:cs typeface="+mn-cs"/>
              </a:rPr>
              <a:t> and says:</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80631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90)</a:t>
            </a:r>
            <a:r>
              <a:rPr lang="en-US" altLang="en-US" b="1" i="1" dirty="0" smtClean="0"/>
              <a:t> </a:t>
            </a:r>
            <a:r>
              <a:rPr lang="en-US" altLang="en-US" b="1" i="0" dirty="0" smtClean="0"/>
              <a:t>4</a:t>
            </a:r>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735426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i="1" dirty="0" smtClean="0"/>
              <a:t>(p. 91)</a:t>
            </a:r>
            <a:r>
              <a:rPr lang="en-US" altLang="en-US" b="1" i="1" dirty="0" smtClean="0"/>
              <a:t> </a:t>
            </a:r>
            <a:r>
              <a:rPr lang="en-US" altLang="en-US" b="1" i="0" dirty="0" smtClean="0"/>
              <a:t>4</a:t>
            </a:r>
            <a:r>
              <a:rPr lang="en-US" altLang="en-US" b="0" i="0" baseline="0" dirty="0" smtClean="0"/>
              <a:t> </a:t>
            </a:r>
            <a:r>
              <a:rPr lang="en-US" sz="1200" kern="1200" dirty="0" smtClean="0">
                <a:solidFill>
                  <a:schemeClr val="tx1"/>
                </a:solidFill>
                <a:effectLst/>
                <a:latin typeface="+mn-lt"/>
                <a:ea typeface="+mn-ea"/>
                <a:cs typeface="+mn-cs"/>
              </a:rPr>
              <a:t>The minister may extend her/his hands over the water.</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418925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91)</a:t>
            </a:r>
            <a:r>
              <a:rPr lang="en-US" altLang="en-US" b="1" i="1" dirty="0" smtClean="0"/>
              <a:t> </a:t>
            </a:r>
            <a:r>
              <a:rPr lang="en-GB" altLang="en-US" sz="1200" b="1" i="0" kern="1200" dirty="0" smtClean="0">
                <a:solidFill>
                  <a:schemeClr val="tx1"/>
                </a:solidFill>
                <a:effectLst/>
                <a:latin typeface="+mn-lt"/>
                <a:ea typeface="+mn-ea"/>
                <a:cs typeface="+mn-cs"/>
              </a:rPr>
              <a:t>5</a:t>
            </a:r>
            <a:r>
              <a:rPr lang="en-GB" altLang="en-US" sz="1200" b="1" i="0" kern="1200" baseline="0" dirty="0" smtClean="0">
                <a:solidFill>
                  <a:schemeClr val="tx1"/>
                </a:solidFill>
                <a:effectLst/>
                <a:latin typeface="+mn-lt"/>
                <a:ea typeface="+mn-ea"/>
                <a:cs typeface="+mn-cs"/>
              </a:rPr>
              <a:t> </a:t>
            </a:r>
            <a:r>
              <a:rPr lang="en-GB" altLang="en-US" sz="1200" b="0" i="0" kern="1200" baseline="0" dirty="0" smtClean="0">
                <a:solidFill>
                  <a:schemeClr val="tx1"/>
                </a:solidFill>
                <a:effectLst/>
                <a:latin typeface="+mn-lt"/>
                <a:ea typeface="+mn-ea"/>
                <a:cs typeface="+mn-cs"/>
              </a:rPr>
              <a:t>Hymn</a:t>
            </a:r>
            <a:endParaRPr lang="en-GB" sz="1200" kern="1200" dirty="0" smtClean="0">
              <a:solidFill>
                <a:schemeClr val="tx1"/>
              </a:solidFill>
              <a:effectLst/>
              <a:latin typeface="+mn-lt"/>
              <a:ea typeface="+mn-ea"/>
              <a:cs typeface="+mn-cs"/>
            </a:endParaRPr>
          </a:p>
          <a:p>
            <a:endParaRPr lang="en-US" altLang="en-US" dirty="0" smtClean="0"/>
          </a:p>
        </p:txBody>
      </p:sp>
      <p:sp>
        <p:nvSpPr>
          <p:cNvPr id="50180"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E381D393-AB32-4E85-9BFF-D95B2D4A9B37}"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7080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91)</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692942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91)</a:t>
            </a:r>
            <a:r>
              <a:rPr lang="en-GB" b="1" i="0" baseline="0" dirty="0" smtClean="0"/>
              <a:t> 6 </a:t>
            </a:r>
            <a:r>
              <a:rPr lang="en-US" sz="1200" kern="1200" dirty="0" smtClean="0">
                <a:solidFill>
                  <a:schemeClr val="tx1"/>
                </a:solidFill>
                <a:effectLst/>
                <a:latin typeface="+mn-lt"/>
                <a:ea typeface="+mn-ea"/>
                <a:cs typeface="+mn-cs"/>
              </a:rPr>
              <a:t>The people remain standing.</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says to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a:t>
            </a:r>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19</a:t>
            </a:fld>
            <a:endParaRPr lang="en-GB"/>
          </a:p>
        </p:txBody>
      </p:sp>
    </p:spTree>
    <p:extLst>
      <p:ext uri="{BB962C8B-B14F-4D97-AF65-F5344CB8AC3E}">
        <p14:creationId xmlns:p14="http://schemas.microsoft.com/office/powerpoint/2010/main" val="3200835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r>
              <a:rPr lang="en-US" sz="1200" kern="1200" dirty="0" smtClean="0">
                <a:solidFill>
                  <a:schemeClr val="tx1"/>
                </a:solidFill>
                <a:effectLst/>
                <a:latin typeface="+mn-lt"/>
                <a:ea typeface="+mn-ea"/>
                <a:cs typeface="+mn-cs"/>
              </a:rPr>
              <a:t>1 This service is used when </a:t>
            </a:r>
            <a:r>
              <a:rPr lang="en-US" sz="1200" b="1" kern="1200" dirty="0" smtClean="0">
                <a:solidFill>
                  <a:schemeClr val="tx1"/>
                </a:solidFill>
                <a:effectLst/>
                <a:latin typeface="+mn-lt"/>
                <a:ea typeface="+mn-ea"/>
                <a:cs typeface="+mn-cs"/>
              </a:rPr>
              <a:t>only </a:t>
            </a:r>
            <a:r>
              <a:rPr lang="en-US" sz="1200" i="1" kern="1200" dirty="0" smtClean="0">
                <a:solidFill>
                  <a:schemeClr val="tx1"/>
                </a:solidFill>
                <a:effectLst/>
                <a:latin typeface="+mn-lt"/>
                <a:ea typeface="+mn-ea"/>
                <a:cs typeface="+mn-cs"/>
              </a:rPr>
              <a:t>young children are </a:t>
            </a:r>
            <a:r>
              <a:rPr lang="en-US" sz="1200" kern="1200" dirty="0" smtClean="0">
                <a:solidFill>
                  <a:schemeClr val="tx1"/>
                </a:solidFill>
                <a:effectLst/>
                <a:latin typeface="+mn-lt"/>
                <a:ea typeface="+mn-ea"/>
                <a:cs typeface="+mn-cs"/>
              </a:rPr>
              <a:t>to be baptized.</a:t>
            </a:r>
            <a:endParaRPr lang="en-GB"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2 The Sacrament of Baptism is normally administered during an act of public worship. It is preferable that it follow the sermon, but it may be used before the Ministry of the Word.</a:t>
            </a:r>
            <a:endParaRPr lang="en-GB"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3 If </a:t>
            </a:r>
            <a:r>
              <a:rPr lang="en-US" sz="1200" i="1" kern="1200" dirty="0" smtClean="0">
                <a:solidFill>
                  <a:schemeClr val="tx1"/>
                </a:solidFill>
                <a:effectLst/>
                <a:latin typeface="+mn-lt"/>
                <a:ea typeface="+mn-ea"/>
                <a:cs typeface="+mn-cs"/>
              </a:rPr>
              <a:t>candles are </a:t>
            </a:r>
            <a:r>
              <a:rPr lang="en-US" sz="1200" kern="1200" dirty="0" smtClean="0">
                <a:solidFill>
                  <a:schemeClr val="tx1"/>
                </a:solidFill>
                <a:effectLst/>
                <a:latin typeface="+mn-lt"/>
                <a:ea typeface="+mn-ea"/>
                <a:cs typeface="+mn-cs"/>
              </a:rPr>
              <a:t>to be given to the newly-baptized, </a:t>
            </a:r>
            <a:r>
              <a:rPr lang="en-US" sz="1200" i="1" kern="1200" dirty="0" smtClean="0">
                <a:solidFill>
                  <a:schemeClr val="tx1"/>
                </a:solidFill>
                <a:effectLst/>
                <a:latin typeface="+mn-lt"/>
                <a:ea typeface="+mn-ea"/>
                <a:cs typeface="+mn-cs"/>
              </a:rPr>
              <a:t>they </a:t>
            </a:r>
            <a:r>
              <a:rPr lang="en-US" sz="1200" kern="1200" dirty="0" smtClean="0">
                <a:solidFill>
                  <a:schemeClr val="tx1"/>
                </a:solidFill>
                <a:effectLst/>
                <a:latin typeface="+mn-lt"/>
                <a:ea typeface="+mn-ea"/>
                <a:cs typeface="+mn-cs"/>
              </a:rPr>
              <a:t>may be lit from the Easter Candle (see page 265) or some other candle lit at the beginning of the service.</a:t>
            </a:r>
            <a:endParaRPr lang="en-GB"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4 Prayers for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who </a:t>
            </a:r>
            <a:r>
              <a:rPr lang="en-US" sz="1200" i="1"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been baptized, and for </a:t>
            </a:r>
            <a:r>
              <a:rPr lang="en-US" sz="1200" i="1" kern="1200" dirty="0" smtClean="0">
                <a:solidFill>
                  <a:schemeClr val="tx1"/>
                </a:solidFill>
                <a:effectLst/>
                <a:latin typeface="+mn-lt"/>
                <a:ea typeface="+mn-ea"/>
                <a:cs typeface="+mn-cs"/>
              </a:rPr>
              <a:t>their families</a:t>
            </a:r>
            <a:r>
              <a:rPr lang="en-US" sz="1200" kern="1200" dirty="0" smtClean="0">
                <a:solidFill>
                  <a:schemeClr val="tx1"/>
                </a:solidFill>
                <a:effectLst/>
                <a:latin typeface="+mn-lt"/>
                <a:ea typeface="+mn-ea"/>
                <a:cs typeface="+mn-cs"/>
              </a:rPr>
              <a:t>, should be included in the prayers of intercession.</a:t>
            </a:r>
            <a:endParaRPr lang="en-GB" sz="16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5 The minister shall ensure that a certificate of Baptism is given to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of each newly-baptized child during or after the service.</a:t>
            </a:r>
            <a:endParaRPr lang="en-GB" sz="16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266110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91)</a:t>
            </a:r>
            <a:r>
              <a:rPr lang="en-GB" b="1" i="0" baseline="0" dirty="0" smtClean="0"/>
              <a:t> 6 </a:t>
            </a:r>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20</a:t>
            </a:fld>
            <a:endParaRPr lang="en-GB"/>
          </a:p>
        </p:txBody>
      </p:sp>
    </p:spTree>
    <p:extLst>
      <p:ext uri="{BB962C8B-B14F-4D97-AF65-F5344CB8AC3E}">
        <p14:creationId xmlns:p14="http://schemas.microsoft.com/office/powerpoint/2010/main" val="1849248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91)</a:t>
            </a:r>
            <a:r>
              <a:rPr lang="en-GB" b="1" i="0" baseline="0" dirty="0" smtClean="0"/>
              <a:t> 7 </a:t>
            </a:r>
            <a:r>
              <a:rPr lang="en-US" sz="1200" kern="1200" dirty="0" smtClean="0">
                <a:solidFill>
                  <a:schemeClr val="tx1"/>
                </a:solidFill>
                <a:effectLst/>
                <a:latin typeface="+mn-lt"/>
                <a:ea typeface="+mn-ea"/>
                <a:cs typeface="+mn-cs"/>
              </a:rPr>
              <a:t>The minister says to everyone present:</a:t>
            </a:r>
          </a:p>
          <a:p>
            <a:pPr lvl="0"/>
            <a:r>
              <a:rPr lang="en-US" sz="1200" kern="1200" dirty="0" smtClean="0">
                <a:solidFill>
                  <a:schemeClr val="tx1"/>
                </a:solidFill>
                <a:effectLst/>
                <a:latin typeface="+mn-lt"/>
                <a:ea typeface="+mn-ea"/>
                <a:cs typeface="+mn-cs"/>
              </a:rPr>
              <a:t>EITHER A</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21</a:t>
            </a:fld>
            <a:endParaRPr lang="en-GB"/>
          </a:p>
        </p:txBody>
      </p:sp>
    </p:spTree>
    <p:extLst>
      <p:ext uri="{BB962C8B-B14F-4D97-AF65-F5344CB8AC3E}">
        <p14:creationId xmlns:p14="http://schemas.microsoft.com/office/powerpoint/2010/main" val="27007487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91)</a:t>
            </a:r>
            <a:r>
              <a:rPr lang="en-GB" b="1" i="0" baseline="0" dirty="0" smtClean="0"/>
              <a:t> 7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22</a:t>
            </a:fld>
            <a:endParaRPr lang="en-GB"/>
          </a:p>
        </p:txBody>
      </p:sp>
    </p:spTree>
    <p:extLst>
      <p:ext uri="{BB962C8B-B14F-4D97-AF65-F5344CB8AC3E}">
        <p14:creationId xmlns:p14="http://schemas.microsoft.com/office/powerpoint/2010/main" val="2612827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92)</a:t>
            </a:r>
            <a:r>
              <a:rPr lang="en-GB" b="1" i="0" baseline="0" dirty="0" smtClean="0"/>
              <a:t> 7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23</a:t>
            </a:fld>
            <a:endParaRPr lang="en-GB"/>
          </a:p>
        </p:txBody>
      </p:sp>
    </p:spTree>
    <p:extLst>
      <p:ext uri="{BB962C8B-B14F-4D97-AF65-F5344CB8AC3E}">
        <p14:creationId xmlns:p14="http://schemas.microsoft.com/office/powerpoint/2010/main" val="3046127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92)</a:t>
            </a:r>
            <a:r>
              <a:rPr lang="en-GB" b="1" i="0" baseline="0" dirty="0" smtClean="0"/>
              <a:t> 7 </a:t>
            </a:r>
            <a:r>
              <a:rPr lang="en-US" sz="1200" kern="1200" dirty="0" smtClean="0">
                <a:solidFill>
                  <a:schemeClr val="tx1"/>
                </a:solidFill>
                <a:effectLst/>
                <a:latin typeface="+mn-lt"/>
                <a:ea typeface="+mn-ea"/>
                <a:cs typeface="+mn-cs"/>
              </a:rPr>
              <a:t>The minister says to everyone present:</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24</a:t>
            </a:fld>
            <a:endParaRPr lang="en-GB"/>
          </a:p>
        </p:txBody>
      </p:sp>
    </p:spTree>
    <p:extLst>
      <p:ext uri="{BB962C8B-B14F-4D97-AF65-F5344CB8AC3E}">
        <p14:creationId xmlns:p14="http://schemas.microsoft.com/office/powerpoint/2010/main" val="7448672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92)</a:t>
            </a:r>
            <a:r>
              <a:rPr lang="en-GB" b="1" i="0" baseline="0" dirty="0" smtClean="0"/>
              <a:t> 7 </a:t>
            </a:r>
            <a:r>
              <a:rPr lang="en-US" sz="1200" kern="1200" dirty="0" smtClean="0">
                <a:solidFill>
                  <a:schemeClr val="tx1"/>
                </a:solidFill>
                <a:effectLst/>
                <a:latin typeface="+mn-lt"/>
                <a:ea typeface="+mn-ea"/>
                <a:cs typeface="+mn-cs"/>
              </a:rPr>
              <a:t>The minister says to everyone present:</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OR B</a:t>
            </a:r>
            <a:endParaRPr lang="en-GB" sz="1200" kern="1200" dirty="0" smtClean="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25</a:t>
            </a:fld>
            <a:endParaRPr lang="en-GB"/>
          </a:p>
        </p:txBody>
      </p:sp>
    </p:spTree>
    <p:extLst>
      <p:ext uri="{BB962C8B-B14F-4D97-AF65-F5344CB8AC3E}">
        <p14:creationId xmlns:p14="http://schemas.microsoft.com/office/powerpoint/2010/main" val="10583133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92)</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8511889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92)</a:t>
            </a:r>
            <a:r>
              <a:rPr lang="en-GB" b="1" i="0" baseline="0" dirty="0" smtClean="0"/>
              <a:t> 8 </a:t>
            </a:r>
            <a:r>
              <a:rPr lang="en-US" sz="1200" kern="1200" dirty="0" smtClean="0">
                <a:solidFill>
                  <a:schemeClr val="tx1"/>
                </a:solidFill>
                <a:effectLst/>
                <a:latin typeface="+mn-lt"/>
                <a:ea typeface="+mn-ea"/>
                <a:cs typeface="+mn-cs"/>
              </a:rPr>
              <a:t>The minister says to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of each child: </a:t>
            </a:r>
            <a:endParaRPr lang="en-GB" i="1" dirty="0"/>
          </a:p>
        </p:txBody>
      </p:sp>
      <p:sp>
        <p:nvSpPr>
          <p:cNvPr id="4" name="Slide Number Placeholder 3"/>
          <p:cNvSpPr>
            <a:spLocks noGrp="1"/>
          </p:cNvSpPr>
          <p:nvPr>
            <p:ph type="sldNum" sz="quarter" idx="10"/>
          </p:nvPr>
        </p:nvSpPr>
        <p:spPr/>
        <p:txBody>
          <a:bodyPr/>
          <a:lstStyle/>
          <a:p>
            <a:fld id="{49EE52FD-F3D1-407A-8A2F-1C65D7654453}" type="slidenum">
              <a:rPr lang="en-GB" smtClean="0"/>
              <a:t>27</a:t>
            </a:fld>
            <a:endParaRPr lang="en-GB"/>
          </a:p>
        </p:txBody>
      </p:sp>
    </p:spTree>
    <p:extLst>
      <p:ext uri="{BB962C8B-B14F-4D97-AF65-F5344CB8AC3E}">
        <p14:creationId xmlns:p14="http://schemas.microsoft.com/office/powerpoint/2010/main" val="13427993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92)</a:t>
            </a:r>
            <a:r>
              <a:rPr lang="en-GB" b="1" i="0" baseline="0" dirty="0" smtClean="0"/>
              <a:t> 9 </a:t>
            </a:r>
            <a:r>
              <a:rPr lang="en-US" sz="1200" kern="1200" dirty="0" smtClean="0">
                <a:solidFill>
                  <a:schemeClr val="tx1"/>
                </a:solidFill>
                <a:effectLst/>
                <a:latin typeface="+mn-lt"/>
                <a:ea typeface="+mn-ea"/>
                <a:cs typeface="+mn-cs"/>
              </a:rPr>
              <a:t>The minister may say to </a:t>
            </a:r>
            <a:r>
              <a:rPr lang="en-US" sz="1200" i="1" kern="1200" dirty="0" smtClean="0">
                <a:solidFill>
                  <a:schemeClr val="tx1"/>
                </a:solidFill>
                <a:effectLst/>
                <a:latin typeface="+mn-lt"/>
                <a:ea typeface="+mn-ea"/>
                <a:cs typeface="+mn-cs"/>
              </a:rPr>
              <a:t>those </a:t>
            </a:r>
            <a:r>
              <a:rPr lang="en-US" sz="1200" kern="1200" dirty="0" smtClean="0">
                <a:solidFill>
                  <a:schemeClr val="tx1"/>
                </a:solidFill>
                <a:effectLst/>
                <a:latin typeface="+mn-lt"/>
                <a:ea typeface="+mn-ea"/>
                <a:cs typeface="+mn-cs"/>
              </a:rPr>
              <a:t>to be baptized:</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address (‘N and N, for you Jesus Christ came into the world . . .’) on pages 92f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Committee on Liturgy.</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28</a:t>
            </a:fld>
            <a:endParaRPr lang="en-GB"/>
          </a:p>
        </p:txBody>
      </p:sp>
    </p:spTree>
    <p:extLst>
      <p:ext uri="{BB962C8B-B14F-4D97-AF65-F5344CB8AC3E}">
        <p14:creationId xmlns:p14="http://schemas.microsoft.com/office/powerpoint/2010/main" val="33218667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93)</a:t>
            </a:r>
            <a:r>
              <a:rPr lang="en-GB" b="1" i="0" baseline="0" dirty="0" smtClean="0"/>
              <a:t> 9 </a:t>
            </a:r>
            <a:r>
              <a:rPr lang="en-US" sz="1200" kern="1200" dirty="0" smtClean="0">
                <a:solidFill>
                  <a:schemeClr val="tx1"/>
                </a:solidFill>
                <a:effectLst/>
                <a:latin typeface="+mn-lt"/>
                <a:ea typeface="+mn-ea"/>
                <a:cs typeface="+mn-cs"/>
              </a:rPr>
              <a:t>The minister may say to those to be baptized:</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address (‘N and N, for you Jesus Christ came into the world . . .’) on pages 92f</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from </a:t>
            </a:r>
            <a:r>
              <a:rPr lang="en-US" sz="1200" b="1" kern="1200" dirty="0" smtClean="0">
                <a:solidFill>
                  <a:schemeClr val="tx1"/>
                </a:solidFill>
                <a:effectLst/>
                <a:latin typeface="+mn-lt"/>
                <a:ea typeface="+mn-ea"/>
                <a:cs typeface="+mn-cs"/>
              </a:rPr>
              <a:t>Uniting in Worship</a:t>
            </a:r>
            <a:r>
              <a:rPr lang="en-US" sz="1200" kern="1200" dirty="0" smtClean="0">
                <a:solidFill>
                  <a:schemeClr val="tx1"/>
                </a:solidFill>
                <a:effectLst/>
                <a:latin typeface="+mn-lt"/>
                <a:ea typeface="+mn-ea"/>
                <a:cs typeface="+mn-cs"/>
              </a:rPr>
              <a:t>, © 1988 The Uniting Church in Australia Assembly Committee on Liturgy.</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29</a:t>
            </a:fld>
            <a:endParaRPr lang="en-GB"/>
          </a:p>
        </p:txBody>
      </p:sp>
    </p:spTree>
    <p:extLst>
      <p:ext uri="{BB962C8B-B14F-4D97-AF65-F5344CB8AC3E}">
        <p14:creationId xmlns:p14="http://schemas.microsoft.com/office/powerpoint/2010/main" val="183717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88) </a:t>
            </a:r>
            <a:r>
              <a:rPr lang="en-US" altLang="en-US" b="1" i="0" dirty="0" smtClean="0">
                <a:solidFill>
                  <a:srgbClr val="000000"/>
                </a:solidFill>
              </a:rPr>
              <a:t>1</a:t>
            </a:r>
            <a:r>
              <a:rPr lang="en-US" altLang="en-US" b="1" dirty="0" smtClean="0">
                <a:solidFill>
                  <a:srgbClr val="000000"/>
                </a:solidFill>
              </a:rPr>
              <a:t> </a:t>
            </a:r>
            <a:r>
              <a:rPr lang="en-US" altLang="en-US" dirty="0" smtClean="0">
                <a:solidFill>
                  <a:srgbClr val="000000"/>
                </a:solidFill>
              </a:rPr>
              <a:t>Hymn</a:t>
            </a:r>
          </a:p>
          <a:p>
            <a:endParaRPr lang="en-US" altLang="en-US" dirty="0" smtClean="0"/>
          </a:p>
        </p:txBody>
      </p:sp>
      <p:sp>
        <p:nvSpPr>
          <p:cNvPr id="25604"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3BA0F86B-88BB-4E1A-8B4B-8F671C6A444F}"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9323752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93)</a:t>
            </a:r>
            <a:r>
              <a:rPr lang="en-GB" b="1" i="0" baseline="0" dirty="0" smtClean="0"/>
              <a:t> 10 </a:t>
            </a:r>
            <a:r>
              <a:rPr lang="en-US" sz="1200" kern="1200" dirty="0" smtClean="0">
                <a:solidFill>
                  <a:schemeClr val="tx1"/>
                </a:solidFill>
                <a:effectLst/>
                <a:latin typeface="+mn-lt"/>
                <a:ea typeface="+mn-ea"/>
                <a:cs typeface="+mn-cs"/>
              </a:rPr>
              <a:t>The minister, taking each child into her/his arms, pours water generously and visibly three times on the child’s head, or dips the child in water three times, once at the mention of each Person of the Holy Trinity, saying:</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30</a:t>
            </a:fld>
            <a:endParaRPr lang="en-GB"/>
          </a:p>
        </p:txBody>
      </p:sp>
    </p:spTree>
    <p:extLst>
      <p:ext uri="{BB962C8B-B14F-4D97-AF65-F5344CB8AC3E}">
        <p14:creationId xmlns:p14="http://schemas.microsoft.com/office/powerpoint/2010/main" val="232317899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smtClean="0"/>
              <a:t>(p</a:t>
            </a:r>
            <a:r>
              <a:rPr lang="en-GB" i="1" baseline="0" dirty="0" smtClean="0"/>
              <a:t> 93)</a:t>
            </a:r>
            <a:r>
              <a:rPr lang="en-GB" b="1" i="0" baseline="0" dirty="0" smtClean="0"/>
              <a:t> 10 </a:t>
            </a:r>
            <a:r>
              <a:rPr lang="en-US" sz="1200" kern="1200" dirty="0" smtClean="0">
                <a:solidFill>
                  <a:schemeClr val="tx1"/>
                </a:solidFill>
                <a:effectLst/>
                <a:latin typeface="+mn-lt"/>
                <a:ea typeface="+mn-ea"/>
                <a:cs typeface="+mn-cs"/>
              </a:rPr>
              <a:t>The minister makes the sign of the cross on the forehead of each child, saying:</a:t>
            </a:r>
          </a:p>
          <a:p>
            <a:endParaRPr lang="en-US" sz="1200" kern="1200" dirty="0" smtClean="0">
              <a:solidFill>
                <a:schemeClr val="tx1"/>
              </a:solidFill>
              <a:effectLst/>
              <a:latin typeface="+mn-lt"/>
              <a:ea typeface="+mn-ea"/>
              <a:cs typeface="+mn-cs"/>
            </a:endParaRPr>
          </a:p>
          <a:p>
            <a:pPr lvl="0"/>
            <a:r>
              <a:rPr lang="en-US" sz="1200" b="1" kern="1200" dirty="0" smtClean="0">
                <a:solidFill>
                  <a:schemeClr val="tx1"/>
                </a:solidFill>
                <a:effectLst/>
                <a:latin typeface="+mn-lt"/>
                <a:ea typeface="+mn-ea"/>
                <a:cs typeface="+mn-cs"/>
              </a:rPr>
              <a:t>11</a:t>
            </a:r>
            <a:r>
              <a:rPr lang="en-US" sz="1200" kern="1200" dirty="0" smtClean="0">
                <a:solidFill>
                  <a:schemeClr val="tx1"/>
                </a:solidFill>
                <a:effectLst/>
                <a:latin typeface="+mn-lt"/>
                <a:ea typeface="+mn-ea"/>
                <a:cs typeface="+mn-cs"/>
              </a:rPr>
              <a:t> The people sit.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lighted candle may be given to 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or </a:t>
            </a:r>
            <a:r>
              <a:rPr lang="en-US" sz="1200" i="1" kern="1200" dirty="0" smtClean="0">
                <a:solidFill>
                  <a:schemeClr val="tx1"/>
                </a:solidFill>
                <a:effectLst/>
                <a:latin typeface="+mn-lt"/>
                <a:ea typeface="+mn-ea"/>
                <a:cs typeface="+mn-cs"/>
              </a:rPr>
              <a:t>godparents </a:t>
            </a:r>
            <a:r>
              <a:rPr lang="en-US" sz="1200" kern="1200" dirty="0" smtClean="0">
                <a:solidFill>
                  <a:schemeClr val="tx1"/>
                </a:solidFill>
                <a:effectLst/>
                <a:latin typeface="+mn-lt"/>
                <a:ea typeface="+mn-ea"/>
                <a:cs typeface="+mn-cs"/>
              </a:rPr>
              <a:t>of each child.</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31</a:t>
            </a:fld>
            <a:endParaRPr lang="en-GB"/>
          </a:p>
        </p:txBody>
      </p:sp>
    </p:spTree>
    <p:extLst>
      <p:ext uri="{BB962C8B-B14F-4D97-AF65-F5344CB8AC3E}">
        <p14:creationId xmlns:p14="http://schemas.microsoft.com/office/powerpoint/2010/main" val="41971376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93)</a:t>
            </a:r>
            <a:r>
              <a:rPr lang="en-GB" b="1" i="0" baseline="0" dirty="0" smtClean="0"/>
              <a:t> 11 </a:t>
            </a:r>
            <a:r>
              <a:rPr lang="en-US" sz="1200" kern="1200" dirty="0" smtClean="0">
                <a:solidFill>
                  <a:schemeClr val="tx1"/>
                </a:solidFill>
                <a:effectLst/>
                <a:latin typeface="+mn-lt"/>
                <a:ea typeface="+mn-ea"/>
                <a:cs typeface="+mn-cs"/>
              </a:rPr>
              <a:t>The minister, or a representative of the local church, says to the </a:t>
            </a:r>
            <a:r>
              <a:rPr lang="en-US" sz="1200" i="1" kern="1200" dirty="0" smtClean="0">
                <a:solidFill>
                  <a:schemeClr val="tx1"/>
                </a:solidFill>
                <a:effectLst/>
                <a:latin typeface="+mn-lt"/>
                <a:ea typeface="+mn-ea"/>
                <a:cs typeface="+mn-cs"/>
              </a:rPr>
              <a:t>children</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32</a:t>
            </a:fld>
            <a:endParaRPr lang="en-GB"/>
          </a:p>
        </p:txBody>
      </p:sp>
    </p:spTree>
    <p:extLst>
      <p:ext uri="{BB962C8B-B14F-4D97-AF65-F5344CB8AC3E}">
        <p14:creationId xmlns:p14="http://schemas.microsoft.com/office/powerpoint/2010/main" val="234883651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94)</a:t>
            </a:r>
            <a:r>
              <a:rPr lang="en-GB" b="1" i="0" baseline="0" dirty="0" smtClean="0"/>
              <a:t> 12 </a:t>
            </a:r>
            <a:r>
              <a:rPr lang="en-US" sz="1200" kern="1200" dirty="0" smtClean="0">
                <a:solidFill>
                  <a:schemeClr val="tx1"/>
                </a:solidFill>
                <a:effectLst/>
                <a:latin typeface="+mn-lt"/>
                <a:ea typeface="+mn-ea"/>
                <a:cs typeface="+mn-cs"/>
              </a:rPr>
              <a:t>The newly-baptized </a:t>
            </a:r>
            <a:r>
              <a:rPr lang="en-US" sz="1200" i="1" kern="1200" dirty="0" smtClean="0">
                <a:solidFill>
                  <a:schemeClr val="tx1"/>
                </a:solidFill>
                <a:effectLst/>
                <a:latin typeface="+mn-lt"/>
                <a:ea typeface="+mn-ea"/>
                <a:cs typeface="+mn-cs"/>
              </a:rPr>
              <a:t>children are </a:t>
            </a:r>
            <a:r>
              <a:rPr lang="en-US" sz="1200" kern="1200" dirty="0" smtClean="0">
                <a:solidFill>
                  <a:schemeClr val="tx1"/>
                </a:solidFill>
                <a:effectLst/>
                <a:latin typeface="+mn-lt"/>
                <a:ea typeface="+mn-ea"/>
                <a:cs typeface="+mn-cs"/>
              </a:rPr>
              <a:t>shown to the people. </a:t>
            </a:r>
          </a:p>
          <a:p>
            <a:pPr lvl="0"/>
            <a:r>
              <a:rPr lang="en-US" sz="1200" kern="1200" dirty="0" smtClean="0">
                <a:solidFill>
                  <a:schemeClr val="tx1"/>
                </a:solidFill>
                <a:effectLst/>
                <a:latin typeface="+mn-lt"/>
                <a:ea typeface="+mn-ea"/>
                <a:cs typeface="+mn-cs"/>
              </a:rPr>
              <a:t>All say or sing:</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33</a:t>
            </a:fld>
            <a:endParaRPr lang="en-GB"/>
          </a:p>
        </p:txBody>
      </p:sp>
    </p:spTree>
    <p:extLst>
      <p:ext uri="{BB962C8B-B14F-4D97-AF65-F5344CB8AC3E}">
        <p14:creationId xmlns:p14="http://schemas.microsoft.com/office/powerpoint/2010/main" val="6750649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94)</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2599291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94)</a:t>
            </a:r>
            <a:r>
              <a:rPr lang="en-GB" b="1" i="0" baseline="0" dirty="0" smtClean="0"/>
              <a:t> 13 </a:t>
            </a:r>
            <a:r>
              <a:rPr lang="en-US" sz="1200" kern="1200" dirty="0" smtClean="0">
                <a:solidFill>
                  <a:schemeClr val="tx1"/>
                </a:solidFill>
                <a:effectLst/>
                <a:latin typeface="+mn-lt"/>
                <a:ea typeface="+mn-ea"/>
                <a:cs typeface="+mn-cs"/>
              </a:rPr>
              <a:t>The </a:t>
            </a:r>
            <a:r>
              <a:rPr lang="en-US" sz="1200" i="1" kern="1200" dirty="0" smtClean="0">
                <a:solidFill>
                  <a:schemeClr val="tx1"/>
                </a:solidFill>
                <a:effectLst/>
                <a:latin typeface="+mn-lt"/>
                <a:ea typeface="+mn-ea"/>
                <a:cs typeface="+mn-cs"/>
              </a:rPr>
              <a:t>parents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godparents</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stand</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minister says to the </a:t>
            </a:r>
            <a:r>
              <a:rPr lang="en-US" sz="1200" i="1" kern="1200" dirty="0" smtClean="0">
                <a:solidFill>
                  <a:schemeClr val="tx1"/>
                </a:solidFill>
                <a:effectLst/>
                <a:latin typeface="+mn-lt"/>
                <a:ea typeface="+mn-ea"/>
                <a:cs typeface="+mn-cs"/>
              </a:rPr>
              <a:t>parents</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35</a:t>
            </a:fld>
            <a:endParaRPr lang="en-GB"/>
          </a:p>
        </p:txBody>
      </p:sp>
    </p:spTree>
    <p:extLst>
      <p:ext uri="{BB962C8B-B14F-4D97-AF65-F5344CB8AC3E}">
        <p14:creationId xmlns:p14="http://schemas.microsoft.com/office/powerpoint/2010/main" val="27414791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94)</a:t>
            </a:r>
            <a:r>
              <a:rPr lang="en-GB" b="1" i="0" baseline="0" dirty="0" smtClean="0"/>
              <a:t> 13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36</a:t>
            </a:fld>
            <a:endParaRPr lang="en-GB"/>
          </a:p>
        </p:txBody>
      </p:sp>
    </p:spTree>
    <p:extLst>
      <p:ext uri="{BB962C8B-B14F-4D97-AF65-F5344CB8AC3E}">
        <p14:creationId xmlns:p14="http://schemas.microsoft.com/office/powerpoint/2010/main" val="1127812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94)</a:t>
            </a:r>
            <a:r>
              <a:rPr lang="en-GB" b="1" i="0" baseline="0" dirty="0" smtClean="0"/>
              <a:t> 13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37</a:t>
            </a:fld>
            <a:endParaRPr lang="en-GB"/>
          </a:p>
        </p:txBody>
      </p:sp>
    </p:spTree>
    <p:extLst>
      <p:ext uri="{BB962C8B-B14F-4D97-AF65-F5344CB8AC3E}">
        <p14:creationId xmlns:p14="http://schemas.microsoft.com/office/powerpoint/2010/main" val="8506956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95)</a:t>
            </a:r>
            <a:r>
              <a:rPr lang="en-GB" b="1" i="0" baseline="0" dirty="0" smtClean="0"/>
              <a:t> 14 </a:t>
            </a:r>
            <a:r>
              <a:rPr lang="en-US" sz="1200" kern="1200" dirty="0" smtClean="0">
                <a:solidFill>
                  <a:schemeClr val="tx1"/>
                </a:solidFill>
                <a:effectLst/>
                <a:latin typeface="+mn-lt"/>
                <a:ea typeface="+mn-ea"/>
                <a:cs typeface="+mn-cs"/>
              </a:rPr>
              <a:t>If there </a:t>
            </a:r>
            <a:r>
              <a:rPr lang="en-US" sz="1200" i="1" kern="1200" dirty="0" smtClean="0">
                <a:solidFill>
                  <a:schemeClr val="tx1"/>
                </a:solidFill>
                <a:effectLst/>
                <a:latin typeface="+mn-lt"/>
                <a:ea typeface="+mn-ea"/>
                <a:cs typeface="+mn-cs"/>
              </a:rPr>
              <a:t>are godparents</a:t>
            </a:r>
            <a:r>
              <a:rPr lang="en-US" sz="1200" kern="1200" dirty="0" smtClean="0">
                <a:solidFill>
                  <a:schemeClr val="tx1"/>
                </a:solidFill>
                <a:effectLst/>
                <a:latin typeface="+mn-lt"/>
                <a:ea typeface="+mn-ea"/>
                <a:cs typeface="+mn-cs"/>
              </a:rPr>
              <a:t>, the minister says to </a:t>
            </a:r>
            <a:r>
              <a:rPr lang="en-US" sz="1200" i="1" kern="1200" dirty="0" smtClean="0">
                <a:solidFill>
                  <a:schemeClr val="tx1"/>
                </a:solidFill>
                <a:effectLst/>
                <a:latin typeface="+mn-lt"/>
                <a:ea typeface="+mn-ea"/>
                <a:cs typeface="+mn-cs"/>
              </a:rPr>
              <a:t>them</a:t>
            </a:r>
            <a:r>
              <a:rPr lang="en-US" sz="1200" kern="1200" dirty="0" smtClean="0">
                <a:solidFill>
                  <a:schemeClr val="tx1"/>
                </a:solidFill>
                <a:effectLst/>
                <a:latin typeface="+mn-lt"/>
                <a:ea typeface="+mn-ea"/>
                <a:cs typeface="+mn-cs"/>
              </a:rPr>
              <a:t>: </a:t>
            </a:r>
          </a:p>
          <a:p>
            <a:pPr lvl="0"/>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38</a:t>
            </a:fld>
            <a:endParaRPr lang="en-GB"/>
          </a:p>
        </p:txBody>
      </p:sp>
    </p:spTree>
    <p:extLst>
      <p:ext uri="{BB962C8B-B14F-4D97-AF65-F5344CB8AC3E}">
        <p14:creationId xmlns:p14="http://schemas.microsoft.com/office/powerpoint/2010/main" val="37355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95)</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19096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i="1" dirty="0" smtClean="0"/>
              <a:t>(p. 88)</a:t>
            </a:r>
            <a:endParaRPr lang="en-GB" altLang="en-US" dirty="0"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1037762F-31FC-44D6-A4D1-CF366CF5D51C}"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9076345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95)</a:t>
            </a:r>
            <a:r>
              <a:rPr lang="en-GB" b="1" i="0" baseline="0" dirty="0" smtClean="0"/>
              <a:t> 15 </a:t>
            </a:r>
            <a:r>
              <a:rPr lang="en-US" sz="1200" kern="1200" dirty="0" smtClean="0">
                <a:solidFill>
                  <a:schemeClr val="tx1"/>
                </a:solidFill>
                <a:effectLst/>
                <a:latin typeface="+mn-lt"/>
                <a:ea typeface="+mn-ea"/>
                <a:cs typeface="+mn-cs"/>
              </a:rPr>
              <a:t>The people stand. The minister says to them:</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40</a:t>
            </a:fld>
            <a:endParaRPr lang="en-GB"/>
          </a:p>
        </p:txBody>
      </p:sp>
    </p:spTree>
    <p:extLst>
      <p:ext uri="{BB962C8B-B14F-4D97-AF65-F5344CB8AC3E}">
        <p14:creationId xmlns:p14="http://schemas.microsoft.com/office/powerpoint/2010/main" val="37742195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i="1" dirty="0" smtClean="0"/>
              <a:t>(p</a:t>
            </a:r>
            <a:r>
              <a:rPr lang="en-GB" i="1" baseline="0" dirty="0" smtClean="0"/>
              <a:t> 95)</a:t>
            </a:r>
            <a:r>
              <a:rPr lang="en-GB" b="1" i="0" baseline="0" dirty="0" smtClean="0"/>
              <a:t> 15 </a:t>
            </a:r>
          </a:p>
          <a:p>
            <a:pPr lvl="0"/>
            <a:endParaRPr lang="en-GB" sz="1200" b="1" i="0" kern="1200" baseline="0" dirty="0" smtClean="0">
              <a:solidFill>
                <a:schemeClr val="tx1"/>
              </a:solidFill>
              <a:effectLst/>
              <a:latin typeface="+mn-lt"/>
              <a:ea typeface="+mn-ea"/>
              <a:cs typeface="+mn-cs"/>
            </a:endParaRPr>
          </a:p>
          <a:p>
            <a:pPr lvl="0"/>
            <a:r>
              <a:rPr lang="en-GB" sz="1200" b="1" i="0" kern="1200" baseline="0" dirty="0" smtClean="0">
                <a:solidFill>
                  <a:schemeClr val="tx1"/>
                </a:solidFill>
                <a:effectLst/>
                <a:latin typeface="+mn-lt"/>
                <a:ea typeface="+mn-ea"/>
                <a:cs typeface="+mn-cs"/>
              </a:rPr>
              <a:t>16 </a:t>
            </a:r>
            <a:r>
              <a:rPr lang="en-US" sz="1200" kern="1200" dirty="0" smtClean="0">
                <a:solidFill>
                  <a:schemeClr val="tx1"/>
                </a:solidFill>
                <a:effectLst/>
                <a:latin typeface="+mn-lt"/>
                <a:ea typeface="+mn-ea"/>
                <a:cs typeface="+mn-cs"/>
              </a:rPr>
              <a:t>The people sit.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Bible or some other book may be given.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Certificates of Baptism and Confirmation, as appropriate, may be given.</a:t>
            </a:r>
            <a:endParaRPr lang="en-GB" sz="1200" kern="1200" dirty="0" smtClean="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9EE52FD-F3D1-407A-8A2F-1C65D7654453}" type="slidenum">
              <a:rPr lang="en-GB" smtClean="0"/>
              <a:t>41</a:t>
            </a:fld>
            <a:endParaRPr lang="en-GB"/>
          </a:p>
        </p:txBody>
      </p:sp>
    </p:spTree>
    <p:extLst>
      <p:ext uri="{BB962C8B-B14F-4D97-AF65-F5344CB8AC3E}">
        <p14:creationId xmlns:p14="http://schemas.microsoft.com/office/powerpoint/2010/main" val="36860774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95)</a:t>
            </a:r>
            <a:r>
              <a:rPr lang="en-GB" b="1" i="0" baseline="0" dirty="0" smtClean="0"/>
              <a:t> 17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lvl="0"/>
            <a:endParaRPr lang="en-GB" b="1" i="0" baseline="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42</a:t>
            </a:fld>
            <a:endParaRPr lang="en-GB"/>
          </a:p>
        </p:txBody>
      </p:sp>
    </p:spTree>
    <p:extLst>
      <p:ext uri="{BB962C8B-B14F-4D97-AF65-F5344CB8AC3E}">
        <p14:creationId xmlns:p14="http://schemas.microsoft.com/office/powerpoint/2010/main" val="10427420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i="1" dirty="0" smtClean="0"/>
              <a:t>(p</a:t>
            </a:r>
            <a:r>
              <a:rPr lang="en-GB" i="1" baseline="0" dirty="0" smtClean="0"/>
              <a:t> 95)</a:t>
            </a:r>
            <a:r>
              <a:rPr lang="en-GB" b="1" i="0" baseline="0" dirty="0" smtClean="0"/>
              <a:t> 17 </a:t>
            </a:r>
            <a:r>
              <a:rPr lang="en-US" sz="1200" kern="1200" dirty="0" smtClean="0">
                <a:solidFill>
                  <a:schemeClr val="tx1"/>
                </a:solidFill>
                <a:effectLst/>
                <a:latin typeface="+mn-lt"/>
                <a:ea typeface="+mn-ea"/>
                <a:cs typeface="+mn-cs"/>
              </a:rPr>
              <a:t>The minister says:</a:t>
            </a:r>
            <a:endParaRPr lang="en-GB" sz="1200" kern="1200" dirty="0" smtClean="0">
              <a:solidFill>
                <a:schemeClr val="tx1"/>
              </a:solidFill>
              <a:effectLst/>
              <a:latin typeface="+mn-lt"/>
              <a:ea typeface="+mn-ea"/>
              <a:cs typeface="+mn-cs"/>
            </a:endParaRPr>
          </a:p>
          <a:p>
            <a:pPr lvl="0"/>
            <a:endParaRPr lang="en-GB" b="1" i="0" baseline="0" dirty="0" smtClean="0"/>
          </a:p>
        </p:txBody>
      </p:sp>
      <p:sp>
        <p:nvSpPr>
          <p:cNvPr id="4" name="Slide Number Placeholder 3"/>
          <p:cNvSpPr>
            <a:spLocks noGrp="1"/>
          </p:cNvSpPr>
          <p:nvPr>
            <p:ph type="sldNum" sz="quarter" idx="10"/>
          </p:nvPr>
        </p:nvSpPr>
        <p:spPr/>
        <p:txBody>
          <a:bodyPr/>
          <a:lstStyle/>
          <a:p>
            <a:fld id="{49EE52FD-F3D1-407A-8A2F-1C65D7654453}" type="slidenum">
              <a:rPr lang="en-GB" smtClean="0"/>
              <a:t>43</a:t>
            </a:fld>
            <a:endParaRPr lang="en-GB"/>
          </a:p>
        </p:txBody>
      </p:sp>
    </p:spTree>
    <p:extLst>
      <p:ext uri="{BB962C8B-B14F-4D97-AF65-F5344CB8AC3E}">
        <p14:creationId xmlns:p14="http://schemas.microsoft.com/office/powerpoint/2010/main" val="20378479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96) </a:t>
            </a:r>
            <a:r>
              <a:rPr lang="en-US" altLang="en-US" sz="1200" b="1" i="0" kern="12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 The Lord’s Prayer, if it is not said at some other point in the service</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version [slides</a:t>
            </a:r>
            <a:r>
              <a:rPr lang="en-US" sz="1200" kern="1200" baseline="0" dirty="0" smtClean="0">
                <a:solidFill>
                  <a:schemeClr val="tx1"/>
                </a:solidFill>
                <a:effectLst/>
                <a:latin typeface="+mn-lt"/>
                <a:ea typeface="+mn-ea"/>
                <a:cs typeface="+mn-cs"/>
              </a:rPr>
              <a:t> 44 and 45] </a:t>
            </a:r>
            <a:r>
              <a:rPr lang="en-US" sz="1200" kern="1200" dirty="0" smtClean="0">
                <a:solidFill>
                  <a:schemeClr val="tx1"/>
                </a:solidFill>
                <a:effectLst/>
                <a:latin typeface="+mn-lt"/>
                <a:ea typeface="+mn-ea"/>
                <a:cs typeface="+mn-cs"/>
              </a:rPr>
              <a:t>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44</a:t>
            </a:fld>
            <a:endParaRPr lang="en-GB"/>
          </a:p>
        </p:txBody>
      </p:sp>
    </p:spTree>
    <p:extLst>
      <p:ext uri="{BB962C8B-B14F-4D97-AF65-F5344CB8AC3E}">
        <p14:creationId xmlns:p14="http://schemas.microsoft.com/office/powerpoint/2010/main" val="34595469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96) </a:t>
            </a:r>
            <a:r>
              <a:rPr lang="en-US" altLang="en-US" sz="1200" b="1" i="0" kern="12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EITHER: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version of the Lord’s Prayer is from </a:t>
            </a:r>
            <a:r>
              <a:rPr lang="en-US" sz="1200" b="1" kern="1200" dirty="0" smtClean="0">
                <a:solidFill>
                  <a:schemeClr val="tx1"/>
                </a:solidFill>
                <a:effectLst/>
                <a:latin typeface="+mn-lt"/>
                <a:ea typeface="+mn-ea"/>
                <a:cs typeface="+mn-cs"/>
              </a:rPr>
              <a:t>Praying Together</a:t>
            </a:r>
            <a:r>
              <a:rPr lang="en-US" sz="1200" kern="1200" dirty="0" smtClean="0">
                <a:solidFill>
                  <a:schemeClr val="tx1"/>
                </a:solidFill>
                <a:effectLst/>
                <a:latin typeface="+mn-lt"/>
                <a:ea typeface="+mn-ea"/>
                <a:cs typeface="+mn-cs"/>
              </a:rPr>
              <a:t>, © 1988 by the English Language Liturgical Consultation (ELLC).</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45</a:t>
            </a:fld>
            <a:endParaRPr lang="en-GB"/>
          </a:p>
        </p:txBody>
      </p:sp>
    </p:spTree>
    <p:extLst>
      <p:ext uri="{BB962C8B-B14F-4D97-AF65-F5344CB8AC3E}">
        <p14:creationId xmlns:p14="http://schemas.microsoft.com/office/powerpoint/2010/main" val="31278738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96) </a:t>
            </a:r>
            <a:r>
              <a:rPr lang="en-US" altLang="en-US" sz="1200" b="1" i="0" kern="12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46</a:t>
            </a:fld>
            <a:endParaRPr lang="en-GB"/>
          </a:p>
        </p:txBody>
      </p:sp>
    </p:spTree>
    <p:extLst>
      <p:ext uri="{BB962C8B-B14F-4D97-AF65-F5344CB8AC3E}">
        <p14:creationId xmlns:p14="http://schemas.microsoft.com/office/powerpoint/2010/main" val="21048664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96) </a:t>
            </a:r>
            <a:r>
              <a:rPr lang="en-US" altLang="en-US" sz="1200" b="1" i="0" kern="1200" dirty="0" smtClean="0">
                <a:solidFill>
                  <a:schemeClr val="tx1"/>
                </a:solidFill>
                <a:effectLst/>
                <a:latin typeface="+mn-lt"/>
                <a:ea typeface="+mn-ea"/>
                <a:cs typeface="+mn-cs"/>
              </a:rPr>
              <a:t>18</a:t>
            </a:r>
            <a:r>
              <a:rPr lang="en-US" sz="1200" kern="1200" dirty="0" smtClean="0">
                <a:solidFill>
                  <a:schemeClr val="tx1"/>
                </a:solidFill>
                <a:effectLst/>
                <a:latin typeface="+mn-lt"/>
                <a:ea typeface="+mn-ea"/>
                <a:cs typeface="+mn-cs"/>
              </a:rPr>
              <a:t> The Lord’s Prayer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OR:</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1" dirty="0" smtClean="0"/>
              <a:t>Please delete the slides for whichever version of the Lord's Prayer is not being used.</a:t>
            </a:r>
          </a:p>
          <a:p>
            <a:endParaRPr lang="en-GB" dirty="0"/>
          </a:p>
        </p:txBody>
      </p:sp>
      <p:sp>
        <p:nvSpPr>
          <p:cNvPr id="4" name="Slide Number Placeholder 3"/>
          <p:cNvSpPr>
            <a:spLocks noGrp="1"/>
          </p:cNvSpPr>
          <p:nvPr>
            <p:ph type="sldNum" sz="quarter" idx="10"/>
          </p:nvPr>
        </p:nvSpPr>
        <p:spPr/>
        <p:txBody>
          <a:bodyPr/>
          <a:lstStyle/>
          <a:p>
            <a:fld id="{49EE52FD-F3D1-407A-8A2F-1C65D7654453}" type="slidenum">
              <a:rPr lang="en-GB" smtClean="0"/>
              <a:t>47</a:t>
            </a:fld>
            <a:endParaRPr lang="en-GB"/>
          </a:p>
        </p:txBody>
      </p:sp>
    </p:spTree>
    <p:extLst>
      <p:ext uri="{BB962C8B-B14F-4D97-AF65-F5344CB8AC3E}">
        <p14:creationId xmlns:p14="http://schemas.microsoft.com/office/powerpoint/2010/main" val="169295739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i="1" dirty="0" smtClean="0"/>
              <a:t>(p. 96) </a:t>
            </a:r>
            <a:r>
              <a:rPr lang="en-US" altLang="en-US" sz="1200" b="1" i="0" kern="1200" dirty="0" smtClean="0">
                <a:solidFill>
                  <a:schemeClr val="tx1"/>
                </a:solidFill>
                <a:effectLst/>
                <a:latin typeface="+mn-lt"/>
                <a:ea typeface="+mn-ea"/>
                <a:cs typeface="+mn-cs"/>
              </a:rPr>
              <a:t>19</a:t>
            </a:r>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Hymn</a:t>
            </a:r>
          </a:p>
          <a:p>
            <a:r>
              <a:rPr lang="en-GB" sz="1200" b="1" kern="1200" dirty="0" smtClean="0">
                <a:solidFill>
                  <a:schemeClr val="tx1"/>
                </a:solidFill>
                <a:effectLst/>
                <a:latin typeface="+mn-lt"/>
                <a:ea typeface="+mn-ea"/>
                <a:cs typeface="+mn-cs"/>
              </a:rPr>
              <a:t>20</a:t>
            </a:r>
            <a:r>
              <a:rPr lang="en-GB" sz="1200" kern="1200" dirty="0" smtClean="0">
                <a:solidFill>
                  <a:schemeClr val="tx1"/>
                </a:solidFill>
                <a:effectLst/>
                <a:latin typeface="+mn-lt"/>
                <a:ea typeface="+mn-ea"/>
                <a:cs typeface="+mn-cs"/>
              </a:rPr>
              <a:t> The service continues.</a:t>
            </a:r>
          </a:p>
        </p:txBody>
      </p:sp>
      <p:sp>
        <p:nvSpPr>
          <p:cNvPr id="4" name="Slide Number Placeholder 3"/>
          <p:cNvSpPr>
            <a:spLocks noGrp="1"/>
          </p:cNvSpPr>
          <p:nvPr>
            <p:ph type="sldNum" sz="quarter" idx="10"/>
          </p:nvPr>
        </p:nvSpPr>
        <p:spPr/>
        <p:txBody>
          <a:bodyPr/>
          <a:lstStyle/>
          <a:p>
            <a:fld id="{49EE52FD-F3D1-407A-8A2F-1C65D7654453}" type="slidenum">
              <a:rPr lang="en-GB" smtClean="0"/>
              <a:t>48</a:t>
            </a:fld>
            <a:endParaRPr lang="en-GB"/>
          </a:p>
        </p:txBody>
      </p:sp>
    </p:spTree>
    <p:extLst>
      <p:ext uri="{BB962C8B-B14F-4D97-AF65-F5344CB8AC3E}">
        <p14:creationId xmlns:p14="http://schemas.microsoft.com/office/powerpoint/2010/main" val="82305415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endParaRPr lang="en-GB" sz="1600" kern="1200" dirty="0">
              <a:solidFill>
                <a:schemeClr val="tx1"/>
              </a:solidFill>
              <a:effectLst/>
              <a:latin typeface="+mn-lt"/>
              <a:ea typeface="+mn-ea"/>
              <a:cs typeface="+mn-cs"/>
            </a:endParaRPr>
          </a:p>
        </p:txBody>
      </p:sp>
      <p:sp>
        <p:nvSpPr>
          <p:cNvPr id="2150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2587367E-FB66-4F56-869F-FFEA6028378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375095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88)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31580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88)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41770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89)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367575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89)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501194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dirty="0" smtClean="0"/>
              <a:t>(p. 89) </a:t>
            </a:r>
            <a:r>
              <a:rPr lang="en-US" altLang="en-US" b="1" i="0" dirty="0" smtClean="0"/>
              <a:t>2</a:t>
            </a:r>
            <a:endParaRPr lang="en-US" altLang="en-US" b="1" dirty="0" smtClean="0"/>
          </a:p>
          <a:p>
            <a:pPr eaLnBrk="1" hangingPunct="1">
              <a:spcBef>
                <a:spcPct val="0"/>
              </a:spcBef>
            </a:pPr>
            <a:endParaRPr lang="en-US" altLang="en-US" b="1" dirty="0" smtClean="0"/>
          </a:p>
          <a:p>
            <a:pPr eaLnBrk="1" hangingPunct="1">
              <a:spcBef>
                <a:spcPct val="0"/>
              </a:spcBef>
            </a:pPr>
            <a:endParaRPr lang="en-US" altLang="en-US" dirty="0" smtClean="0"/>
          </a:p>
        </p:txBody>
      </p:sp>
      <p:sp>
        <p:nvSpPr>
          <p:cNvPr id="27652"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80B9251A-30EF-4D38-B002-F279B50D676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3958498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b="1" dirty="0" smtClean="0">
                <a:solidFill>
                  <a:srgbClr val="C00000"/>
                </a:solidFill>
                <a:latin typeface="Arial" panose="020B0604020202020204" pitchFamily="34" charset="0"/>
                <a:cs typeface="Arial" panose="020B0604020202020204" pitchFamily="34" charset="0"/>
              </a:rPr>
              <a:t>PART OF THE SERVICE</a:t>
            </a:r>
            <a:endParaRPr lang="en-US" altLang="en-US" sz="1200" b="1" dirty="0" smtClean="0">
              <a:solidFill>
                <a:srgbClr val="C00000"/>
              </a:solidFill>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1" baseline="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8451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306693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7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BAPTISMAL PROMISES</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04713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CONFIRMATION</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7569409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RECEPTION</a:t>
            </a:r>
            <a:r>
              <a:rPr lang="en-GB" altLang="en-US" sz="1200" baseline="0" dirty="0" smtClean="0">
                <a:solidFill>
                  <a:srgbClr val="C00000"/>
                </a:solidFill>
                <a:latin typeface="Arial" panose="020B0604020202020204" pitchFamily="34" charset="0"/>
              </a:rPr>
              <a:t> AND WELCOME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905430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0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PROMISES OF THOSE NEWLY-CONFIRMED</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1951249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1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9120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PROMISE</a:t>
            </a:r>
            <a:r>
              <a:rPr lang="en-GB" altLang="en-US" sz="1200" baseline="0" dirty="0" smtClean="0">
                <a:solidFill>
                  <a:srgbClr val="C00000"/>
                </a:solidFill>
                <a:latin typeface="Arial" panose="020B0604020202020204" pitchFamily="34" charset="0"/>
              </a:rPr>
              <a:t> OF THE PEOPLE</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35747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MC Title slide with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3A9B2-5B05-614A-9BCF-86F92F85CF53}"/>
              </a:ext>
            </a:extLst>
          </p:cNvPr>
          <p:cNvSpPr>
            <a:spLocks noGrp="1"/>
          </p:cNvSpPr>
          <p:nvPr>
            <p:ph type="ctrTitle"/>
          </p:nvPr>
        </p:nvSpPr>
        <p:spPr>
          <a:xfrm>
            <a:off x="0" y="2045776"/>
            <a:ext cx="12192000" cy="1735609"/>
          </a:xfrm>
          <a:prstGeom prst="rect">
            <a:avLst/>
          </a:prstGeom>
        </p:spPr>
        <p:txBody>
          <a:bodyPr anchor="b"/>
          <a:lstStyle>
            <a:lvl1pPr algn="ctr">
              <a:defRPr sz="6000" b="0" i="0" baseline="0">
                <a:solidFill>
                  <a:schemeClr val="bg1"/>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3662642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MC Section slide with tex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CB5D3CC-E2E9-324C-9EB4-FD5288B32BB5}"/>
              </a:ext>
            </a:extLst>
          </p:cNvPr>
          <p:cNvSpPr>
            <a:spLocks noGrp="1"/>
          </p:cNvSpPr>
          <p:nvPr>
            <p:ph type="ctrTitle"/>
          </p:nvPr>
        </p:nvSpPr>
        <p:spPr>
          <a:xfrm>
            <a:off x="2208212" y="0"/>
            <a:ext cx="9983787" cy="6489700"/>
          </a:xfrm>
          <a:prstGeom prst="rect">
            <a:avLst/>
          </a:prstGeom>
        </p:spPr>
        <p:txBody>
          <a:bodyPr anchor="ctr"/>
          <a:lstStyle>
            <a:lvl1pPr algn="l">
              <a:defRPr sz="4800" b="0" i="0" baseline="0">
                <a:solidFill>
                  <a:srgbClr val="C00000"/>
                </a:solidFill>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382134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MC text slide 2">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F68628-BD3D-FF48-B52C-8C93F1DC1445}"/>
              </a:ext>
            </a:extLst>
          </p:cNvPr>
          <p:cNvSpPr>
            <a:spLocks noGrp="1"/>
          </p:cNvSpPr>
          <p:nvPr>
            <p:ph idx="1"/>
          </p:nvPr>
        </p:nvSpPr>
        <p:spPr>
          <a:xfrm>
            <a:off x="822702" y="1902229"/>
            <a:ext cx="10515600" cy="458381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5580132E-FBA5-B349-97EE-08796CD9BD14}"/>
              </a:ext>
            </a:extLst>
          </p:cNvPr>
          <p:cNvSpPr>
            <a:spLocks noGrp="1"/>
          </p:cNvSpPr>
          <p:nvPr>
            <p:ph type="ctrTitle"/>
          </p:nvPr>
        </p:nvSpPr>
        <p:spPr>
          <a:xfrm>
            <a:off x="2208213" y="913699"/>
            <a:ext cx="9612312" cy="635435"/>
          </a:xfrm>
          <a:prstGeom prst="rect">
            <a:avLst/>
          </a:prstGeom>
        </p:spPr>
        <p:txBody>
          <a:bodyPr anchor="b"/>
          <a:lstStyle>
            <a:lvl1pPr algn="ctr">
              <a:defRPr sz="4200" baseline="0">
                <a:latin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09571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MC text slide 1">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smtClean="0">
                <a:solidFill>
                  <a:srgbClr val="C00000"/>
                </a:solidFill>
                <a:latin typeface="Arial" panose="020B0604020202020204" pitchFamily="34" charset="0"/>
              </a:rPr>
              <a:t>PART OF THE SERVICE</a:t>
            </a:r>
            <a:endParaRPr lang="en-US" altLang="en-US" sz="1200" dirty="0" smtClean="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515790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443EE33-7185-0E4B-A5F2-862C8A362AF7}"/>
              </a:ext>
            </a:extLst>
          </p:cNvPr>
          <p:cNvSpPr txBox="1">
            <a:spLocks noChangeArrowheads="1"/>
          </p:cNvSpPr>
          <p:nvPr userDrawn="1"/>
        </p:nvSpPr>
        <p:spPr bwMode="auto">
          <a:xfrm>
            <a:off x="149225" y="6311900"/>
            <a:ext cx="3533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DECLARATION</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722396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REQUEST FOR BAPTISM</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97954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5_MC text slide 1">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4" y="6311900"/>
            <a:ext cx="3500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THANKSGIVING</a:t>
            </a:r>
            <a:r>
              <a:rPr lang="en-GB" altLang="en-US" sz="1200" baseline="0" dirty="0" smtClean="0">
                <a:solidFill>
                  <a:srgbClr val="C00000"/>
                </a:solidFill>
                <a:latin typeface="Arial" panose="020B0604020202020204" pitchFamily="34" charset="0"/>
              </a:rPr>
              <a:t> OVER THE WATER</a:t>
            </a:r>
            <a:endParaRPr lang="en-US" altLang="en-US" sz="1200" dirty="0">
              <a:solidFill>
                <a:srgbClr val="C00000"/>
              </a:solidFill>
              <a:latin typeface="Arial" panose="020B0604020202020204" pitchFamily="34" charset="0"/>
            </a:endParaRPr>
          </a:p>
        </p:txBody>
      </p:sp>
      <p:sp>
        <p:nvSpPr>
          <p:cNvPr id="2" name="Title 1">
            <a:extLst>
              <a:ext uri="{FF2B5EF4-FFF2-40B4-BE49-F238E27FC236}">
                <a16:creationId xmlns:a16="http://schemas.microsoft.com/office/drawing/2014/main" id="{47921302-55D0-9D4C-9592-4A0D1F868B6B}"/>
              </a:ext>
            </a:extLst>
          </p:cNvPr>
          <p:cNvSpPr>
            <a:spLocks noGrp="1"/>
          </p:cNvSpPr>
          <p:nvPr>
            <p:ph type="ctrTitle"/>
          </p:nvPr>
        </p:nvSpPr>
        <p:spPr>
          <a:xfrm>
            <a:off x="2208213" y="908050"/>
            <a:ext cx="9612312" cy="635435"/>
          </a:xfrm>
          <a:prstGeom prst="rect">
            <a:avLst/>
          </a:prstGeom>
        </p:spPr>
        <p:txBody>
          <a:bodyPr anchor="b"/>
          <a:lstStyle>
            <a:lvl1pPr algn="l">
              <a:defRPr sz="4200" baseline="0">
                <a:latin typeface="Arial" panose="020B0604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3E4E700-E2BD-4442-82BA-37337932B337}"/>
              </a:ext>
            </a:extLst>
          </p:cNvPr>
          <p:cNvSpPr>
            <a:spLocks noGrp="1"/>
          </p:cNvSpPr>
          <p:nvPr>
            <p:ph type="subTitle" idx="1"/>
          </p:nvPr>
        </p:nvSpPr>
        <p:spPr>
          <a:xfrm>
            <a:off x="2208212" y="1649494"/>
            <a:ext cx="9612313" cy="427521"/>
          </a:xfrm>
          <a:prstGeom prst="rect">
            <a:avLst/>
          </a:prstGeom>
        </p:spPr>
        <p:txBody>
          <a:bodyPr anchor="t"/>
          <a:lstStyle>
            <a:lvl1pPr marL="0" indent="0" algn="l">
              <a:buNone/>
              <a:defRPr sz="3600" baseline="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211970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MC text slide 1 Covena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570A241-A9F2-E846-9592-7209B2D11211}"/>
              </a:ext>
            </a:extLst>
          </p:cNvPr>
          <p:cNvSpPr txBox="1">
            <a:spLocks noChangeArrowheads="1"/>
          </p:cNvSpPr>
          <p:nvPr userDrawn="1"/>
        </p:nvSpPr>
        <p:spPr bwMode="auto">
          <a:xfrm>
            <a:off x="149225" y="6311900"/>
            <a:ext cx="28717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defRPr/>
            </a:pPr>
            <a:r>
              <a:rPr lang="en-GB" altLang="en-US" sz="1200" dirty="0">
                <a:solidFill>
                  <a:srgbClr val="C00000"/>
                </a:solidFill>
                <a:latin typeface="Arial" panose="020B0604020202020204" pitchFamily="34" charset="0"/>
              </a:rPr>
              <a:t>THE </a:t>
            </a:r>
            <a:r>
              <a:rPr lang="en-GB" altLang="en-US" sz="1200" dirty="0" smtClean="0">
                <a:solidFill>
                  <a:srgbClr val="C00000"/>
                </a:solidFill>
                <a:latin typeface="Arial" panose="020B0604020202020204" pitchFamily="34" charset="0"/>
              </a:rPr>
              <a:t>AFFIRMATION OF FAITH</a:t>
            </a:r>
            <a:endParaRPr lang="en-US" altLang="en-US" sz="1200" dirty="0">
              <a:solidFill>
                <a:srgbClr val="C00000"/>
              </a:solidFill>
              <a:latin typeface="Arial" panose="020B0604020202020204" pitchFamily="34" charset="0"/>
            </a:endParaRPr>
          </a:p>
        </p:txBody>
      </p:sp>
    </p:spTree>
    <p:extLst>
      <p:ext uri="{BB962C8B-B14F-4D97-AF65-F5344CB8AC3E}">
        <p14:creationId xmlns:p14="http://schemas.microsoft.com/office/powerpoint/2010/main" val="24237775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1.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4.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9252368"/>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7122890"/>
      </p:ext>
    </p:extLst>
  </p:cSld>
  <p:clrMap bg1="lt1" tx1="dk1" bg2="lt2" tx2="dk2" accent1="accent1" accent2="accent2" accent3="accent3" accent4="accent4" accent5="accent5" accent6="accent6" hlink="hlink" folHlink="folHlink"/>
  <p:sldLayoutIdLst>
    <p:sldLayoutId id="2147483667"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7504186"/>
      </p:ext>
    </p:extLst>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10965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8" r:id="rId4"/>
    <p:sldLayoutId id="2147483677"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4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5"/>
          <p:cNvSpPr/>
          <p:nvPr/>
        </p:nvSpPr>
        <p:spPr>
          <a:xfrm>
            <a:off x="693738" y="556593"/>
            <a:ext cx="11206162" cy="3524747"/>
          </a:xfrm>
          <a:prstGeom prst="rect">
            <a:avLst/>
          </a:prstGeom>
        </p:spPr>
        <p:txBody>
          <a:bodyPr>
            <a:spAutoFit/>
          </a:bodyPr>
          <a:lstStyle/>
          <a:p>
            <a:pPr lvl="0" eaLnBrk="0" fontAlgn="base" hangingPunct="0">
              <a:spcBef>
                <a:spcPct val="0"/>
              </a:spcBef>
              <a:spcAft>
                <a:spcPct val="0"/>
              </a:spcAft>
              <a:defRPr/>
            </a:pPr>
            <a:r>
              <a:rPr lang="en-US" b="1" dirty="0" smtClean="0">
                <a:latin typeface="Arial" panose="020B0604020202020204" pitchFamily="34" charset="0"/>
                <a:cs typeface="Arial" panose="020B0604020202020204" pitchFamily="34" charset="0"/>
              </a:rPr>
              <a:t>The baptism of young children</a:t>
            </a:r>
            <a:r>
              <a:rPr lang="en-GB" altLang="en-US" b="1" dirty="0"/>
              <a:t/>
            </a:r>
            <a:br>
              <a:rPr lang="en-GB" altLang="en-US" b="1" dirty="0"/>
            </a:br>
            <a:endPar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feel free to amend, add or delete slides as necessary.</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rubric for the service is given in the notes for each slide.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notes also indicate the relevant page number in </a:t>
            </a:r>
            <a:r>
              <a:rPr kumimoji="0" lang="en-GB" sz="1600" b="0"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Methodist Worship Book</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The numbers in bold in the notes of the slide represent the numbers for each item in the rubric. </a:t>
            </a:r>
            <a:endPar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600" noProof="0" dirty="0" smtClean="0">
                <a:solidFill>
                  <a:prstClr val="black"/>
                </a:solidFill>
                <a:latin typeface="Arial" panose="020B0604020202020204" pitchFamily="34" charset="0"/>
                <a:cs typeface="Arial" panose="020B0604020202020204" pitchFamily="34" charset="0"/>
              </a:rPr>
              <a:t>Words in italics can be changed as appropriate to reflect the number of candidates/parents/godparents.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You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may wish to add in the names/numbers of the hymns on the appropriate slides, or to insert slides containing the words of the hymns if your church has the relevant permissions</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GB" sz="1600" dirty="0" smtClean="0">
                <a:solidFill>
                  <a:prstClr val="black"/>
                </a:solidFill>
                <a:latin typeface="Arial" panose="020B0604020202020204" pitchFamily="34" charset="0"/>
                <a:cs typeface="Arial" panose="020B0604020202020204" pitchFamily="34" charset="0"/>
              </a:rPr>
              <a:t>At </a:t>
            </a:r>
            <a:r>
              <a:rPr lang="en-GB" sz="1600" dirty="0" smtClean="0">
                <a:solidFill>
                  <a:prstClr val="black"/>
                </a:solidFill>
                <a:latin typeface="Arial" panose="020B0604020202020204" pitchFamily="34" charset="0"/>
                <a:cs typeface="Arial" panose="020B0604020202020204" pitchFamily="34" charset="0"/>
                <a:hlinkClick r:id="rId3" action="ppaction://hlinksldjump"/>
              </a:rPr>
              <a:t>no. 7 </a:t>
            </a:r>
            <a:r>
              <a:rPr lang="en-GB" sz="1600" dirty="0" smtClean="0">
                <a:solidFill>
                  <a:prstClr val="black"/>
                </a:solidFill>
                <a:latin typeface="Arial" panose="020B0604020202020204" pitchFamily="34" charset="0"/>
                <a:cs typeface="Arial" panose="020B0604020202020204" pitchFamily="34" charset="0"/>
              </a:rPr>
              <a:t>please delete the slides containing whichever affirmation of faith is not to be used.</a:t>
            </a: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Please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delete whichever version of the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4" action="ppaction://hlinksldjump"/>
              </a:rPr>
              <a:t>Lord’s Prayer </a:t>
            </a:r>
            <a:r>
              <a:rPr kumimoji="0" lang="en-GB" sz="16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is </a:t>
            </a: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 to be used.</a:t>
            </a:r>
          </a:p>
          <a:p>
            <a:pPr marL="285750" indent="-285750" eaLnBrk="0" fontAlgn="base" hangingPunct="0">
              <a:lnSpc>
                <a:spcPct val="107000"/>
              </a:lnSpc>
              <a:spcBef>
                <a:spcPct val="0"/>
              </a:spcBef>
              <a:spcAft>
                <a:spcPts val="800"/>
              </a:spcAft>
              <a:buFont typeface="Arial" panose="020B0604020202020204" pitchFamily="34" charset="0"/>
              <a:buChar char="•"/>
              <a:defRPr/>
            </a:pPr>
            <a:r>
              <a:rPr lang="en-GB" sz="1600" dirty="0">
                <a:solidFill>
                  <a:prstClr val="black"/>
                </a:solidFill>
                <a:latin typeface="Arial" panose="020B0604020202020204" pitchFamily="34" charset="0"/>
                <a:cs typeface="Arial" panose="020B0604020202020204" pitchFamily="34" charset="0"/>
              </a:rPr>
              <a:t>All material apart from where otherwise stated is © Trustees for Methodist Church Purposes, 1999.</a:t>
            </a:r>
          </a:p>
          <a:p>
            <a:pPr marL="0" marR="0" lvl="0" indent="0" algn="l"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Please </a:t>
            </a:r>
            <a:r>
              <a:rPr kumimoji="0" lang="en-GB" sz="1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hide or delete this slide before you use this presentation in a service.</a:t>
            </a:r>
          </a:p>
        </p:txBody>
      </p:sp>
    </p:spTree>
    <p:extLst>
      <p:ext uri="{BB962C8B-B14F-4D97-AF65-F5344CB8AC3E}">
        <p14:creationId xmlns:p14="http://schemas.microsoft.com/office/powerpoint/2010/main" val="2346159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a:t>
            </a:r>
            <a:r>
              <a:rPr lang="en-US" sz="3600" dirty="0">
                <a:latin typeface="Arial" panose="020B0604020202020204" pitchFamily="34" charset="0"/>
                <a:cs typeface="Arial" panose="020B0604020202020204" pitchFamily="34" charset="0"/>
              </a:rPr>
              <a:t>Repent, and be baptized, every one of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Jesus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so that your sins may be forgiven;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you will receive the gift of the Holy Spirit. For the promise is for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your children,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for all who are far away,</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everyone whom the Lord our God calls.’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3950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REQUEST FOR BAPTISM</a:t>
            </a:r>
            <a:endParaRPr lang="en-GB" altLang="en-US" dirty="0" smtClean="0"/>
          </a:p>
        </p:txBody>
      </p:sp>
    </p:spTree>
    <p:extLst>
      <p:ext uri="{BB962C8B-B14F-4D97-AF65-F5344CB8AC3E}">
        <p14:creationId xmlns:p14="http://schemas.microsoft.com/office/powerpoint/2010/main" val="263965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231047" y="498161"/>
            <a:ext cx="10359794"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2400" dirty="0" smtClean="0">
                <a:solidFill>
                  <a:srgbClr val="C00000"/>
                </a:solidFill>
                <a:latin typeface="Arial" panose="020B0604020202020204" pitchFamily="34" charset="0"/>
                <a:cs typeface="Arial" panose="020B0604020202020204" pitchFamily="34" charset="0"/>
              </a:rPr>
              <a:t>The </a:t>
            </a:r>
            <a:r>
              <a:rPr lang="en-US" sz="2400" i="1" dirty="0" smtClean="0">
                <a:solidFill>
                  <a:srgbClr val="C00000"/>
                </a:solidFill>
                <a:latin typeface="Arial" panose="020B0604020202020204" pitchFamily="34" charset="0"/>
                <a:cs typeface="Arial" panose="020B0604020202020204" pitchFamily="34" charset="0"/>
              </a:rPr>
              <a:t>parents</a:t>
            </a:r>
            <a:r>
              <a:rPr lang="en-US" sz="2400" dirty="0" smtClean="0">
                <a:solidFill>
                  <a:srgbClr val="C00000"/>
                </a:solidFill>
                <a:latin typeface="Arial" panose="020B0604020202020204" pitchFamily="34" charset="0"/>
                <a:cs typeface="Arial" panose="020B0604020202020204" pitchFamily="34" charset="0"/>
              </a:rPr>
              <a:t> (and </a:t>
            </a:r>
            <a:r>
              <a:rPr lang="en-US" sz="2400" i="1" dirty="0" smtClean="0">
                <a:solidFill>
                  <a:srgbClr val="C00000"/>
                </a:solidFill>
                <a:latin typeface="Arial" panose="020B0604020202020204" pitchFamily="34" charset="0"/>
                <a:cs typeface="Arial" panose="020B0604020202020204" pitchFamily="34" charset="0"/>
              </a:rPr>
              <a:t>godparents</a:t>
            </a:r>
            <a:r>
              <a:rPr lang="en-US" sz="2400" dirty="0" smtClean="0">
                <a:solidFill>
                  <a:srgbClr val="C00000"/>
                </a:solidFill>
                <a:latin typeface="Arial" panose="020B0604020202020204" pitchFamily="34" charset="0"/>
                <a:cs typeface="Arial" panose="020B0604020202020204" pitchFamily="34" charset="0"/>
              </a:rPr>
              <a:t>) of the </a:t>
            </a:r>
            <a:r>
              <a:rPr lang="en-US" sz="2400" i="1" dirty="0" smtClean="0">
                <a:solidFill>
                  <a:srgbClr val="C00000"/>
                </a:solidFill>
                <a:latin typeface="Arial" panose="020B0604020202020204" pitchFamily="34" charset="0"/>
                <a:cs typeface="Arial" panose="020B0604020202020204" pitchFamily="34" charset="0"/>
              </a:rPr>
              <a:t>children</a:t>
            </a:r>
            <a:r>
              <a:rPr lang="en-US" sz="2400" dirty="0" smtClean="0">
                <a:solidFill>
                  <a:srgbClr val="C00000"/>
                </a:solidFill>
                <a:latin typeface="Arial" panose="020B0604020202020204" pitchFamily="34" charset="0"/>
                <a:cs typeface="Arial" panose="020B0604020202020204" pitchFamily="34" charset="0"/>
              </a:rPr>
              <a:t> to be baptized </a:t>
            </a:r>
            <a:r>
              <a:rPr lang="en-US" sz="2400" i="1" dirty="0" smtClean="0">
                <a:solidFill>
                  <a:srgbClr val="C00000"/>
                </a:solidFill>
                <a:latin typeface="Arial" panose="020B0604020202020204" pitchFamily="34" charset="0"/>
                <a:cs typeface="Arial" panose="020B0604020202020204" pitchFamily="34" charset="0"/>
              </a:rPr>
              <a:t>stand</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minister says to </a:t>
            </a:r>
            <a:r>
              <a:rPr lang="en-US" sz="2400" i="1" dirty="0" smtClean="0">
                <a:solidFill>
                  <a:srgbClr val="C00000"/>
                </a:solidFill>
                <a:latin typeface="Arial" panose="020B0604020202020204" pitchFamily="34" charset="0"/>
                <a:cs typeface="Arial" panose="020B0604020202020204" pitchFamily="34" charset="0"/>
              </a:rPr>
              <a:t>the parents</a:t>
            </a:r>
            <a:r>
              <a:rPr lang="en-US" sz="2400" dirty="0" smtClean="0">
                <a:solidFill>
                  <a:srgbClr val="C00000"/>
                </a:solidFill>
                <a:latin typeface="Arial" panose="020B0604020202020204" pitchFamily="34" charset="0"/>
                <a:cs typeface="Arial" panose="020B0604020202020204" pitchFamily="34" charset="0"/>
              </a:rPr>
              <a:t>:</a:t>
            </a:r>
          </a:p>
          <a:p>
            <a:endParaRPr lang="en-GB" dirty="0">
              <a:solidFill>
                <a:srgbClr val="C00000"/>
              </a:solidFill>
              <a:latin typeface="Arial" panose="020B0604020202020204" pitchFamily="34" charset="0"/>
              <a:cs typeface="Arial" panose="020B0604020202020204" pitchFamily="34" charset="0"/>
            </a:endParaRPr>
          </a:p>
          <a:p>
            <a:r>
              <a:rPr lang="en-US" sz="3600" i="1" dirty="0" smtClean="0">
                <a:latin typeface="Arial" panose="020B0604020202020204" pitchFamily="34" charset="0"/>
                <a:cs typeface="Arial" panose="020B0604020202020204" pitchFamily="34" charset="0"/>
              </a:rPr>
              <a:t>A </a:t>
            </a:r>
            <a:r>
              <a:rPr lang="en-US" sz="3600" i="1" dirty="0">
                <a:latin typeface="Arial" panose="020B0604020202020204" pitchFamily="34" charset="0"/>
                <a:cs typeface="Arial" panose="020B0604020202020204" pitchFamily="34" charset="0"/>
              </a:rPr>
              <a:t>and </a:t>
            </a:r>
            <a:r>
              <a:rPr lang="en-US" sz="3600" i="1" dirty="0" smtClean="0">
                <a:latin typeface="Arial" panose="020B0604020202020204" pitchFamily="34" charset="0"/>
                <a:cs typeface="Arial" panose="020B0604020202020204" pitchFamily="34" charset="0"/>
              </a:rPr>
              <a:t>B (A)</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having heard these things, how do you respond to the offer of God’s grace</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i="1" dirty="0" smtClean="0">
                <a:latin typeface="Arial" panose="020B0604020202020204" pitchFamily="34" charset="0"/>
                <a:cs typeface="Arial" panose="020B0604020202020204" pitchFamily="34" charset="0"/>
              </a:rPr>
              <a:t>We/I</a:t>
            </a:r>
            <a:r>
              <a:rPr lang="en-US" sz="3600" dirty="0" smtClean="0">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thank God, and </a:t>
            </a:r>
            <a:r>
              <a:rPr lang="en-US" sz="3600" dirty="0" smtClean="0">
                <a:latin typeface="Arial" panose="020B0604020202020204" pitchFamily="34" charset="0"/>
                <a:cs typeface="Arial" panose="020B0604020202020204" pitchFamily="34" charset="0"/>
              </a:rPr>
              <a:t>ask that </a:t>
            </a:r>
            <a:r>
              <a:rPr lang="en-US" sz="3600" i="1" dirty="0" smtClean="0">
                <a:latin typeface="Arial" panose="020B0604020202020204" pitchFamily="34" charset="0"/>
                <a:cs typeface="Arial" panose="020B0604020202020204" pitchFamily="34" charset="0"/>
              </a:rPr>
              <a:t>our/my child/children</a:t>
            </a:r>
            <a:r>
              <a:rPr lang="en-US" sz="3600" dirty="0" smtClean="0">
                <a:latin typeface="Arial" panose="020B0604020202020204" pitchFamily="34" charset="0"/>
                <a:cs typeface="Arial" panose="020B0604020202020204" pitchFamily="34" charset="0"/>
              </a:rPr>
              <a:t> be </a:t>
            </a:r>
            <a:r>
              <a:rPr lang="en-US" sz="3600" dirty="0">
                <a:latin typeface="Arial" panose="020B0604020202020204" pitchFamily="34" charset="0"/>
                <a:cs typeface="Arial" panose="020B0604020202020204" pitchFamily="34" charset="0"/>
              </a:rPr>
              <a:t>baptized.</a:t>
            </a:r>
            <a:endParaRPr lang="en-GB" sz="3600" dirty="0">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6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159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THANKSGIVING OVER </a:t>
            </a:r>
            <a:br>
              <a:rPr lang="en-GB" altLang="en-US" b="1" dirty="0" smtClean="0"/>
            </a:br>
            <a:r>
              <a:rPr lang="en-GB" altLang="en-US" b="1" dirty="0" smtClean="0"/>
              <a:t>THE WATER</a:t>
            </a:r>
            <a:endParaRPr lang="en-GB" altLang="en-US" dirty="0" smtClean="0"/>
          </a:p>
        </p:txBody>
      </p:sp>
    </p:spTree>
    <p:extLst>
      <p:ext uri="{BB962C8B-B14F-4D97-AF65-F5344CB8AC3E}">
        <p14:creationId xmlns:p14="http://schemas.microsoft.com/office/powerpoint/2010/main" val="543071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10751854"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Gracious God, we thank you</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your gifts of water and the Holy Spirit,</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your sustaining, cleansing, and life-giving power.</a:t>
            </a:r>
            <a:endParaRPr lang="en-GB" sz="3600" dirty="0" smtClean="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From the beginning</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your grace has been made known </a:t>
            </a:r>
          </a:p>
          <a:p>
            <a:r>
              <a:rPr lang="en-US" sz="3600" dirty="0" smtClean="0">
                <a:latin typeface="Arial" panose="020B0604020202020204" pitchFamily="34" charset="0"/>
                <a:cs typeface="Arial" panose="020B0604020202020204" pitchFamily="34" charset="0"/>
              </a:rPr>
              <a:t>through water and the Spirit.</a:t>
            </a:r>
          </a:p>
        </p:txBody>
      </p:sp>
    </p:spTree>
    <p:extLst>
      <p:ext uri="{BB962C8B-B14F-4D97-AF65-F5344CB8AC3E}">
        <p14:creationId xmlns:p14="http://schemas.microsoft.com/office/powerpoint/2010/main" val="3741542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941796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Your Spirit moved over the waters at creation</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you led your people to freedom </a:t>
            </a:r>
          </a:p>
          <a:p>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through a parted sea. </a:t>
            </a:r>
          </a:p>
          <a:p>
            <a:r>
              <a:rPr lang="en-US" sz="3600" dirty="0" smtClean="0">
                <a:latin typeface="Arial" panose="020B0604020202020204" pitchFamily="34" charset="0"/>
                <a:cs typeface="Arial" panose="020B0604020202020204" pitchFamily="34" charset="0"/>
              </a:rPr>
              <a:t>In the fullness of time you sent Jesus.</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He was baptized in the waters of the Jordan </a:t>
            </a:r>
          </a:p>
          <a:p>
            <a:r>
              <a:rPr lang="en-US" sz="3600" dirty="0" smtClean="0">
                <a:latin typeface="Arial" panose="020B0604020202020204" pitchFamily="34" charset="0"/>
                <a:cs typeface="Arial" panose="020B0604020202020204" pitchFamily="34" charset="0"/>
              </a:rPr>
              <a:t>and anointed with the Holy Spirit.</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He passed through the deep waters of death </a:t>
            </a:r>
          </a:p>
          <a:p>
            <a:r>
              <a:rPr lang="en-US" sz="3600" dirty="0" smtClean="0">
                <a:latin typeface="Arial" panose="020B0604020202020204" pitchFamily="34" charset="0"/>
                <a:cs typeface="Arial" panose="020B0604020202020204" pitchFamily="34" charset="0"/>
              </a:rPr>
              <a:t>and lives for evermore.</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He offers living water</a:t>
            </a:r>
            <a:endParaRPr lang="en-GB"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the gift of the Holy Spirit.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4479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1342983" y="671691"/>
            <a:ext cx="1085425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Pour out your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that those baptized in this water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may </a:t>
            </a:r>
            <a:r>
              <a:rPr lang="en-US" sz="3600" dirty="0">
                <a:latin typeface="Arial" panose="020B0604020202020204" pitchFamily="34" charset="0"/>
                <a:cs typeface="Arial" panose="020B0604020202020204" pitchFamily="34" charset="0"/>
              </a:rPr>
              <a:t>die to sin,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be raised with Christ,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be born to new life in the family of your Church.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ask this through Jesus Christ our Lord. </a:t>
            </a:r>
            <a:r>
              <a:rPr lang="en-US" sz="3600" b="1" dirty="0">
                <a:latin typeface="Arial" panose="020B0604020202020204" pitchFamily="34" charset="0"/>
                <a:cs typeface="Arial" panose="020B0604020202020204" pitchFamily="34" charset="0"/>
              </a:rPr>
              <a:t>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96798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7"/>
          <p:cNvSpPr txBox="1">
            <a:spLocks noChangeArrowheads="1"/>
          </p:cNvSpPr>
          <p:nvPr/>
        </p:nvSpPr>
        <p:spPr bwMode="auto">
          <a:xfrm>
            <a:off x="1991336" y="2438889"/>
            <a:ext cx="78168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1495906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AFFIRMATION OF FAITH</a:t>
            </a:r>
            <a:endParaRPr lang="en-GB" altLang="en-US" dirty="0" smtClean="0"/>
          </a:p>
        </p:txBody>
      </p:sp>
    </p:spTree>
    <p:extLst>
      <p:ext uri="{BB962C8B-B14F-4D97-AF65-F5344CB8AC3E}">
        <p14:creationId xmlns:p14="http://schemas.microsoft.com/office/powerpoint/2010/main" val="3851137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862322"/>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says to </a:t>
            </a:r>
            <a:r>
              <a:rPr lang="en-US" sz="2400" dirty="0">
                <a:solidFill>
                  <a:srgbClr val="C00000"/>
                </a:solidFill>
                <a:cs typeface="Arial" panose="020B0604020202020204" pitchFamily="34" charset="0"/>
              </a:rPr>
              <a:t>the </a:t>
            </a:r>
            <a:r>
              <a:rPr lang="en-US" sz="2400" i="1" dirty="0">
                <a:solidFill>
                  <a:srgbClr val="C00000"/>
                </a:solidFill>
              </a:rPr>
              <a:t>parents </a:t>
            </a:r>
            <a:r>
              <a:rPr lang="en-US" sz="2400" dirty="0">
                <a:solidFill>
                  <a:srgbClr val="C00000"/>
                </a:solidFill>
              </a:rPr>
              <a:t>(and </a:t>
            </a:r>
            <a:r>
              <a:rPr lang="en-US" sz="2400" i="1" dirty="0">
                <a:solidFill>
                  <a:srgbClr val="C00000"/>
                </a:solidFill>
              </a:rPr>
              <a:t>godparents</a:t>
            </a:r>
            <a:r>
              <a:rPr lang="en-US" sz="2400" dirty="0" smtClean="0">
                <a:solidFill>
                  <a:srgbClr val="C00000"/>
                </a:solidFill>
              </a:rPr>
              <a:t>):</a:t>
            </a:r>
          </a:p>
          <a:p>
            <a:endParaRPr lang="en-GB" sz="2400" dirty="0">
              <a:solidFill>
                <a:srgbClr val="C00000"/>
              </a:solidFill>
              <a:cs typeface="Arial" panose="020B0604020202020204" pitchFamily="34" charset="0"/>
            </a:endParaRPr>
          </a:p>
          <a:p>
            <a:r>
              <a:rPr lang="en-US" sz="3600" dirty="0">
                <a:latin typeface="Arial" panose="020B0604020202020204" pitchFamily="34" charset="0"/>
                <a:cs typeface="Arial" panose="020B0604020202020204" pitchFamily="34" charset="0"/>
              </a:rPr>
              <a:t>Do you turn away from evil and all that denies God?</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By the grace of God, I do</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78791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6480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3600" b="1" dirty="0"/>
              <a:t>THE BAPTISM OF </a:t>
            </a:r>
            <a:r>
              <a:rPr lang="en-US" sz="3600" b="1" dirty="0" smtClean="0"/>
              <a:t>YOUNG CHILDREN</a:t>
            </a:r>
            <a:endParaRPr lang="en-GB" altLang="en-US" sz="3600" dirty="0" smtClean="0"/>
          </a:p>
        </p:txBody>
      </p:sp>
    </p:spTree>
    <p:extLst>
      <p:ext uri="{BB962C8B-B14F-4D97-AF65-F5344CB8AC3E}">
        <p14:creationId xmlns:p14="http://schemas.microsoft.com/office/powerpoint/2010/main" val="394415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677656"/>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turn to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trusting in Jesus Christ as Lord and </a:t>
            </a:r>
            <a:r>
              <a:rPr lang="en-US" sz="3600" dirty="0" err="1">
                <a:latin typeface="Arial" panose="020B0604020202020204" pitchFamily="34" charset="0"/>
                <a:cs typeface="Arial" panose="020B0604020202020204" pitchFamily="34" charset="0"/>
              </a:rPr>
              <a:t>Saviour</a:t>
            </a:r>
            <a:r>
              <a:rPr lang="en-US" sz="3600" dirty="0">
                <a:latin typeface="Arial" panose="020B0604020202020204" pitchFamily="34" charset="0"/>
                <a:cs typeface="Arial" panose="020B0604020202020204" pitchFamily="34" charset="0"/>
              </a:rPr>
              <a:t>, and in the Holy Spirit as Helper and Guide?</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By the grace of God, I do.</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2252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3600986"/>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everyone present</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Do you believe and trust in God the Father</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 believe in God, the Father almighty, creator of heaven and earth</a:t>
            </a:r>
            <a:r>
              <a:rPr lang="en-US" sz="3600" b="1"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0504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believe and trust in God the Son?</a:t>
            </a:r>
            <a:endParaRPr lang="en-GB" sz="3600" dirty="0">
              <a:latin typeface="Arial" panose="020B0604020202020204" pitchFamily="34" charset="0"/>
              <a:cs typeface="Arial" panose="020B0604020202020204" pitchFamily="34" charset="0"/>
            </a:endParaRPr>
          </a:p>
          <a:p>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I </a:t>
            </a:r>
            <a:r>
              <a:rPr lang="en-US" sz="3600" b="1" dirty="0">
                <a:latin typeface="Arial" panose="020B0604020202020204" pitchFamily="34" charset="0"/>
                <a:cs typeface="Arial" panose="020B0604020202020204" pitchFamily="34" charset="0"/>
              </a:rPr>
              <a:t>believe in Jesus Christ,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God’s </a:t>
            </a:r>
            <a:r>
              <a:rPr lang="en-US" sz="3600" b="1" dirty="0">
                <a:latin typeface="Arial" panose="020B0604020202020204" pitchFamily="34" charset="0"/>
                <a:cs typeface="Arial" panose="020B0604020202020204" pitchFamily="34" charset="0"/>
              </a:rPr>
              <a:t>only Son, our Lord,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who was conceived by the Holy Spirit,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born </a:t>
            </a:r>
            <a:r>
              <a:rPr lang="en-US" sz="3600" b="1" dirty="0">
                <a:latin typeface="Arial" panose="020B0604020202020204" pitchFamily="34" charset="0"/>
                <a:cs typeface="Arial" panose="020B0604020202020204" pitchFamily="34" charset="0"/>
              </a:rPr>
              <a:t>of the Virgin Mary,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suffered under Pontius Pilate,</a:t>
            </a:r>
            <a:endParaRPr lang="en-GB" sz="3600" dirty="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was </a:t>
            </a:r>
            <a:r>
              <a:rPr lang="en-US" sz="3600" b="1" dirty="0">
                <a:latin typeface="Arial" panose="020B0604020202020204" pitchFamily="34" charset="0"/>
                <a:cs typeface="Arial" panose="020B0604020202020204" pitchFamily="34" charset="0"/>
              </a:rPr>
              <a:t>crucified, died, and was buried;</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descended to the dead</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102746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862322"/>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On </a:t>
            </a:r>
            <a:r>
              <a:rPr lang="en-US" sz="3600" b="1" dirty="0">
                <a:latin typeface="Arial" panose="020B0604020202020204" pitchFamily="34" charset="0"/>
                <a:cs typeface="Arial" panose="020B0604020202020204" pitchFamily="34" charset="0"/>
              </a:rPr>
              <a:t>the third day he rose again;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ascended into heaven,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he is seated at the right hand of the Father,</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he will come again to judge the living </a:t>
            </a:r>
            <a:r>
              <a:rPr lang="en-US" sz="3600" b="1" dirty="0" smtClean="0">
                <a:latin typeface="Arial" panose="020B0604020202020204" pitchFamily="34" charset="0"/>
                <a:cs typeface="Arial" panose="020B0604020202020204" pitchFamily="34" charset="0"/>
              </a:rPr>
              <a:t>	and </a:t>
            </a:r>
            <a:r>
              <a:rPr lang="en-US" sz="3600" b="1" dirty="0">
                <a:latin typeface="Arial" panose="020B0604020202020204" pitchFamily="34" charset="0"/>
                <a:cs typeface="Arial" panose="020B0604020202020204" pitchFamily="34" charset="0"/>
              </a:rPr>
              <a:t>the dead</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17872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5078313"/>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Do </a:t>
            </a:r>
            <a:r>
              <a:rPr lang="en-US" sz="3600" dirty="0">
                <a:latin typeface="Arial" panose="020B0604020202020204" pitchFamily="34" charset="0"/>
                <a:cs typeface="Arial" panose="020B0604020202020204" pitchFamily="34" charset="0"/>
              </a:rPr>
              <a:t>you believe and trust in God the Holy Spirit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I believe in the Holy Spirit,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holy catholic Church,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communion of saints,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the </a:t>
            </a:r>
            <a:r>
              <a:rPr lang="en-US" sz="3600" b="1" dirty="0">
                <a:latin typeface="Arial" panose="020B0604020202020204" pitchFamily="34" charset="0"/>
                <a:cs typeface="Arial" panose="020B0604020202020204" pitchFamily="34" charset="0"/>
              </a:rPr>
              <a:t>forgiveness of sins,</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resurrection of the body,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the life everlasting.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6866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4339650"/>
          </a:xfrm>
          <a:prstGeom prst="rect">
            <a:avLst/>
          </a:prstGeom>
        </p:spPr>
        <p:txBody>
          <a:bodyPr wrap="square">
            <a:spAutoFit/>
          </a:bodyPr>
          <a:lstStyle/>
          <a:p>
            <a:pPr marL="0" lvl="1"/>
            <a:r>
              <a:rPr lang="en-US" sz="3600" dirty="0"/>
              <a:t>We say together</a:t>
            </a:r>
            <a:r>
              <a:rPr lang="en-US" sz="3600" dirty="0" smtClean="0"/>
              <a:t>:</a:t>
            </a:r>
          </a:p>
          <a:p>
            <a:pPr marL="0" lvl="1"/>
            <a:endParaRPr lang="en-GB" sz="2400" dirty="0"/>
          </a:p>
          <a:p>
            <a:r>
              <a:rPr lang="en-US" sz="3600" b="1" dirty="0"/>
              <a:t>We believe in God the Father, </a:t>
            </a:r>
            <a:endParaRPr lang="en-US" sz="3600" b="1" dirty="0" smtClean="0"/>
          </a:p>
          <a:p>
            <a:r>
              <a:rPr lang="en-US" sz="3600" b="1" dirty="0" smtClean="0"/>
              <a:t>who </a:t>
            </a:r>
            <a:r>
              <a:rPr lang="en-US" sz="3600" b="1" dirty="0"/>
              <a:t>made the world.</a:t>
            </a:r>
            <a:endParaRPr lang="en-GB" sz="3600" dirty="0"/>
          </a:p>
          <a:p>
            <a:r>
              <a:rPr lang="en-US" sz="3600" b="1" dirty="0"/>
              <a:t>We believe in Jesus Christ, his Son, </a:t>
            </a:r>
            <a:endParaRPr lang="en-US" sz="3600" b="1" dirty="0" smtClean="0"/>
          </a:p>
          <a:p>
            <a:r>
              <a:rPr lang="en-US" sz="3600" b="1" dirty="0" smtClean="0"/>
              <a:t>who </a:t>
            </a:r>
            <a:r>
              <a:rPr lang="en-US" sz="3600" b="1" dirty="0"/>
              <a:t>redeemed humankind.</a:t>
            </a:r>
            <a:endParaRPr lang="en-GB" sz="3600" dirty="0"/>
          </a:p>
          <a:p>
            <a:r>
              <a:rPr lang="en-US" sz="3600" b="1" dirty="0"/>
              <a:t>We believe in the Holy Spirit,</a:t>
            </a:r>
            <a:endParaRPr lang="en-GB" sz="3600" dirty="0"/>
          </a:p>
          <a:p>
            <a:r>
              <a:rPr lang="en-US" sz="3600" b="1" dirty="0"/>
              <a:t>who gives life to the people of God.</a:t>
            </a:r>
            <a:endParaRPr lang="en-GB" sz="3600" dirty="0"/>
          </a:p>
        </p:txBody>
      </p:sp>
    </p:spTree>
    <p:extLst>
      <p:ext uri="{BB962C8B-B14F-4D97-AF65-F5344CB8AC3E}">
        <p14:creationId xmlns:p14="http://schemas.microsoft.com/office/powerpoint/2010/main" val="2622889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BAPTISM</a:t>
            </a:r>
            <a:endParaRPr lang="en-GB" altLang="en-US" dirty="0" smtClean="0"/>
          </a:p>
        </p:txBody>
      </p:sp>
    </p:spTree>
    <p:extLst>
      <p:ext uri="{BB962C8B-B14F-4D97-AF65-F5344CB8AC3E}">
        <p14:creationId xmlns:p14="http://schemas.microsoft.com/office/powerpoint/2010/main" val="3742558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2123658"/>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 to the </a:t>
            </a:r>
            <a:r>
              <a:rPr lang="en-US" sz="2400" i="1" dirty="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of each child: </a:t>
            </a:r>
            <a:endParaRPr lang="en-US" sz="2400" dirty="0" smtClean="0">
              <a:solidFill>
                <a:srgbClr val="C00000"/>
              </a:solidFill>
              <a:latin typeface="Arial" panose="020B0604020202020204" pitchFamily="34" charset="0"/>
              <a:cs typeface="Arial" panose="020B0604020202020204" pitchFamily="34" charset="0"/>
            </a:endParaRPr>
          </a:p>
          <a:p>
            <a:pPr lvl="0"/>
            <a:endParaRPr lang="en-US" sz="2400" dirty="0" smtClean="0">
              <a:solidFill>
                <a:srgbClr val="C00000"/>
              </a:solidFill>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What </a:t>
            </a:r>
            <a:r>
              <a:rPr lang="en-US" sz="3600" dirty="0">
                <a:latin typeface="Arial" panose="020B0604020202020204" pitchFamily="34" charset="0"/>
                <a:cs typeface="Arial" panose="020B0604020202020204" pitchFamily="34" charset="0"/>
              </a:rPr>
              <a:t>name have you given this child?</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parents respond </a:t>
            </a:r>
            <a:r>
              <a:rPr lang="en-US" sz="2400" dirty="0">
                <a:solidFill>
                  <a:srgbClr val="C00000"/>
                </a:solidFill>
                <a:latin typeface="Arial" panose="020B0604020202020204" pitchFamily="34" charset="0"/>
                <a:cs typeface="Arial" panose="020B0604020202020204" pitchFamily="34" charset="0"/>
              </a:rPr>
              <a:t>with the Christian name(s) of the child.</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3143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4708981"/>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may say to </a:t>
            </a:r>
            <a:r>
              <a:rPr lang="en-US" sz="2400" i="1" dirty="0" smtClean="0">
                <a:solidFill>
                  <a:srgbClr val="C00000"/>
                </a:solidFill>
                <a:latin typeface="Arial" panose="020B0604020202020204" pitchFamily="34" charset="0"/>
                <a:cs typeface="Arial" panose="020B0604020202020204" pitchFamily="34" charset="0"/>
              </a:rPr>
              <a:t>those</a:t>
            </a:r>
            <a:r>
              <a:rPr lang="en-US" sz="2400" dirty="0" smtClean="0">
                <a:solidFill>
                  <a:srgbClr val="C00000"/>
                </a:solidFill>
                <a:latin typeface="Arial" panose="020B0604020202020204" pitchFamily="34" charset="0"/>
                <a:cs typeface="Arial" panose="020B0604020202020204" pitchFamily="34" charset="0"/>
              </a:rPr>
              <a:t> to be baptized:</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 and 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Jesus Christ came into the world;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lived and showed God’s love;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suffered death on the Cross;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for </a:t>
            </a:r>
            <a:r>
              <a:rPr lang="en-US" sz="3600" dirty="0">
                <a:latin typeface="Arial" panose="020B0604020202020204" pitchFamily="34" charset="0"/>
                <a:cs typeface="Arial" panose="020B0604020202020204" pitchFamily="34" charset="0"/>
              </a:rPr>
              <a:t>you he triumphed over death,</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rising to newness of life;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he prays at God’s right hand</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77487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9" y="558914"/>
            <a:ext cx="9683262" cy="3416320"/>
          </a:xfrm>
          <a:prstGeom prst="rect">
            <a:avLst/>
          </a:prstGeom>
        </p:spPr>
        <p:txBody>
          <a:bodyPr wrap="square">
            <a:spAutoFit/>
          </a:bodyPr>
          <a:lstStyle/>
          <a:p>
            <a:pPr lvl="0"/>
            <a:r>
              <a:rPr lang="en-US" sz="3600" dirty="0" smtClean="0">
                <a:latin typeface="Arial" panose="020B0604020202020204" pitchFamily="34" charset="0"/>
                <a:cs typeface="Arial" panose="020B0604020202020204" pitchFamily="34" charset="0"/>
              </a:rPr>
              <a:t>	all </a:t>
            </a:r>
            <a:r>
              <a:rPr lang="en-US" sz="3600" dirty="0">
                <a:latin typeface="Arial" panose="020B0604020202020204" pitchFamily="34" charset="0"/>
                <a:cs typeface="Arial" panose="020B0604020202020204" pitchFamily="34" charset="0"/>
              </a:rPr>
              <a:t>this for you,</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before </a:t>
            </a:r>
            <a:r>
              <a:rPr lang="en-US" sz="3600" dirty="0">
                <a:latin typeface="Arial" panose="020B0604020202020204" pitchFamily="34" charset="0"/>
                <a:cs typeface="Arial" panose="020B0604020202020204" pitchFamily="34" charset="0"/>
              </a:rPr>
              <a:t>you could know anything of 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r>
              <a:rPr lang="en-US" sz="3600" dirty="0">
                <a:latin typeface="Arial" panose="020B0604020202020204" pitchFamily="34" charset="0"/>
                <a:cs typeface="Arial" panose="020B0604020202020204" pitchFamily="34" charset="0"/>
              </a:rPr>
              <a:t>In your Baptism,</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the word of Scripture is fulfilled: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‘We love, because God first loved us.’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1427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7"/>
          <p:cNvSpPr txBox="1">
            <a:spLocks noChangeArrowheads="1"/>
          </p:cNvSpPr>
          <p:nvPr/>
        </p:nvSpPr>
        <p:spPr bwMode="auto">
          <a:xfrm>
            <a:off x="2243138" y="2246313"/>
            <a:ext cx="74517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4800" b="1"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Hymn</a:t>
            </a:r>
          </a:p>
        </p:txBody>
      </p:sp>
    </p:spTree>
    <p:extLst>
      <p:ext uri="{BB962C8B-B14F-4D97-AF65-F5344CB8AC3E}">
        <p14:creationId xmlns:p14="http://schemas.microsoft.com/office/powerpoint/2010/main" val="38731753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8" y="558914"/>
            <a:ext cx="10117018" cy="5447645"/>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a:t>
            </a:r>
            <a:r>
              <a:rPr lang="en-US" sz="2400" dirty="0" smtClean="0">
                <a:solidFill>
                  <a:srgbClr val="C00000"/>
                </a:solidFill>
                <a:latin typeface="Arial" panose="020B0604020202020204" pitchFamily="34" charset="0"/>
                <a:cs typeface="Arial" panose="020B0604020202020204" pitchFamily="34" charset="0"/>
              </a:rPr>
              <a:t>minister</a:t>
            </a:r>
            <a:r>
              <a:rPr lang="en-US" sz="2400" dirty="0">
                <a:solidFill>
                  <a:srgbClr val="C00000"/>
                </a:solidFill>
              </a:rPr>
              <a:t>, taking each child into her/his arms</a:t>
            </a:r>
            <a:r>
              <a:rPr lang="en-US" sz="2400" dirty="0" smtClean="0">
                <a:solidFill>
                  <a:srgbClr val="C00000"/>
                </a:solidFill>
              </a:rPr>
              <a:t>,</a:t>
            </a:r>
            <a:r>
              <a:rPr lang="en-US" sz="2400" dirty="0" smtClean="0">
                <a:solidFill>
                  <a:srgbClr val="C00000"/>
                </a:solidFill>
                <a:cs typeface="Arial" panose="020B0604020202020204" pitchFamily="34" charset="0"/>
              </a:rPr>
              <a:t> </a:t>
            </a:r>
            <a:r>
              <a:rPr lang="en-US" sz="2400" dirty="0">
                <a:solidFill>
                  <a:srgbClr val="C00000"/>
                </a:solidFill>
                <a:latin typeface="Arial" panose="020B0604020202020204" pitchFamily="34" charset="0"/>
                <a:cs typeface="Arial" panose="020B0604020202020204" pitchFamily="34" charset="0"/>
              </a:rPr>
              <a:t>pours water generously and visibly three times on the </a:t>
            </a:r>
            <a:r>
              <a:rPr lang="en-US" sz="2400" dirty="0" smtClean="0">
                <a:solidFill>
                  <a:srgbClr val="C00000"/>
                </a:solidFill>
                <a:latin typeface="Arial" panose="020B0604020202020204" pitchFamily="34" charset="0"/>
                <a:cs typeface="Arial" panose="020B0604020202020204" pitchFamily="34" charset="0"/>
              </a:rPr>
              <a:t>child’s head, </a:t>
            </a:r>
            <a:r>
              <a:rPr lang="en-US" sz="2400" dirty="0">
                <a:solidFill>
                  <a:srgbClr val="C00000"/>
                </a:solidFill>
                <a:latin typeface="Arial" panose="020B0604020202020204" pitchFamily="34" charset="0"/>
                <a:cs typeface="Arial" panose="020B0604020202020204" pitchFamily="34" charset="0"/>
              </a:rPr>
              <a:t>or dips </a:t>
            </a:r>
            <a:r>
              <a:rPr lang="en-US" sz="2400" dirty="0" smtClean="0">
                <a:solidFill>
                  <a:srgbClr val="C00000"/>
                </a:solidFill>
                <a:latin typeface="Arial" panose="020B0604020202020204" pitchFamily="34" charset="0"/>
                <a:cs typeface="Arial" panose="020B0604020202020204" pitchFamily="34" charset="0"/>
              </a:rPr>
              <a:t>the child </a:t>
            </a:r>
            <a:r>
              <a:rPr lang="en-US" sz="2400" dirty="0">
                <a:solidFill>
                  <a:srgbClr val="C00000"/>
                </a:solidFill>
                <a:latin typeface="Arial" panose="020B0604020202020204" pitchFamily="34" charset="0"/>
                <a:cs typeface="Arial" panose="020B0604020202020204" pitchFamily="34" charset="0"/>
              </a:rPr>
              <a:t>in water three times, once at the mention of each Person of the Holy Trinity, saying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I baptize you</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Name of the Father,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of the Son,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of the Holy Spirit. </a:t>
            </a:r>
            <a:r>
              <a:rPr lang="en-US" sz="3600" b="1" dirty="0">
                <a:latin typeface="Arial" panose="020B0604020202020204" pitchFamily="34" charset="0"/>
                <a:cs typeface="Arial" panose="020B0604020202020204" pitchFamily="34" charset="0"/>
              </a:rPr>
              <a:t>Amen</a:t>
            </a:r>
            <a:r>
              <a:rPr lang="en-US" sz="3600" b="1"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By Baptism, God has received you into the </a:t>
            </a:r>
            <a:r>
              <a:rPr lang="en-US" sz="3600" dirty="0" smtClean="0">
                <a:latin typeface="Arial" panose="020B0604020202020204" pitchFamily="34" charset="0"/>
                <a:cs typeface="Arial" panose="020B0604020202020204" pitchFamily="34" charset="0"/>
              </a:rPr>
              <a:t>Church</a:t>
            </a:r>
            <a:r>
              <a:rPr lang="en-US" sz="3600" dirty="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77248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54368" y="558914"/>
            <a:ext cx="10117018" cy="3785652"/>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makes the sign of the cross on the forehead of each </a:t>
            </a:r>
            <a:r>
              <a:rPr lang="en-US" sz="2400" dirty="0" smtClean="0">
                <a:solidFill>
                  <a:srgbClr val="C00000"/>
                </a:solidFill>
                <a:latin typeface="Arial" panose="020B0604020202020204" pitchFamily="34" charset="0"/>
                <a:cs typeface="Arial" panose="020B0604020202020204" pitchFamily="34" charset="0"/>
              </a:rPr>
              <a:t>child, </a:t>
            </a:r>
            <a:r>
              <a:rPr lang="en-US" sz="2400" dirty="0">
                <a:solidFill>
                  <a:srgbClr val="C00000"/>
                </a:solidFill>
                <a:latin typeface="Arial" panose="020B0604020202020204" pitchFamily="34" charset="0"/>
                <a:cs typeface="Arial" panose="020B0604020202020204" pitchFamily="34" charset="0"/>
              </a:rPr>
              <a:t>saying</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N</a:t>
            </a:r>
            <a:r>
              <a:rPr lang="en-US" sz="3600" dirty="0">
                <a:latin typeface="Arial" panose="020B0604020202020204" pitchFamily="34" charset="0"/>
                <a:cs typeface="Arial" panose="020B0604020202020204" pitchFamily="34" charset="0"/>
              </a:rPr>
              <a:t>, I sign you with the cross, the sign of Christ</a:t>
            </a:r>
            <a:r>
              <a:rPr lang="en-US" sz="3600" dirty="0" smtClean="0">
                <a:latin typeface="Arial" panose="020B0604020202020204" pitchFamily="34" charset="0"/>
                <a:cs typeface="Arial" panose="020B0604020202020204" pitchFamily="34" charset="0"/>
              </a:rPr>
              <a:t>.</a:t>
            </a:r>
          </a:p>
          <a:p>
            <a:endParaRPr lang="en-US" sz="3600" dirty="0">
              <a:latin typeface="Arial" panose="020B0604020202020204" pitchFamily="34" charset="0"/>
              <a:cs typeface="Arial" panose="020B0604020202020204" pitchFamily="34" charset="0"/>
            </a:endParaRPr>
          </a:p>
          <a:p>
            <a:pPr lvl="0"/>
            <a:r>
              <a:rPr lang="en-US" sz="2400" dirty="0">
                <a:solidFill>
                  <a:srgbClr val="C00000"/>
                </a:solidFill>
              </a:rPr>
              <a:t>The people </a:t>
            </a:r>
            <a:r>
              <a:rPr lang="en-US" sz="2400" dirty="0" smtClean="0">
                <a:solidFill>
                  <a:srgbClr val="C00000"/>
                </a:solidFill>
              </a:rPr>
              <a:t>sit.</a:t>
            </a:r>
          </a:p>
          <a:p>
            <a:pPr lvl="0"/>
            <a:endParaRPr lang="en-US" sz="2400" dirty="0">
              <a:solidFill>
                <a:srgbClr val="C00000"/>
              </a:solidFill>
            </a:endParaRPr>
          </a:p>
          <a:p>
            <a:pPr lvl="0"/>
            <a:r>
              <a:rPr lang="en-US" sz="2400" dirty="0" smtClean="0">
                <a:solidFill>
                  <a:srgbClr val="C00000"/>
                </a:solidFill>
              </a:rPr>
              <a:t>A </a:t>
            </a:r>
            <a:r>
              <a:rPr lang="en-US" sz="2400" dirty="0">
                <a:solidFill>
                  <a:srgbClr val="C00000"/>
                </a:solidFill>
              </a:rPr>
              <a:t>lighted candle may be given </a:t>
            </a:r>
            <a:r>
              <a:rPr lang="en-US" sz="2400" dirty="0" smtClean="0">
                <a:solidFill>
                  <a:srgbClr val="C00000"/>
                </a:solidFill>
              </a:rPr>
              <a:t>to the </a:t>
            </a:r>
            <a:r>
              <a:rPr lang="en-US" sz="2400" i="1" dirty="0" smtClean="0">
                <a:solidFill>
                  <a:srgbClr val="C00000"/>
                </a:solidFill>
              </a:rPr>
              <a:t>parents</a:t>
            </a:r>
            <a:r>
              <a:rPr lang="en-US" sz="2400" dirty="0" smtClean="0">
                <a:solidFill>
                  <a:srgbClr val="C00000"/>
                </a:solidFill>
              </a:rPr>
              <a:t> or </a:t>
            </a:r>
            <a:r>
              <a:rPr lang="en-US" sz="2400" i="1" dirty="0" smtClean="0">
                <a:solidFill>
                  <a:srgbClr val="C00000"/>
                </a:solidFill>
              </a:rPr>
              <a:t>godparents </a:t>
            </a:r>
            <a:r>
              <a:rPr lang="en-US" sz="2400" dirty="0" smtClean="0">
                <a:solidFill>
                  <a:srgbClr val="C00000"/>
                </a:solidFill>
              </a:rPr>
              <a:t>of </a:t>
            </a:r>
            <a:r>
              <a:rPr lang="en-US" sz="2400" dirty="0">
                <a:solidFill>
                  <a:srgbClr val="C00000"/>
                </a:solidFill>
              </a:rPr>
              <a:t>each </a:t>
            </a:r>
            <a:r>
              <a:rPr lang="en-US" sz="2400" dirty="0" smtClean="0">
                <a:solidFill>
                  <a:srgbClr val="C00000"/>
                </a:solidFill>
              </a:rPr>
              <a:t>child.</a:t>
            </a:r>
            <a:endParaRPr lang="en-GB" sz="2400" dirty="0">
              <a:solidFill>
                <a:srgbClr val="C00000"/>
              </a:solidFill>
            </a:endParaRPr>
          </a:p>
          <a:p>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1916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570756"/>
          </a:xfrm>
          <a:prstGeom prst="rect">
            <a:avLst/>
          </a:prstGeom>
        </p:spPr>
        <p:txBody>
          <a:bodyPr wrap="square">
            <a:spAutoFit/>
          </a:bodyPr>
          <a:lstStyle/>
          <a:p>
            <a:r>
              <a:rPr lang="en-US" sz="2400" dirty="0">
                <a:solidFill>
                  <a:srgbClr val="C00000"/>
                </a:solidFill>
                <a:latin typeface="Arial" panose="020B0604020202020204" pitchFamily="34" charset="0"/>
                <a:cs typeface="Arial" panose="020B0604020202020204" pitchFamily="34" charset="0"/>
              </a:rPr>
              <a:t>The minister, or a representative of the local church, says to </a:t>
            </a:r>
            <a:r>
              <a:rPr lang="en-US" sz="2400" dirty="0" smtClean="0">
                <a:solidFill>
                  <a:srgbClr val="C00000"/>
                </a:solidFill>
                <a:latin typeface="Arial" panose="020B0604020202020204" pitchFamily="34" charset="0"/>
                <a:cs typeface="Arial" panose="020B0604020202020204" pitchFamily="34" charset="0"/>
              </a:rPr>
              <a:t>the </a:t>
            </a:r>
            <a:r>
              <a:rPr lang="en-US" sz="2400" i="1" dirty="0" smtClean="0">
                <a:solidFill>
                  <a:srgbClr val="C00000"/>
                </a:solidFill>
                <a:latin typeface="Arial" panose="020B0604020202020204" pitchFamily="34" charset="0"/>
                <a:cs typeface="Arial" panose="020B0604020202020204" pitchFamily="34" charset="0"/>
              </a:rPr>
              <a:t>children</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i="1" dirty="0" smtClean="0">
                <a:latin typeface="Arial" panose="020B0604020202020204" pitchFamily="34" charset="0"/>
                <a:cs typeface="Arial" panose="020B0604020202020204" pitchFamily="34" charset="0"/>
              </a:rPr>
              <a:t>N and N (N)</a:t>
            </a:r>
            <a:r>
              <a:rPr lang="en-US" sz="3600" dirty="0" smtClean="0">
                <a:latin typeface="Arial" panose="020B0604020202020204" pitchFamily="34" charset="0"/>
                <a:cs typeface="Arial" panose="020B0604020202020204" pitchFamily="34" charset="0"/>
              </a:rPr>
              <a:t>,</a:t>
            </a:r>
          </a:p>
          <a:p>
            <a:r>
              <a:rPr lang="en-US" sz="3600" dirty="0">
                <a:latin typeface="Arial" panose="020B0604020202020204" pitchFamily="34" charset="0"/>
                <a:cs typeface="Arial" panose="020B0604020202020204" pitchFamily="34" charset="0"/>
              </a:rPr>
              <a:t>r</a:t>
            </a:r>
            <a:r>
              <a:rPr lang="en-US" sz="3600" dirty="0" smtClean="0">
                <a:latin typeface="Arial" panose="020B0604020202020204" pitchFamily="34" charset="0"/>
                <a:cs typeface="Arial" panose="020B0604020202020204" pitchFamily="34" charset="0"/>
              </a:rPr>
              <a:t>eceive </a:t>
            </a:r>
            <a:r>
              <a:rPr lang="en-US" sz="3600" dirty="0">
                <a:latin typeface="Arial" panose="020B0604020202020204" pitchFamily="34" charset="0"/>
                <a:cs typeface="Arial" panose="020B0604020202020204" pitchFamily="34" charset="0"/>
              </a:rPr>
              <a:t>this light,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for you belong to Christ,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Light of the world</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Christ is your Light and your Way</a:t>
            </a:r>
            <a:r>
              <a:rPr lang="en-US" sz="3600" dirty="0" smtClean="0">
                <a:latin typeface="Arial" panose="020B0604020202020204" pitchFamily="34" charset="0"/>
                <a:cs typeface="Arial" panose="020B0604020202020204" pitchFamily="34" charset="0"/>
              </a:rPr>
              <a:t>.</a:t>
            </a:r>
          </a:p>
          <a:p>
            <a:endParaRPr lang="en-GB" sz="28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May you grow and live in the faith of Christ.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8040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339650"/>
          </a:xfrm>
          <a:prstGeom prst="rect">
            <a:avLst/>
          </a:prstGeom>
        </p:spPr>
        <p:txBody>
          <a:bodyPr wrap="square">
            <a:spAutoFit/>
          </a:bodyPr>
          <a:lstStyle/>
          <a:p>
            <a:pPr lvl="0"/>
            <a:r>
              <a:rPr lang="en-US" sz="2400" dirty="0" smtClean="0">
                <a:solidFill>
                  <a:srgbClr val="C00000"/>
                </a:solidFill>
                <a:latin typeface="Arial" panose="020B0604020202020204" pitchFamily="34" charset="0"/>
                <a:cs typeface="Arial" panose="020B0604020202020204" pitchFamily="34" charset="0"/>
              </a:rPr>
              <a:t>The newly-baptized </a:t>
            </a:r>
            <a:r>
              <a:rPr lang="en-US" sz="2400" i="1" dirty="0" smtClean="0">
                <a:solidFill>
                  <a:srgbClr val="C00000"/>
                </a:solidFill>
                <a:latin typeface="Arial" panose="020B0604020202020204" pitchFamily="34" charset="0"/>
                <a:cs typeface="Arial" panose="020B0604020202020204" pitchFamily="34" charset="0"/>
              </a:rPr>
              <a:t>children are </a:t>
            </a:r>
            <a:r>
              <a:rPr lang="en-US" sz="2400" dirty="0" smtClean="0">
                <a:solidFill>
                  <a:srgbClr val="C00000"/>
                </a:solidFill>
                <a:latin typeface="Arial" panose="020B0604020202020204" pitchFamily="34" charset="0"/>
                <a:cs typeface="Arial" panose="020B0604020202020204" pitchFamily="34" charset="0"/>
              </a:rPr>
              <a:t>shown to </a:t>
            </a:r>
            <a:r>
              <a:rPr lang="en-US" sz="2400" dirty="0">
                <a:solidFill>
                  <a:srgbClr val="C00000"/>
                </a:solidFill>
                <a:latin typeface="Arial" panose="020B0604020202020204" pitchFamily="34" charset="0"/>
                <a:cs typeface="Arial" panose="020B0604020202020204" pitchFamily="34" charset="0"/>
              </a:rPr>
              <a:t>the </a:t>
            </a:r>
            <a:r>
              <a:rPr lang="en-US" sz="2400" dirty="0" smtClean="0">
                <a:solidFill>
                  <a:srgbClr val="C00000"/>
                </a:solidFill>
                <a:latin typeface="Arial" panose="020B0604020202020204" pitchFamily="34" charset="0"/>
                <a:cs typeface="Arial" panose="020B0604020202020204" pitchFamily="34" charset="0"/>
              </a:rPr>
              <a:t>people. </a:t>
            </a:r>
          </a:p>
          <a:p>
            <a:pPr lvl="0"/>
            <a:endParaRPr lang="en-US" sz="2400" dirty="0">
              <a:solidFill>
                <a:srgbClr val="C00000"/>
              </a:solidFill>
              <a:latin typeface="Arial" panose="020B0604020202020204" pitchFamily="34" charset="0"/>
              <a:cs typeface="Arial" panose="020B0604020202020204" pitchFamily="34" charset="0"/>
            </a:endParaRPr>
          </a:p>
          <a:p>
            <a:pPr lvl="0"/>
            <a:r>
              <a:rPr lang="en-US" sz="2400" dirty="0" smtClean="0">
                <a:solidFill>
                  <a:srgbClr val="C00000"/>
                </a:solidFill>
                <a:latin typeface="Arial" panose="020B0604020202020204" pitchFamily="34" charset="0"/>
                <a:cs typeface="Arial" panose="020B0604020202020204" pitchFamily="34" charset="0"/>
              </a:rPr>
              <a:t>All </a:t>
            </a:r>
            <a:r>
              <a:rPr lang="en-US" sz="2400" dirty="0">
                <a:solidFill>
                  <a:srgbClr val="C00000"/>
                </a:solidFill>
                <a:latin typeface="Arial" panose="020B0604020202020204" pitchFamily="34" charset="0"/>
                <a:cs typeface="Arial" panose="020B0604020202020204" pitchFamily="34" charset="0"/>
              </a:rPr>
              <a:t>say or sing</a:t>
            </a:r>
            <a:r>
              <a:rPr lang="en-US" sz="2400" dirty="0" smtClean="0">
                <a:solidFill>
                  <a:srgbClr val="C00000"/>
                </a:solidFill>
                <a:latin typeface="Arial" panose="020B0604020202020204" pitchFamily="34" charset="0"/>
                <a:cs typeface="Arial" panose="020B0604020202020204" pitchFamily="34" charset="0"/>
              </a:rPr>
              <a:t>:</a:t>
            </a:r>
          </a:p>
          <a:p>
            <a:pPr lvl="0"/>
            <a:endParaRPr lang="en-GB" sz="2400" dirty="0">
              <a:solidFill>
                <a:srgbClr val="C00000"/>
              </a:solidFill>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bless you and keep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make his face to shine on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be gracious to you;</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Lord look on you with kindness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give you peace.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56950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BAPTISMAL PROMISES</a:t>
            </a:r>
            <a:endParaRPr lang="en-GB" altLang="en-US" dirty="0" smtClean="0"/>
          </a:p>
        </p:txBody>
      </p:sp>
    </p:spTree>
    <p:extLst>
      <p:ext uri="{BB962C8B-B14F-4D97-AF65-F5344CB8AC3E}">
        <p14:creationId xmlns:p14="http://schemas.microsoft.com/office/powerpoint/2010/main" val="17835851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231654"/>
          </a:xfrm>
          <a:prstGeom prst="rect">
            <a:avLst/>
          </a:prstGeom>
        </p:spPr>
        <p:txBody>
          <a:bodyPr wrap="square">
            <a:spAutoFit/>
          </a:bodyPr>
          <a:lstStyle/>
          <a:p>
            <a:r>
              <a:rPr lang="en-US" sz="2400" dirty="0" smtClean="0">
                <a:solidFill>
                  <a:srgbClr val="C00000"/>
                </a:solidFill>
                <a:latin typeface="Arial" panose="020B0604020202020204" pitchFamily="34" charset="0"/>
                <a:cs typeface="Arial" panose="020B0604020202020204" pitchFamily="34" charset="0"/>
              </a:rPr>
              <a:t>The </a:t>
            </a:r>
            <a:r>
              <a:rPr lang="en-US" sz="2400" i="1" dirty="0">
                <a:solidFill>
                  <a:srgbClr val="C00000"/>
                </a:solidFill>
                <a:latin typeface="Arial" panose="020B0604020202020204" pitchFamily="34" charset="0"/>
                <a:cs typeface="Arial" panose="020B0604020202020204" pitchFamily="34" charset="0"/>
              </a:rPr>
              <a:t>parents </a:t>
            </a:r>
            <a:r>
              <a:rPr lang="en-US" sz="2400" dirty="0">
                <a:solidFill>
                  <a:srgbClr val="C00000"/>
                </a:solidFill>
                <a:latin typeface="Arial" panose="020B0604020202020204" pitchFamily="34" charset="0"/>
                <a:cs typeface="Arial" panose="020B0604020202020204" pitchFamily="34" charset="0"/>
              </a:rPr>
              <a:t>(and </a:t>
            </a:r>
            <a:r>
              <a:rPr lang="en-US" sz="2400" i="1" dirty="0">
                <a:solidFill>
                  <a:srgbClr val="C00000"/>
                </a:solidFill>
                <a:latin typeface="Arial" panose="020B0604020202020204" pitchFamily="34" charset="0"/>
                <a:cs typeface="Arial" panose="020B0604020202020204" pitchFamily="34" charset="0"/>
              </a:rPr>
              <a:t>godparents</a:t>
            </a:r>
            <a:r>
              <a:rPr lang="en-US" sz="2400" dirty="0">
                <a:solidFill>
                  <a:srgbClr val="C00000"/>
                </a:solidFill>
                <a:latin typeface="Arial" panose="020B0604020202020204" pitchFamily="34" charset="0"/>
                <a:cs typeface="Arial" panose="020B0604020202020204" pitchFamily="34" charset="0"/>
              </a:rPr>
              <a:t>) </a:t>
            </a:r>
            <a:r>
              <a:rPr lang="en-US" sz="2400" i="1" dirty="0" smtClean="0">
                <a:solidFill>
                  <a:srgbClr val="C00000"/>
                </a:solidFill>
                <a:latin typeface="Arial" panose="020B0604020202020204" pitchFamily="34" charset="0"/>
                <a:cs typeface="Arial" panose="020B0604020202020204" pitchFamily="34" charset="0"/>
              </a:rPr>
              <a:t>stand</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The minister says to the </a:t>
            </a:r>
            <a:r>
              <a:rPr lang="en-US" sz="2400" i="1" dirty="0">
                <a:solidFill>
                  <a:srgbClr val="C00000"/>
                </a:solidFill>
                <a:latin typeface="Arial" panose="020B0604020202020204" pitchFamily="34" charset="0"/>
                <a:cs typeface="Arial" panose="020B0604020202020204" pitchFamily="34" charset="0"/>
              </a:rPr>
              <a:t>parents</a:t>
            </a:r>
            <a:r>
              <a:rPr lang="en-US" sz="2400" dirty="0" smtClean="0">
                <a:solidFill>
                  <a:srgbClr val="C00000"/>
                </a:solidFill>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3600" i="1" dirty="0">
                <a:latin typeface="Arial" panose="020B0604020202020204" pitchFamily="34" charset="0"/>
                <a:cs typeface="Arial" panose="020B0604020202020204" pitchFamily="34" charset="0"/>
              </a:rPr>
              <a:t>A and B (A), </a:t>
            </a:r>
            <a:r>
              <a:rPr lang="en-US" sz="3600" dirty="0">
                <a:latin typeface="Arial" panose="020B0604020202020204" pitchFamily="34" charset="0"/>
                <a:cs typeface="Arial" panose="020B0604020202020204" pitchFamily="34" charset="0"/>
              </a:rPr>
              <a:t>I ask you now to respond to God’s love and grace to your </a:t>
            </a:r>
            <a:r>
              <a:rPr lang="en-US" sz="3600" i="1" dirty="0">
                <a:latin typeface="Arial" panose="020B0604020202020204" pitchFamily="34" charset="0"/>
                <a:cs typeface="Arial" panose="020B0604020202020204" pitchFamily="34" charset="0"/>
              </a:rPr>
              <a:t>children </a:t>
            </a:r>
            <a:r>
              <a:rPr lang="en-US" sz="3600" dirty="0">
                <a:latin typeface="Arial" panose="020B0604020202020204" pitchFamily="34" charset="0"/>
                <a:cs typeface="Arial" panose="020B0604020202020204" pitchFamily="34" charset="0"/>
              </a:rPr>
              <a:t>by making these promises</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9317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2862322"/>
          </a:xfrm>
          <a:prstGeom prst="rect">
            <a:avLst/>
          </a:prstGeom>
        </p:spPr>
        <p:txBody>
          <a:bodyPr wrap="square">
            <a:spAutoFit/>
          </a:bodyPr>
          <a:lstStyle/>
          <a:p>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love </a:t>
            </a:r>
            <a:r>
              <a:rPr lang="en-US" sz="3600" i="1" dirty="0">
                <a:latin typeface="Arial" panose="020B0604020202020204" pitchFamily="34" charset="0"/>
                <a:cs typeface="Arial" panose="020B0604020202020204" pitchFamily="34" charset="0"/>
              </a:rPr>
              <a:t>these </a:t>
            </a:r>
            <a:r>
              <a:rPr lang="en-US" sz="3600" dirty="0">
                <a:latin typeface="Arial" panose="020B0604020202020204" pitchFamily="34" charset="0"/>
                <a:cs typeface="Arial" panose="020B0604020202020204" pitchFamily="34" charset="0"/>
              </a:rPr>
              <a:t>your </a:t>
            </a:r>
            <a:r>
              <a:rPr lang="en-US" sz="3600" i="1" dirty="0">
                <a:latin typeface="Arial" panose="020B0604020202020204" pitchFamily="34" charset="0"/>
                <a:cs typeface="Arial" panose="020B0604020202020204" pitchFamily="34" charset="0"/>
              </a:rPr>
              <a:t>children</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committing </a:t>
            </a:r>
            <a:r>
              <a:rPr lang="en-US" sz="3600" i="1" dirty="0">
                <a:latin typeface="Arial" panose="020B0604020202020204" pitchFamily="34" charset="0"/>
                <a:cs typeface="Arial" panose="020B0604020202020204" pitchFamily="34" charset="0"/>
              </a:rPr>
              <a:t>yourselves </a:t>
            </a:r>
            <a:r>
              <a:rPr lang="en-US" sz="3600" dirty="0">
                <a:latin typeface="Arial" panose="020B0604020202020204" pitchFamily="34" charset="0"/>
                <a:cs typeface="Arial" panose="020B0604020202020204" pitchFamily="34" charset="0"/>
              </a:rPr>
              <a:t>to care for </a:t>
            </a:r>
            <a:r>
              <a:rPr lang="en-US" sz="3600" i="1" dirty="0">
                <a:latin typeface="Arial" panose="020B0604020202020204" pitchFamily="34" charset="0"/>
                <a:cs typeface="Arial" panose="020B0604020202020204" pitchFamily="34" charset="0"/>
              </a:rPr>
              <a:t>them </a:t>
            </a:r>
            <a:endParaRPr lang="en-US" sz="3600" i="1"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in </a:t>
            </a:r>
            <a:r>
              <a:rPr lang="en-US" sz="3600" dirty="0">
                <a:latin typeface="Arial" panose="020B0604020202020204" pitchFamily="34" charset="0"/>
                <a:cs typeface="Arial" panose="020B0604020202020204" pitchFamily="34" charset="0"/>
              </a:rPr>
              <a:t>body, mind and spirit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15664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816977"/>
          </a:xfrm>
          <a:prstGeom prst="rect">
            <a:avLst/>
          </a:prstGeom>
        </p:spPr>
        <p:txBody>
          <a:bodyPr wrap="square">
            <a:spAutoFit/>
          </a:bodyPr>
          <a:lstStyle/>
          <a:p>
            <a:r>
              <a:rPr lang="en-US" sz="3600" dirty="0">
                <a:latin typeface="Arial" panose="020B0604020202020204" pitchFamily="34" charset="0"/>
                <a:cs typeface="Arial" panose="020B0604020202020204" pitchFamily="34" charset="0"/>
              </a:rPr>
              <a:t>Will you, therefore,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ensure that </a:t>
            </a:r>
            <a:r>
              <a:rPr lang="en-US" sz="3600" i="1" dirty="0">
                <a:latin typeface="Arial" panose="020B0604020202020204" pitchFamily="34" charset="0"/>
                <a:cs typeface="Arial" panose="020B0604020202020204" pitchFamily="34" charset="0"/>
              </a:rPr>
              <a:t>they are </a:t>
            </a:r>
            <a:r>
              <a:rPr lang="en-US" sz="3600" dirty="0">
                <a:latin typeface="Arial" panose="020B0604020202020204" pitchFamily="34" charset="0"/>
                <a:cs typeface="Arial" panose="020B0604020202020204" pitchFamily="34" charset="0"/>
              </a:rPr>
              <a:t>nurtured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the faith and life of the Christian community</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a:t>
            </a:r>
            <a:r>
              <a:rPr lang="en-US" sz="3600" dirty="0">
                <a:latin typeface="Arial" panose="020B0604020202020204" pitchFamily="34" charset="0"/>
                <a:cs typeface="Arial" panose="020B0604020202020204" pitchFamily="34" charset="0"/>
              </a:rPr>
              <a:t> 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r>
              <a:rPr lang="en-US" sz="3600" dirty="0" smtClean="0">
                <a:latin typeface="Arial" panose="020B0604020202020204" pitchFamily="34" charset="0"/>
                <a:cs typeface="Arial" panose="020B0604020202020204" pitchFamily="34" charset="0"/>
              </a:rPr>
              <a:t>.</a:t>
            </a:r>
          </a:p>
          <a:p>
            <a:endParaRPr lang="en-GB" sz="24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set before </a:t>
            </a:r>
            <a:r>
              <a:rPr lang="en-US" sz="3600" i="1" dirty="0">
                <a:latin typeface="Arial" panose="020B0604020202020204" pitchFamily="34" charset="0"/>
                <a:cs typeface="Arial" panose="020B0604020202020204" pitchFamily="34" charset="0"/>
              </a:rPr>
              <a:t>them </a:t>
            </a:r>
            <a:r>
              <a:rPr lang="en-US" sz="3600" dirty="0">
                <a:latin typeface="Arial" panose="020B0604020202020204" pitchFamily="34" charset="0"/>
                <a:cs typeface="Arial" panose="020B0604020202020204" pitchFamily="34" charset="0"/>
              </a:rPr>
              <a:t>a Christian example, that through your prayers, words and deeds,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learn the way of Christ?</a:t>
            </a:r>
            <a:endParaRPr lang="en-GB" sz="3600" dirty="0">
              <a:latin typeface="Arial" panose="020B0604020202020204" pitchFamily="34" charset="0"/>
              <a:cs typeface="Arial" panose="020B0604020202020204" pitchFamily="34" charset="0"/>
            </a:endParaRPr>
          </a:p>
          <a:p>
            <a:endParaRPr lang="en-US" sz="2400" dirty="0" smtClean="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Answer</a:t>
            </a:r>
            <a:r>
              <a:rPr lang="en-US" sz="2400" dirty="0">
                <a:solidFill>
                  <a:srgbClr val="C00000"/>
                </a:solidFill>
                <a:latin typeface="Arial" panose="020B0604020202020204" pitchFamily="34" charset="0"/>
                <a:cs typeface="Arial" panose="020B0604020202020204" pitchFamily="34" charset="0"/>
              </a:rPr>
              <a:t>: </a:t>
            </a:r>
            <a:r>
              <a:rPr lang="en-US" sz="3600" dirty="0">
                <a:latin typeface="Arial" panose="020B0604020202020204" pitchFamily="34" charset="0"/>
                <a:cs typeface="Arial" panose="020B0604020202020204" pitchFamily="34" charset="0"/>
              </a:rPr>
              <a:t>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46350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3416320"/>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If there </a:t>
            </a:r>
            <a:r>
              <a:rPr lang="en-US" sz="2400" i="1" dirty="0">
                <a:solidFill>
                  <a:srgbClr val="C00000"/>
                </a:solidFill>
                <a:latin typeface="Arial" panose="020B0604020202020204" pitchFamily="34" charset="0"/>
                <a:cs typeface="Arial" panose="020B0604020202020204" pitchFamily="34" charset="0"/>
              </a:rPr>
              <a:t>are godparents</a:t>
            </a:r>
            <a:r>
              <a:rPr lang="en-US" sz="2400" dirty="0">
                <a:solidFill>
                  <a:srgbClr val="C00000"/>
                </a:solidFill>
                <a:latin typeface="Arial" panose="020B0604020202020204" pitchFamily="34" charset="0"/>
                <a:cs typeface="Arial" panose="020B0604020202020204" pitchFamily="34" charset="0"/>
              </a:rPr>
              <a:t>, the minister says to </a:t>
            </a:r>
            <a:r>
              <a:rPr lang="en-US" sz="2400" i="1" dirty="0">
                <a:solidFill>
                  <a:srgbClr val="C00000"/>
                </a:solidFill>
                <a:latin typeface="Arial" panose="020B0604020202020204" pitchFamily="34" charset="0"/>
                <a:cs typeface="Arial" panose="020B0604020202020204" pitchFamily="34" charset="0"/>
              </a:rPr>
              <a:t>them</a:t>
            </a:r>
            <a:r>
              <a:rPr lang="en-US" sz="2400" dirty="0" smtClean="0">
                <a:solidFill>
                  <a:srgbClr val="C00000"/>
                </a:solidFill>
                <a:latin typeface="Arial" panose="020B0604020202020204" pitchFamily="34" charset="0"/>
                <a:cs typeface="Arial" panose="020B0604020202020204" pitchFamily="34" charset="0"/>
              </a:rPr>
              <a:t>:</a:t>
            </a:r>
          </a:p>
          <a:p>
            <a:pPr lvl="0"/>
            <a:r>
              <a:rPr lang="en-US" sz="2400" dirty="0" smtClean="0">
                <a:solidFill>
                  <a:srgbClr val="C00000"/>
                </a:solidFill>
                <a:latin typeface="Arial" panose="020B0604020202020204" pitchFamily="34" charset="0"/>
                <a:cs typeface="Arial" panose="020B0604020202020204" pitchFamily="34" charset="0"/>
              </a:rPr>
              <a:t> </a:t>
            </a:r>
          </a:p>
          <a:p>
            <a:pPr lvl="0"/>
            <a:r>
              <a:rPr lang="en-US" sz="3600" i="1" dirty="0" smtClean="0">
                <a:latin typeface="Arial" panose="020B0604020202020204" pitchFamily="34" charset="0"/>
                <a:cs typeface="Arial" panose="020B0604020202020204" pitchFamily="34" charset="0"/>
              </a:rPr>
              <a:t>C </a:t>
            </a:r>
            <a:r>
              <a:rPr lang="en-US" sz="3600" i="1" dirty="0">
                <a:latin typeface="Arial" panose="020B0604020202020204" pitchFamily="34" charset="0"/>
                <a:cs typeface="Arial" panose="020B0604020202020204" pitchFamily="34" charset="0"/>
              </a:rPr>
              <a:t>and D (C),</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will you help </a:t>
            </a:r>
            <a:r>
              <a:rPr lang="en-US" sz="3600" i="1" dirty="0">
                <a:latin typeface="Arial" panose="020B0604020202020204" pitchFamily="34" charset="0"/>
                <a:cs typeface="Arial" panose="020B0604020202020204" pitchFamily="34" charset="0"/>
              </a:rPr>
              <a:t>these parents</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to nurture </a:t>
            </a:r>
            <a:r>
              <a:rPr lang="en-US" sz="3600" i="1" dirty="0">
                <a:latin typeface="Arial" panose="020B0604020202020204" pitchFamily="34" charset="0"/>
                <a:cs typeface="Arial" panose="020B0604020202020204" pitchFamily="34" charset="0"/>
              </a:rPr>
              <a:t>their children </a:t>
            </a:r>
            <a:r>
              <a:rPr lang="en-US" sz="3600" dirty="0">
                <a:latin typeface="Arial" panose="020B0604020202020204" pitchFamily="34" charset="0"/>
                <a:cs typeface="Arial" panose="020B0604020202020204" pitchFamily="34" charset="0"/>
              </a:rPr>
              <a:t>in the Christian faith</a:t>
            </a:r>
            <a:r>
              <a:rPr lang="en-US" sz="3600" dirty="0" smtClean="0">
                <a:latin typeface="Arial" panose="020B0604020202020204" pitchFamily="34" charset="0"/>
                <a:cs typeface="Arial" panose="020B0604020202020204" pitchFamily="34" charset="0"/>
              </a:rPr>
              <a:t>?</a:t>
            </a:r>
          </a:p>
          <a:p>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Answer: </a:t>
            </a:r>
            <a:r>
              <a:rPr lang="en-US" sz="3600" dirty="0">
                <a:latin typeface="Arial" panose="020B0604020202020204" pitchFamily="34" charset="0"/>
                <a:cs typeface="Arial" panose="020B0604020202020204" pitchFamily="34" charset="0"/>
              </a:rPr>
              <a:t>With God’s help </a:t>
            </a:r>
            <a:r>
              <a:rPr lang="en-US" sz="3600" i="1" dirty="0">
                <a:latin typeface="Arial" panose="020B0604020202020204" pitchFamily="34" charset="0"/>
                <a:cs typeface="Arial" panose="020B0604020202020204" pitchFamily="34" charset="0"/>
              </a:rPr>
              <a:t>we </a:t>
            </a:r>
            <a:r>
              <a:rPr lang="en-US" sz="3600" dirty="0">
                <a:latin typeface="Arial" panose="020B0604020202020204" pitchFamily="34" charset="0"/>
                <a:cs typeface="Arial" panose="020B0604020202020204" pitchFamily="34" charset="0"/>
              </a:rPr>
              <a:t>will.</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88666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PROMISE OF </a:t>
            </a:r>
            <a:br>
              <a:rPr lang="en-GB" altLang="en-US" b="1" dirty="0" smtClean="0"/>
            </a:br>
            <a:r>
              <a:rPr lang="en-GB" altLang="en-US" b="1" dirty="0" smtClean="0"/>
              <a:t>THE PEOPLE</a:t>
            </a:r>
            <a:endParaRPr lang="en-GB" altLang="en-US" dirty="0" smtClean="0"/>
          </a:p>
        </p:txBody>
      </p:sp>
    </p:spTree>
    <p:extLst>
      <p:ext uri="{BB962C8B-B14F-4D97-AF65-F5344CB8AC3E}">
        <p14:creationId xmlns:p14="http://schemas.microsoft.com/office/powerpoint/2010/main" val="757774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ctrTitle"/>
          </p:nvPr>
        </p:nvSpPr>
        <p:spPr bwMode="auto">
          <a:xfrm>
            <a:off x="2208213" y="2046288"/>
            <a:ext cx="9983787" cy="17351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GB" altLang="en-US" b="1" dirty="0" smtClean="0"/>
              <a:t>THE DECLARATION</a:t>
            </a:r>
            <a:endParaRPr lang="en-GB" altLang="en-US" dirty="0" smtClean="0"/>
          </a:p>
        </p:txBody>
      </p:sp>
    </p:spTree>
    <p:extLst>
      <p:ext uri="{BB962C8B-B14F-4D97-AF65-F5344CB8AC3E}">
        <p14:creationId xmlns:p14="http://schemas.microsoft.com/office/powerpoint/2010/main" val="38086791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4154984"/>
          </a:xfrm>
          <a:prstGeom prst="rect">
            <a:avLst/>
          </a:prstGeom>
        </p:spPr>
        <p:txBody>
          <a:bodyPr wrap="square">
            <a:spAutoFit/>
          </a:bodyPr>
          <a:lstStyle/>
          <a:p>
            <a:pPr lvl="0"/>
            <a:r>
              <a:rPr lang="en-US" sz="2400" dirty="0" smtClean="0">
                <a:solidFill>
                  <a:srgbClr val="C00000"/>
                </a:solidFill>
                <a:latin typeface="Arial" panose="020B0604020202020204" pitchFamily="34" charset="0"/>
                <a:cs typeface="Arial" panose="020B0604020202020204" pitchFamily="34" charset="0"/>
              </a:rPr>
              <a:t>The people stand. The </a:t>
            </a:r>
            <a:r>
              <a:rPr lang="en-US" sz="2400" dirty="0">
                <a:solidFill>
                  <a:srgbClr val="C00000"/>
                </a:solidFill>
                <a:latin typeface="Arial" panose="020B0604020202020204" pitchFamily="34" charset="0"/>
                <a:cs typeface="Arial" panose="020B0604020202020204" pitchFamily="34" charset="0"/>
              </a:rPr>
              <a:t>minister says to </a:t>
            </a:r>
            <a:r>
              <a:rPr lang="en-US" sz="2400" dirty="0" smtClean="0">
                <a:solidFill>
                  <a:srgbClr val="C00000"/>
                </a:solidFill>
                <a:latin typeface="Arial" panose="020B0604020202020204" pitchFamily="34" charset="0"/>
                <a:cs typeface="Arial" panose="020B0604020202020204" pitchFamily="34" charset="0"/>
              </a:rPr>
              <a:t>them:</a:t>
            </a:r>
          </a:p>
          <a:p>
            <a:pPr lvl="0"/>
            <a:endParaRPr lang="en-GB" sz="2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Members of the Body of Christ, we rejoice that </a:t>
            </a:r>
            <a:r>
              <a:rPr lang="en-US" sz="3600" i="1" dirty="0">
                <a:latin typeface="Arial" panose="020B0604020202020204" pitchFamily="34" charset="0"/>
                <a:cs typeface="Arial" panose="020B0604020202020204" pitchFamily="34" charset="0"/>
              </a:rPr>
              <a:t>these, </a:t>
            </a:r>
            <a:r>
              <a:rPr lang="en-US" sz="3600" dirty="0" smtClean="0">
                <a:latin typeface="Arial" panose="020B0604020202020204" pitchFamily="34" charset="0"/>
                <a:cs typeface="Arial" panose="020B0604020202020204" pitchFamily="34" charset="0"/>
              </a:rPr>
              <a:t>our </a:t>
            </a:r>
            <a:r>
              <a:rPr lang="en-US" sz="3600" i="1" dirty="0" smtClean="0">
                <a:latin typeface="Arial" panose="020B0604020202020204" pitchFamily="34" charset="0"/>
                <a:cs typeface="Arial" panose="020B0604020202020204" pitchFamily="34" charset="0"/>
              </a:rPr>
              <a:t>sisters </a:t>
            </a:r>
            <a:r>
              <a:rPr lang="en-US" sz="3600" i="1" dirty="0">
                <a:latin typeface="Arial" panose="020B0604020202020204" pitchFamily="34" charset="0"/>
                <a:cs typeface="Arial" panose="020B0604020202020204" pitchFamily="34" charset="0"/>
              </a:rPr>
              <a:t>and brothers, have </a:t>
            </a:r>
            <a:r>
              <a:rPr lang="en-US" sz="3600" dirty="0">
                <a:latin typeface="Arial" panose="020B0604020202020204" pitchFamily="34" charset="0"/>
                <a:cs typeface="Arial" panose="020B0604020202020204" pitchFamily="34" charset="0"/>
              </a:rPr>
              <a:t>been </a:t>
            </a:r>
            <a:r>
              <a:rPr lang="en-US" sz="3600" dirty="0" smtClean="0">
                <a:latin typeface="Arial" panose="020B0604020202020204" pitchFamily="34" charset="0"/>
                <a:cs typeface="Arial" panose="020B0604020202020204" pitchFamily="34" charset="0"/>
              </a:rPr>
              <a:t>baptized.</a:t>
            </a:r>
          </a:p>
          <a:p>
            <a:endParaRPr lang="en-GB" sz="3600" dirty="0" smtClean="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r>
            <a:br>
              <a:rPr lang="en-US" sz="3600" dirty="0">
                <a:latin typeface="Arial" panose="020B0604020202020204" pitchFamily="34" charset="0"/>
                <a:cs typeface="Arial" panose="020B0604020202020204" pitchFamily="34" charset="0"/>
              </a:rPr>
            </a:b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24063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558914"/>
            <a:ext cx="10117018" cy="5262979"/>
          </a:xfrm>
          <a:prstGeom prst="rect">
            <a:avLst/>
          </a:prstGeom>
        </p:spPr>
        <p:txBody>
          <a:bodyPr wrap="square">
            <a:spAutoFit/>
          </a:bodyPr>
          <a:lstStyle/>
          <a:p>
            <a:pPr lvl="0"/>
            <a:r>
              <a:rPr lang="en-US" sz="3600" dirty="0" smtClean="0">
                <a:latin typeface="Arial" panose="020B0604020202020204" pitchFamily="34" charset="0"/>
                <a:cs typeface="Arial" panose="020B0604020202020204" pitchFamily="34" charset="0"/>
              </a:rPr>
              <a:t>Will </a:t>
            </a:r>
            <a:r>
              <a:rPr lang="en-US" sz="3600" dirty="0">
                <a:latin typeface="Arial" panose="020B0604020202020204" pitchFamily="34" charset="0"/>
                <a:cs typeface="Arial" panose="020B0604020202020204" pitchFamily="34" charset="0"/>
              </a:rPr>
              <a:t>you so maintain the Church’s life of worship and service that </a:t>
            </a:r>
            <a:r>
              <a:rPr lang="en-US" sz="3600" i="1" dirty="0">
                <a:latin typeface="Arial" panose="020B0604020202020204" pitchFamily="34" charset="0"/>
                <a:cs typeface="Arial" panose="020B0604020202020204" pitchFamily="34" charset="0"/>
              </a:rPr>
              <a:t>they </a:t>
            </a:r>
            <a:r>
              <a:rPr lang="en-US" sz="3600" dirty="0">
                <a:latin typeface="Arial" panose="020B0604020202020204" pitchFamily="34" charset="0"/>
                <a:cs typeface="Arial" panose="020B0604020202020204" pitchFamily="34" charset="0"/>
              </a:rPr>
              <a:t>may grow in grace and in the knowledge and love of God and of his Son Jesus Christ our Lord</a:t>
            </a:r>
            <a:r>
              <a:rPr lang="en-US" sz="3600" dirty="0" smtClean="0">
                <a:latin typeface="Arial" panose="020B0604020202020204" pitchFamily="34" charset="0"/>
                <a:cs typeface="Arial" panose="020B0604020202020204" pitchFamily="34" charset="0"/>
              </a:rPr>
              <a:t>?</a:t>
            </a:r>
          </a:p>
          <a:p>
            <a:pPr lvl="0"/>
            <a:endParaRPr lang="en-GB" sz="24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God’s help we will</a:t>
            </a:r>
            <a:r>
              <a:rPr lang="en-US" sz="3600" b="1" dirty="0" smtClean="0">
                <a:latin typeface="Arial" panose="020B0604020202020204" pitchFamily="34" charset="0"/>
                <a:cs typeface="Arial" panose="020B0604020202020204" pitchFamily="34" charset="0"/>
              </a:rPr>
              <a:t>.</a:t>
            </a:r>
          </a:p>
          <a:p>
            <a:pPr lvl="0"/>
            <a:endParaRPr lang="en-US" sz="2400" dirty="0" smtClean="0">
              <a:solidFill>
                <a:srgbClr val="C00000"/>
              </a:solidFill>
              <a:latin typeface="Arial" panose="020B0604020202020204" pitchFamily="34" charset="0"/>
              <a:cs typeface="Arial" panose="020B0604020202020204" pitchFamily="34" charset="0"/>
            </a:endParaRPr>
          </a:p>
          <a:p>
            <a:pPr lvl="0"/>
            <a:r>
              <a:rPr lang="en-US" sz="2400" dirty="0" smtClean="0">
                <a:solidFill>
                  <a:srgbClr val="C00000"/>
                </a:solidFill>
                <a:latin typeface="Arial" panose="020B0604020202020204" pitchFamily="34" charset="0"/>
                <a:cs typeface="Arial" panose="020B0604020202020204" pitchFamily="34" charset="0"/>
              </a:rPr>
              <a:t>The </a:t>
            </a:r>
            <a:r>
              <a:rPr lang="en-US" sz="2400" dirty="0">
                <a:solidFill>
                  <a:srgbClr val="C00000"/>
                </a:solidFill>
                <a:latin typeface="Arial" panose="020B0604020202020204" pitchFamily="34" charset="0"/>
                <a:cs typeface="Arial" panose="020B0604020202020204" pitchFamily="34" charset="0"/>
              </a:rPr>
              <a:t>people sit</a:t>
            </a:r>
            <a:r>
              <a:rPr lang="en-US" sz="2400" dirty="0" smtClean="0">
                <a:solidFill>
                  <a:srgbClr val="C00000"/>
                </a:solidFill>
                <a:latin typeface="Arial" panose="020B0604020202020204" pitchFamily="34" charset="0"/>
                <a:cs typeface="Arial" panose="020B0604020202020204" pitchFamily="34" charset="0"/>
              </a:rPr>
              <a:t>.</a:t>
            </a:r>
          </a:p>
          <a:p>
            <a:pPr lvl="0"/>
            <a:endParaRPr lang="en-GB"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A Bible or some other book may be given</a:t>
            </a:r>
            <a:r>
              <a:rPr lang="en-US" sz="2400" dirty="0" smtClean="0">
                <a:solidFill>
                  <a:srgbClr val="C00000"/>
                </a:solidFill>
                <a:latin typeface="Arial" panose="020B0604020202020204" pitchFamily="34" charset="0"/>
                <a:cs typeface="Arial" panose="020B0604020202020204" pitchFamily="34" charset="0"/>
              </a:rPr>
              <a:t>.</a:t>
            </a:r>
          </a:p>
          <a:p>
            <a:endParaRPr lang="en-GB" dirty="0">
              <a:solidFill>
                <a:srgbClr val="C00000"/>
              </a:solidFill>
              <a:latin typeface="Arial" panose="020B0604020202020204" pitchFamily="34" charset="0"/>
              <a:cs typeface="Arial" panose="020B0604020202020204" pitchFamily="34" charset="0"/>
            </a:endParaRPr>
          </a:p>
          <a:p>
            <a:r>
              <a:rPr lang="en-US" sz="2400" dirty="0" smtClean="0">
                <a:solidFill>
                  <a:srgbClr val="C00000"/>
                </a:solidFill>
                <a:latin typeface="Arial" panose="020B0604020202020204" pitchFamily="34" charset="0"/>
                <a:cs typeface="Arial" panose="020B0604020202020204" pitchFamily="34" charset="0"/>
              </a:rPr>
              <a:t>A certificate </a:t>
            </a:r>
            <a:r>
              <a:rPr lang="en-US" sz="2400" dirty="0">
                <a:solidFill>
                  <a:srgbClr val="C00000"/>
                </a:solidFill>
                <a:latin typeface="Arial" panose="020B0604020202020204" pitchFamily="34" charset="0"/>
                <a:cs typeface="Arial" panose="020B0604020202020204" pitchFamily="34" charset="0"/>
              </a:rPr>
              <a:t>of Baptism </a:t>
            </a:r>
            <a:r>
              <a:rPr lang="en-US" sz="2400" dirty="0" smtClean="0">
                <a:solidFill>
                  <a:srgbClr val="C00000"/>
                </a:solidFill>
                <a:latin typeface="Arial" panose="020B0604020202020204" pitchFamily="34" charset="0"/>
                <a:cs typeface="Arial" panose="020B0604020202020204" pitchFamily="34" charset="0"/>
              </a:rPr>
              <a:t>may be </a:t>
            </a:r>
            <a:r>
              <a:rPr lang="en-US" sz="2400" dirty="0">
                <a:solidFill>
                  <a:srgbClr val="C00000"/>
                </a:solidFill>
                <a:latin typeface="Arial" panose="020B0604020202020204" pitchFamily="34" charset="0"/>
                <a:cs typeface="Arial" panose="020B0604020202020204" pitchFamily="34" charset="0"/>
              </a:rPr>
              <a:t>given</a:t>
            </a:r>
            <a:r>
              <a:rPr lang="en-US" sz="2400" dirty="0" smtClean="0">
                <a:solidFill>
                  <a:srgbClr val="C00000"/>
                </a:solidFill>
                <a:latin typeface="Arial" panose="020B0604020202020204" pitchFamily="34" charset="0"/>
                <a:cs typeface="Arial" panose="020B0604020202020204" pitchFamily="34" charset="0"/>
              </a:rPr>
              <a:t>.</a:t>
            </a:r>
            <a:endParaRPr lang="en-GB" sz="2400"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5851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42645" y="347898"/>
            <a:ext cx="10117018" cy="4524315"/>
          </a:xfrm>
          <a:prstGeom prst="rect">
            <a:avLst/>
          </a:prstGeom>
        </p:spPr>
        <p:txBody>
          <a:bodyPr wrap="square">
            <a:spAutoFit/>
          </a:bodyPr>
          <a:lstStyle/>
          <a:p>
            <a:pPr lvl="0"/>
            <a:r>
              <a:rPr lang="en-US" sz="2400" dirty="0">
                <a:solidFill>
                  <a:srgbClr val="C00000"/>
                </a:solidFill>
                <a:latin typeface="Arial" panose="020B0604020202020204" pitchFamily="34" charset="0"/>
                <a:cs typeface="Arial" panose="020B0604020202020204" pitchFamily="34" charset="0"/>
              </a:rPr>
              <a:t>The minister says:</a:t>
            </a:r>
            <a:endParaRPr lang="en-GB" sz="2400" dirty="0">
              <a:solidFill>
                <a:srgbClr val="C00000"/>
              </a:solidFill>
              <a:latin typeface="Arial" panose="020B0604020202020204" pitchFamily="34" charset="0"/>
              <a:cs typeface="Arial" panose="020B0604020202020204" pitchFamily="34" charset="0"/>
            </a:endParaRPr>
          </a:p>
          <a:p>
            <a:r>
              <a:rPr lang="en-US" sz="2400" dirty="0">
                <a:solidFill>
                  <a:srgbClr val="C00000"/>
                </a:solidFill>
                <a:latin typeface="Arial" panose="020B0604020202020204" pitchFamily="34" charset="0"/>
                <a:cs typeface="Arial" panose="020B0604020202020204" pitchFamily="34" charset="0"/>
              </a:rPr>
              <a:t> </a:t>
            </a:r>
            <a:endParaRPr lang="en-GB" sz="1400" dirty="0">
              <a:solidFill>
                <a:srgbClr val="C00000"/>
              </a:solidFill>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Let us pray</a:t>
            </a:r>
            <a:r>
              <a:rPr lang="en-US" sz="3600" dirty="0" smtClean="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 </a:t>
            </a:r>
          </a:p>
          <a:p>
            <a:r>
              <a:rPr lang="en-US" sz="3600" b="1" dirty="0" smtClean="0">
                <a:latin typeface="Arial" panose="020B0604020202020204" pitchFamily="34" charset="0"/>
                <a:cs typeface="Arial" panose="020B0604020202020204" pitchFamily="34" charset="0"/>
              </a:rPr>
              <a:t>Generous </a:t>
            </a:r>
            <a:r>
              <a:rPr lang="en-US" sz="3600" b="1" dirty="0">
                <a:latin typeface="Arial" panose="020B0604020202020204" pitchFamily="34" charset="0"/>
                <a:cs typeface="Arial" panose="020B0604020202020204" pitchFamily="34" charset="0"/>
              </a:rPr>
              <a:t>God,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touch </a:t>
            </a:r>
            <a:r>
              <a:rPr lang="en-US" sz="3600" b="1" dirty="0">
                <a:latin typeface="Arial" panose="020B0604020202020204" pitchFamily="34" charset="0"/>
                <a:cs typeface="Arial" panose="020B0604020202020204" pitchFamily="34" charset="0"/>
              </a:rPr>
              <a:t>us again</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the fire of your Spirit</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and renew in us all</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the grace of our Baptism</a:t>
            </a:r>
            <a:r>
              <a:rPr lang="en-US" sz="3600" b="1"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7827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281974" y="623201"/>
            <a:ext cx="10117018" cy="1754326"/>
          </a:xfrm>
          <a:prstGeom prst="rect">
            <a:avLst/>
          </a:prstGeom>
        </p:spPr>
        <p:txBody>
          <a:bodyPr wrap="square">
            <a:spAutoFit/>
          </a:bodyPr>
          <a:lstStyle/>
          <a:p>
            <a:r>
              <a:rPr lang="en-US" sz="3600" b="1" dirty="0" smtClean="0">
                <a:latin typeface="Arial" panose="020B0604020202020204" pitchFamily="34" charset="0"/>
                <a:cs typeface="Arial" panose="020B0604020202020204" pitchFamily="34" charset="0"/>
              </a:rPr>
              <a:t>that </a:t>
            </a:r>
            <a:r>
              <a:rPr lang="en-US" sz="3600" b="1" dirty="0">
                <a:latin typeface="Arial" panose="020B0604020202020204" pitchFamily="34" charset="0"/>
                <a:cs typeface="Arial" panose="020B0604020202020204" pitchFamily="34" charset="0"/>
              </a:rPr>
              <a:t>we may profess the one true faith </a:t>
            </a:r>
            <a:endParaRPr lang="en-US" sz="3600" b="1" dirty="0" smtClean="0">
              <a:latin typeface="Arial" panose="020B0604020202020204" pitchFamily="34" charset="0"/>
              <a:cs typeface="Arial" panose="020B0604020202020204" pitchFamily="34" charset="0"/>
            </a:endParaRPr>
          </a:p>
          <a:p>
            <a:r>
              <a:rPr lang="en-US" sz="3600" b="1" dirty="0" smtClean="0">
                <a:latin typeface="Arial" panose="020B0604020202020204" pitchFamily="34" charset="0"/>
                <a:cs typeface="Arial" panose="020B0604020202020204" pitchFamily="34" charset="0"/>
              </a:rPr>
              <a:t>and </a:t>
            </a:r>
            <a:r>
              <a:rPr lang="en-US" sz="3600" b="1" dirty="0">
                <a:latin typeface="Arial" panose="020B0604020202020204" pitchFamily="34" charset="0"/>
                <a:cs typeface="Arial" panose="020B0604020202020204" pitchFamily="34" charset="0"/>
              </a:rPr>
              <a:t>live in love and unity</a:t>
            </a:r>
            <a:endParaRPr lang="en-GB" sz="3600"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with all who are baptized into Christ. Amen.</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42381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4524315"/>
          </a:xfrm>
          <a:prstGeom prst="rect">
            <a:avLst/>
          </a:prstGeom>
        </p:spPr>
        <p:txBody>
          <a:bodyPr wrap="square">
            <a:spAutoFit/>
          </a:bodyPr>
          <a:lstStyle/>
          <a:p>
            <a:pPr lvl="0" eaLnBrk="0" fontAlgn="base" hangingPunct="0">
              <a:spcBef>
                <a:spcPct val="0"/>
              </a:spcBef>
              <a:spcAft>
                <a:spcPct val="0"/>
              </a:spcAft>
            </a:pPr>
            <a:r>
              <a:rPr lang="en-GB" altLang="en-US" sz="3600" dirty="0">
                <a:solidFill>
                  <a:prstClr val="black"/>
                </a:solidFill>
                <a:latin typeface="Arial" panose="020B0604020202020204" pitchFamily="34" charset="0"/>
              </a:rPr>
              <a:t>We say together the prayer that Jesus </a:t>
            </a:r>
          </a:p>
          <a:p>
            <a:pPr lvl="0" eaLnBrk="0" fontAlgn="base" hangingPunct="0">
              <a:spcBef>
                <a:spcPct val="0"/>
              </a:spcBef>
              <a:spcAft>
                <a:spcPct val="0"/>
              </a:spcAft>
            </a:pPr>
            <a:r>
              <a:rPr lang="en-GB" altLang="en-US" sz="3600" dirty="0">
                <a:solidFill>
                  <a:prstClr val="black"/>
                </a:solidFill>
                <a:latin typeface="Arial" panose="020B0604020202020204" pitchFamily="34" charset="0"/>
              </a:rPr>
              <a:t>gave us:	</a:t>
            </a:r>
          </a:p>
          <a:p>
            <a:pPr lvl="0" eaLnBrk="0" fontAlgn="base" hangingPunct="0">
              <a:spcBef>
                <a:spcPct val="0"/>
              </a:spcBef>
              <a:spcAft>
                <a:spcPct val="0"/>
              </a:spcAft>
            </a:pPr>
            <a:endParaRPr lang="en-GB" altLang="en-US" sz="3600" b="1" dirty="0">
              <a:solidFill>
                <a:prstClr val="black"/>
              </a:solidFill>
              <a:latin typeface="Arial" panose="020B0604020202020204" pitchFamily="34" charset="0"/>
            </a:endParaRP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Our Father in heaven,</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hallowed be your Name,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your kingdom come,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your will be done,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on earth as in heaven.</a:t>
            </a:r>
          </a:p>
        </p:txBody>
      </p:sp>
    </p:spTree>
    <p:extLst>
      <p:ext uri="{BB962C8B-B14F-4D97-AF65-F5344CB8AC3E}">
        <p14:creationId xmlns:p14="http://schemas.microsoft.com/office/powerpoint/2010/main" val="34878824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4524315"/>
          </a:xfrm>
          <a:prstGeom prst="rect">
            <a:avLst/>
          </a:prstGeom>
        </p:spPr>
        <p:txBody>
          <a:bodyPr wrap="square">
            <a:spAutoFit/>
          </a:bodyPr>
          <a:lstStyle/>
          <a:p>
            <a:pPr lvl="0" eaLnBrk="0" fontAlgn="base" hangingPunct="0">
              <a:spcBef>
                <a:spcPct val="0"/>
              </a:spcBef>
              <a:spcAft>
                <a:spcPct val="0"/>
              </a:spcAft>
            </a:pPr>
            <a:r>
              <a:rPr lang="en-GB" altLang="en-US" sz="3600" b="1" dirty="0">
                <a:solidFill>
                  <a:prstClr val="black"/>
                </a:solidFill>
                <a:latin typeface="Arial" panose="020B0604020202020204" pitchFamily="34" charset="0"/>
              </a:rPr>
              <a:t>Give us today our daily bread.</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Forgive us our sins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as we forgive those who sin against us.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Save us from the time of trial	</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and deliver us from evil.</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 the kingdom, the power and the glory </a:t>
            </a:r>
            <a:br>
              <a:rPr lang="en-GB" altLang="en-US" sz="3600" b="1" dirty="0">
                <a:solidFill>
                  <a:prstClr val="black"/>
                </a:solidFill>
                <a:latin typeface="Arial" panose="020B0604020202020204" pitchFamily="34" charset="0"/>
              </a:rPr>
            </a:br>
            <a:r>
              <a:rPr lang="en-GB" altLang="en-US" sz="3600" b="1" dirty="0">
                <a:solidFill>
                  <a:prstClr val="black"/>
                </a:solidFill>
                <a:latin typeface="Arial" panose="020B0604020202020204" pitchFamily="34" charset="0"/>
              </a:rPr>
              <a:t>	are yours,		</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now and for ever. Amen. </a:t>
            </a:r>
            <a:endParaRPr lang="en-US" altLang="en-US" sz="3600" b="1" dirty="0">
              <a:solidFill>
                <a:prstClr val="black"/>
              </a:solidFill>
              <a:latin typeface="Arial" panose="020B0604020202020204" pitchFamily="34" charset="0"/>
            </a:endParaRPr>
          </a:p>
        </p:txBody>
      </p:sp>
    </p:spTree>
    <p:extLst>
      <p:ext uri="{BB962C8B-B14F-4D97-AF65-F5344CB8AC3E}">
        <p14:creationId xmlns:p14="http://schemas.microsoft.com/office/powerpoint/2010/main" val="28138078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4524315"/>
          </a:xfrm>
          <a:prstGeom prst="rect">
            <a:avLst/>
          </a:prstGeom>
        </p:spPr>
        <p:txBody>
          <a:bodyPr wrap="square">
            <a:spAutoFit/>
          </a:bodyPr>
          <a:lstStyle/>
          <a:p>
            <a:pPr lvl="0" eaLnBrk="0" fontAlgn="base" hangingPunct="0">
              <a:spcBef>
                <a:spcPct val="0"/>
              </a:spcBef>
              <a:spcAft>
                <a:spcPct val="0"/>
              </a:spcAft>
            </a:pPr>
            <a:r>
              <a:rPr lang="en-GB" altLang="en-US" sz="3600" dirty="0">
                <a:solidFill>
                  <a:prstClr val="black"/>
                </a:solidFill>
                <a:latin typeface="Arial" panose="020B0604020202020204" pitchFamily="34" charset="0"/>
              </a:rPr>
              <a:t>As our Saviour taught his disciples, we pray:</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
            </a:r>
            <a:br>
              <a:rPr lang="en-GB" altLang="en-US" sz="3600" b="1" dirty="0">
                <a:solidFill>
                  <a:prstClr val="black"/>
                </a:solidFill>
                <a:latin typeface="Arial" panose="020B0604020202020204" pitchFamily="34" charset="0"/>
              </a:rPr>
            </a:br>
            <a:r>
              <a:rPr lang="en-GB" altLang="en-US" sz="3600" b="1" dirty="0">
                <a:solidFill>
                  <a:prstClr val="black"/>
                </a:solidFill>
                <a:latin typeface="Arial" panose="020B0604020202020204" pitchFamily="34" charset="0"/>
              </a:rPr>
              <a:t>Our Father, who art in heaven,</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hallowed be thy Name;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thy kingdom come;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thy will be done;</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on earth as it is in heaven.</a:t>
            </a:r>
          </a:p>
          <a:p>
            <a:pPr lvl="0" eaLnBrk="0" fontAlgn="base" hangingPunct="0">
              <a:spcBef>
                <a:spcPct val="0"/>
              </a:spcBef>
              <a:spcAft>
                <a:spcPct val="0"/>
              </a:spcAft>
            </a:pPr>
            <a:endParaRPr lang="en-US" altLang="en-US" sz="3600" dirty="0">
              <a:solidFill>
                <a:prstClr val="black"/>
              </a:solidFill>
              <a:latin typeface="Arial" panose="020B0604020202020204" pitchFamily="34" charset="0"/>
            </a:endParaRPr>
          </a:p>
        </p:txBody>
      </p:sp>
    </p:spTree>
    <p:extLst>
      <p:ext uri="{BB962C8B-B14F-4D97-AF65-F5344CB8AC3E}">
        <p14:creationId xmlns:p14="http://schemas.microsoft.com/office/powerpoint/2010/main" val="39421218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2615" y="385752"/>
            <a:ext cx="9272953" cy="5632311"/>
          </a:xfrm>
          <a:prstGeom prst="rect">
            <a:avLst/>
          </a:prstGeom>
        </p:spPr>
        <p:txBody>
          <a:bodyPr wrap="square">
            <a:spAutoFit/>
          </a:bodyPr>
          <a:lstStyle/>
          <a:p>
            <a:pPr lvl="0" eaLnBrk="0" fontAlgn="base" hangingPunct="0">
              <a:spcBef>
                <a:spcPct val="0"/>
              </a:spcBef>
              <a:spcAft>
                <a:spcPct val="0"/>
              </a:spcAft>
            </a:pPr>
            <a:r>
              <a:rPr lang="en-GB" altLang="en-US" sz="3600" b="1" dirty="0">
                <a:solidFill>
                  <a:prstClr val="black"/>
                </a:solidFill>
                <a:latin typeface="Arial" panose="020B0604020202020204" pitchFamily="34" charset="0"/>
              </a:rPr>
              <a:t>Give us this day our daily bread.</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And forgive us our trespasses,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as we forgive those who trespass </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	against us.</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And lead us not into temptation;</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but deliver us from evil.</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 thine is the kingdom, the power, </a:t>
            </a:r>
            <a:br>
              <a:rPr lang="en-GB" altLang="en-US" sz="3600" b="1" dirty="0">
                <a:solidFill>
                  <a:prstClr val="black"/>
                </a:solidFill>
                <a:latin typeface="Arial" panose="020B0604020202020204" pitchFamily="34" charset="0"/>
              </a:rPr>
            </a:br>
            <a:r>
              <a:rPr lang="en-GB" altLang="en-US" sz="3600" b="1" dirty="0">
                <a:solidFill>
                  <a:prstClr val="black"/>
                </a:solidFill>
                <a:latin typeface="Arial" panose="020B0604020202020204" pitchFamily="34" charset="0"/>
              </a:rPr>
              <a:t>	and the glory,</a:t>
            </a:r>
          </a:p>
          <a:p>
            <a:pPr lvl="0" eaLnBrk="0" fontAlgn="base" hangingPunct="0">
              <a:spcBef>
                <a:spcPct val="0"/>
              </a:spcBef>
              <a:spcAft>
                <a:spcPct val="0"/>
              </a:spcAft>
            </a:pPr>
            <a:r>
              <a:rPr lang="en-GB" altLang="en-US" sz="3600" b="1" dirty="0">
                <a:solidFill>
                  <a:prstClr val="black"/>
                </a:solidFill>
                <a:latin typeface="Arial" panose="020B0604020202020204" pitchFamily="34" charset="0"/>
              </a:rPr>
              <a:t>for ever and ever. Amen.</a:t>
            </a:r>
          </a:p>
          <a:p>
            <a:pPr lvl="0" eaLnBrk="0" fontAlgn="base" hangingPunct="0">
              <a:spcBef>
                <a:spcPct val="0"/>
              </a:spcBef>
              <a:spcAft>
                <a:spcPct val="0"/>
              </a:spcAft>
            </a:pPr>
            <a:endParaRPr lang="en-US" altLang="en-US" sz="3600" dirty="0">
              <a:solidFill>
                <a:prstClr val="black"/>
              </a:solidFill>
              <a:latin typeface="Arial" panose="020B0604020202020204" pitchFamily="34" charset="0"/>
            </a:endParaRPr>
          </a:p>
        </p:txBody>
      </p:sp>
    </p:spTree>
    <p:extLst>
      <p:ext uri="{BB962C8B-B14F-4D97-AF65-F5344CB8AC3E}">
        <p14:creationId xmlns:p14="http://schemas.microsoft.com/office/powerpoint/2010/main" val="30459039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437291"/>
            <a:ext cx="9272953" cy="830997"/>
          </a:xfrm>
          <a:prstGeom prst="rect">
            <a:avLst/>
          </a:prstGeom>
        </p:spPr>
        <p:txBody>
          <a:bodyPr wrap="square">
            <a:spAutoFit/>
          </a:bodyPr>
          <a:lstStyle/>
          <a:p>
            <a:pPr lvl="0" algn="ctr" eaLnBrk="0" fontAlgn="base" hangingPunct="0">
              <a:spcBef>
                <a:spcPct val="0"/>
              </a:spcBef>
              <a:spcAft>
                <a:spcPct val="0"/>
              </a:spcAft>
            </a:pPr>
            <a:r>
              <a:rPr lang="en-GB" altLang="en-US" sz="4800" b="1" dirty="0" smtClean="0">
                <a:solidFill>
                  <a:prstClr val="black"/>
                </a:solidFill>
                <a:latin typeface="Arial" panose="020B0604020202020204" pitchFamily="34" charset="0"/>
              </a:rPr>
              <a:t>Hymn</a:t>
            </a:r>
            <a:endParaRPr lang="en-US" altLang="en-US" sz="4800" dirty="0">
              <a:solidFill>
                <a:prstClr val="black"/>
              </a:solidFill>
              <a:latin typeface="Arial" panose="020B0604020202020204" pitchFamily="34" charset="0"/>
            </a:endParaRPr>
          </a:p>
        </p:txBody>
      </p:sp>
    </p:spTree>
    <p:extLst>
      <p:ext uri="{BB962C8B-B14F-4D97-AF65-F5344CB8AC3E}">
        <p14:creationId xmlns:p14="http://schemas.microsoft.com/office/powerpoint/2010/main" val="2390880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noChangeArrowheads="1"/>
          </p:cNvSpPr>
          <p:nvPr>
            <p:ph type="ctrTitle"/>
          </p:nvPr>
        </p:nvSpPr>
        <p:spPr bwMode="auto">
          <a:xfrm>
            <a:off x="2208214" y="2409825"/>
            <a:ext cx="8424618" cy="6480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algn="l"/>
            <a:r>
              <a:rPr lang="en-US" sz="3600" b="1" dirty="0"/>
              <a:t>THE BAPTISM OF </a:t>
            </a:r>
            <a:r>
              <a:rPr lang="en-US" sz="3600" b="1" dirty="0" smtClean="0"/>
              <a:t>YOUNG CHILDREN</a:t>
            </a:r>
            <a:endParaRPr lang="en-GB" altLang="en-US" sz="3600" dirty="0" smtClean="0"/>
          </a:p>
        </p:txBody>
      </p:sp>
    </p:spTree>
    <p:extLst>
      <p:ext uri="{BB962C8B-B14F-4D97-AF65-F5344CB8AC3E}">
        <p14:creationId xmlns:p14="http://schemas.microsoft.com/office/powerpoint/2010/main" val="2066957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lvl="0"/>
            <a:r>
              <a:rPr lang="en-US" sz="3600" dirty="0">
                <a:latin typeface="Arial" panose="020B0604020202020204" pitchFamily="34" charset="0"/>
                <a:cs typeface="Arial" panose="020B0604020202020204" pitchFamily="34" charset="0"/>
              </a:rPr>
              <a:t>Sisters and brothers, </a:t>
            </a:r>
            <a:endParaRPr lang="en-US" sz="3600" dirty="0" smtClean="0">
              <a:latin typeface="Arial" panose="020B0604020202020204" pitchFamily="34" charset="0"/>
              <a:cs typeface="Arial" panose="020B0604020202020204" pitchFamily="34" charset="0"/>
            </a:endParaRPr>
          </a:p>
          <a:p>
            <a:pPr lvl="0"/>
            <a:r>
              <a:rPr lang="en-US" sz="3600" dirty="0" smtClean="0">
                <a:latin typeface="Arial" panose="020B0604020202020204" pitchFamily="34" charset="0"/>
                <a:cs typeface="Arial" panose="020B0604020202020204" pitchFamily="34" charset="0"/>
              </a:rPr>
              <a:t>Baptism </a:t>
            </a:r>
            <a:r>
              <a:rPr lang="en-US" sz="3600" dirty="0">
                <a:latin typeface="Arial" panose="020B0604020202020204" pitchFamily="34" charset="0"/>
                <a:cs typeface="Arial" panose="020B0604020202020204" pitchFamily="34" charset="0"/>
              </a:rPr>
              <a:t>is a gift of God.</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It declares to each of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the </a:t>
            </a:r>
            <a:r>
              <a:rPr lang="en-US" sz="3600" dirty="0">
                <a:latin typeface="Arial" panose="020B0604020202020204" pitchFamily="34" charset="0"/>
                <a:cs typeface="Arial" panose="020B0604020202020204" pitchFamily="34" charset="0"/>
              </a:rPr>
              <a:t>love and grace of God</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In this sacrament we celebrate</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life of Christ laid down for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the </a:t>
            </a:r>
            <a:r>
              <a:rPr lang="en-US" sz="3600" dirty="0">
                <a:latin typeface="Arial" panose="020B0604020202020204" pitchFamily="34" charset="0"/>
                <a:cs typeface="Arial" panose="020B0604020202020204" pitchFamily="34" charset="0"/>
              </a:rPr>
              <a:t>Holy Spirit poured out on us, </a:t>
            </a:r>
            <a:endParaRPr lang="en-US" sz="3600" dirty="0" smtClean="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	</a:t>
            </a:r>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the living water offered to us</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891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God </a:t>
            </a:r>
            <a:r>
              <a:rPr lang="en-US" sz="3600" dirty="0">
                <a:latin typeface="Arial" panose="020B0604020202020204" pitchFamily="34" charset="0"/>
                <a:cs typeface="Arial" panose="020B0604020202020204" pitchFamily="34" charset="0"/>
              </a:rPr>
              <a:t>claims and cleanses us,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rescues </a:t>
            </a:r>
            <a:r>
              <a:rPr lang="en-US" sz="3600" dirty="0">
                <a:latin typeface="Arial" panose="020B0604020202020204" pitchFamily="34" charset="0"/>
                <a:cs typeface="Arial" panose="020B0604020202020204" pitchFamily="34" charset="0"/>
              </a:rPr>
              <a:t>us from sin,</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raises us to new life.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He plants us into the Church of Christ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and </a:t>
            </a:r>
            <a:r>
              <a:rPr lang="en-US" sz="3600" dirty="0">
                <a:latin typeface="Arial" panose="020B0604020202020204" pitchFamily="34" charset="0"/>
                <a:cs typeface="Arial" panose="020B0604020202020204" pitchFamily="34" charset="0"/>
              </a:rPr>
              <a:t>sustains and strengthens us</a:t>
            </a:r>
            <a:endParaRPr lang="en-GB" sz="3600" dirty="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	with </a:t>
            </a:r>
            <a:r>
              <a:rPr lang="en-US" sz="3600" dirty="0">
                <a:latin typeface="Arial" panose="020B0604020202020204" pitchFamily="34" charset="0"/>
                <a:cs typeface="Arial" panose="020B0604020202020204" pitchFamily="34" charset="0"/>
              </a:rPr>
              <a:t>the power of the Spirit</a:t>
            </a:r>
            <a:r>
              <a:rPr lang="en-US" sz="3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444664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smtClean="0">
                <a:latin typeface="Arial" panose="020B0604020202020204" pitchFamily="34" charset="0"/>
                <a:cs typeface="Arial" panose="020B0604020202020204" pitchFamily="34" charset="0"/>
              </a:rPr>
              <a:t>Although </a:t>
            </a:r>
            <a:r>
              <a:rPr lang="en-US" sz="3600" dirty="0">
                <a:latin typeface="Arial" panose="020B0604020202020204" pitchFamily="34" charset="0"/>
                <a:cs typeface="Arial" panose="020B0604020202020204" pitchFamily="34" charset="0"/>
              </a:rPr>
              <a:t>we do not deserve these gifts of </a:t>
            </a:r>
            <a:r>
              <a:rPr lang="en-US" sz="3600" dirty="0" smtClean="0">
                <a:latin typeface="Arial" panose="020B0604020202020204" pitchFamily="34" charset="0"/>
                <a:cs typeface="Arial" panose="020B0604020202020204" pitchFamily="34" charset="0"/>
              </a:rPr>
              <a:t>	grace</a:t>
            </a:r>
            <a:r>
              <a:rPr lang="en-US" sz="3600" dirty="0">
                <a:latin typeface="Arial" panose="020B0604020202020204" pitchFamily="34" charset="0"/>
                <a:cs typeface="Arial" panose="020B0604020202020204" pitchFamily="34" charset="0"/>
              </a:rPr>
              <a:t>, </a:t>
            </a:r>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or </a:t>
            </a:r>
            <a:r>
              <a:rPr lang="en-US" sz="3600" dirty="0">
                <a:latin typeface="Arial" panose="020B0604020202020204" pitchFamily="34" charset="0"/>
                <a:cs typeface="Arial" panose="020B0604020202020204" pitchFamily="34" charset="0"/>
              </a:rPr>
              <a:t>fully understand them,</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God offers them to all,</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through Christ, invites us to respond.</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7921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We recall the words of the risen Christ</a:t>
            </a:r>
            <a:r>
              <a:rPr lang="en-US" sz="3600" dirty="0" smtClean="0">
                <a:latin typeface="Arial" panose="020B0604020202020204" pitchFamily="34" charset="0"/>
                <a:cs typeface="Arial" panose="020B0604020202020204" pitchFamily="34" charset="0"/>
              </a:rPr>
              <a:t>:</a:t>
            </a:r>
          </a:p>
          <a:p>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‘All authority in heaven and on earth has been </a:t>
            </a:r>
            <a:r>
              <a:rPr lang="en-US" sz="3600" dirty="0" smtClean="0">
                <a:latin typeface="Arial" panose="020B0604020202020204" pitchFamily="34" charset="0"/>
                <a:cs typeface="Arial" panose="020B0604020202020204" pitchFamily="34" charset="0"/>
              </a:rPr>
              <a:t>	given </a:t>
            </a:r>
            <a:r>
              <a:rPr lang="en-US" sz="3600" dirty="0">
                <a:latin typeface="Arial" panose="020B0604020202020204" pitchFamily="34" charset="0"/>
                <a:cs typeface="Arial" panose="020B0604020202020204" pitchFamily="34" charset="0"/>
              </a:rPr>
              <a:t>to me.</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Go therefore and make disciples of all nations, baptizing them in the name of the Father</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of the Son and of the Holy Spirit,</a:t>
            </a:r>
            <a:endParaRPr lang="en-GB"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and teaching them to obey everything that I have commanded you</a:t>
            </a:r>
            <a:r>
              <a:rPr lang="en-US" sz="3600" dirty="0" smtClean="0">
                <a:latin typeface="Arial" panose="020B0604020202020204" pitchFamily="34" charset="0"/>
                <a:cs typeface="Arial" panose="020B0604020202020204" pitchFamily="34" charset="0"/>
              </a:rPr>
              <a:t>.</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3504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7"/>
          <p:cNvSpPr txBox="1">
            <a:spLocks noChangeArrowheads="1"/>
          </p:cNvSpPr>
          <p:nvPr/>
        </p:nvSpPr>
        <p:spPr bwMode="auto">
          <a:xfrm>
            <a:off x="2176968" y="515606"/>
            <a:ext cx="970018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sz="3600" dirty="0">
                <a:latin typeface="Arial" panose="020B0604020202020204" pitchFamily="34" charset="0"/>
                <a:cs typeface="Arial" panose="020B0604020202020204" pitchFamily="34" charset="0"/>
              </a:rPr>
              <a:t>And remember, I am with you always, to the end of the age.’</a:t>
            </a:r>
            <a:endParaRPr lang="en-GB" sz="3600" dirty="0">
              <a:latin typeface="Arial" panose="020B0604020202020204" pitchFamily="34" charset="0"/>
              <a:cs typeface="Arial" panose="020B0604020202020204" pitchFamily="34" charset="0"/>
            </a:endParaRPr>
          </a:p>
          <a:p>
            <a:endParaRPr lang="en-US" sz="3600" dirty="0" smtClean="0">
              <a:latin typeface="Arial" panose="020B0604020202020204" pitchFamily="34" charset="0"/>
              <a:cs typeface="Arial" panose="020B0604020202020204" pitchFamily="34" charset="0"/>
            </a:endParaRPr>
          </a:p>
          <a:p>
            <a:r>
              <a:rPr lang="en-US" sz="3600" dirty="0" smtClean="0">
                <a:latin typeface="Arial" panose="020B0604020202020204" pitchFamily="34" charset="0"/>
                <a:cs typeface="Arial" panose="020B0604020202020204" pitchFamily="34" charset="0"/>
              </a:rPr>
              <a:t>On </a:t>
            </a:r>
            <a:r>
              <a:rPr lang="en-US" sz="3600" dirty="0">
                <a:latin typeface="Arial" panose="020B0604020202020204" pitchFamily="34" charset="0"/>
                <a:cs typeface="Arial" panose="020B0604020202020204" pitchFamily="34" charset="0"/>
              </a:rPr>
              <a:t>the day of Pentecost, Peter preached the Gospel of Christ’s resurrection. Those who heard the message asked what they should do. Peter told them</a:t>
            </a:r>
            <a:r>
              <a:rPr lang="en-US" sz="3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80936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2.xml><?xml version="1.0" encoding="utf-8"?>
<a:theme xmlns:a="http://schemas.openxmlformats.org/drawingml/2006/main" name="3573 MC Powerpoint – new brand">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573 MC Powerpoint – new brand" id="{40FA8D40-8179-FD41-B856-9BC021558B60}" vid="{7A99158A-A386-0941-A99B-D287FA80D4AC}"/>
    </a:ext>
  </a:extLst>
</a:theme>
</file>

<file path=ppt/theme/theme3.xml><?xml version="1.0" encoding="utf-8"?>
<a:theme xmlns:a="http://schemas.openxmlformats.org/drawingml/2006/main" name="MC Section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7E88D43A-807D-3441-BDA7-18E05E2EA618}"/>
    </a:ext>
  </a:extLst>
</a:theme>
</file>

<file path=ppt/theme/theme4.xml><?xml version="1.0" encoding="utf-8"?>
<a:theme xmlns:a="http://schemas.openxmlformats.org/drawingml/2006/main" name="MC text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7" id="{71F1F844-DA78-4447-A108-FEABDF8FC45F}" vid="{236811AE-EF1F-EB4B-BD5C-5C399254EF90}"/>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606</TotalTime>
  <Words>2964</Words>
  <Application>Microsoft Office PowerPoint</Application>
  <PresentationFormat>Widescreen</PresentationFormat>
  <Paragraphs>405</Paragraphs>
  <Slides>49</Slides>
  <Notes>49</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49</vt:i4>
      </vt:variant>
    </vt:vector>
  </HeadingPairs>
  <TitlesOfParts>
    <vt:vector size="56" baseType="lpstr">
      <vt:lpstr>Arial</vt:lpstr>
      <vt:lpstr>Calibri</vt:lpstr>
      <vt:lpstr>Calibri Light</vt:lpstr>
      <vt:lpstr>1_MC text slide</vt:lpstr>
      <vt:lpstr>3573 MC Powerpoint – new brand</vt:lpstr>
      <vt:lpstr>MC Section slide</vt:lpstr>
      <vt:lpstr>MC text slide</vt:lpstr>
      <vt:lpstr>PowerPoint Presentation</vt:lpstr>
      <vt:lpstr>THE BAPTISM OF YOUNG CHILDREN</vt:lpstr>
      <vt:lpstr>PowerPoint Presentation</vt:lpstr>
      <vt:lpstr>THE DECLARATION</vt:lpstr>
      <vt:lpstr>PowerPoint Presentation</vt:lpstr>
      <vt:lpstr>PowerPoint Presentation</vt:lpstr>
      <vt:lpstr>PowerPoint Presentation</vt:lpstr>
      <vt:lpstr>PowerPoint Presentation</vt:lpstr>
      <vt:lpstr>PowerPoint Presentation</vt:lpstr>
      <vt:lpstr>PowerPoint Presentation</vt:lpstr>
      <vt:lpstr>THE REQUEST FOR BAPTISM</vt:lpstr>
      <vt:lpstr>PowerPoint Presentation</vt:lpstr>
      <vt:lpstr>THE THANKSGIVING OVER  THE WATER</vt:lpstr>
      <vt:lpstr>PowerPoint Presentation</vt:lpstr>
      <vt:lpstr>PowerPoint Presentation</vt:lpstr>
      <vt:lpstr>PowerPoint Presentation</vt:lpstr>
      <vt:lpstr>PowerPoint Presentation</vt:lpstr>
      <vt:lpstr>THE AFFIRMATION OF FAITH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BAPTISM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BAPTISMAL PROMISES</vt:lpstr>
      <vt:lpstr>PowerPoint Presentation</vt:lpstr>
      <vt:lpstr>PowerPoint Presentation</vt:lpstr>
      <vt:lpstr>PowerPoint Presentation</vt:lpstr>
      <vt:lpstr>PowerPoint Presentation</vt:lpstr>
      <vt:lpstr>THE PROMISE OF  THE PEOPLE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BAPTISM OF YOUNG CHILDREN</vt:lpstr>
    </vt:vector>
  </TitlesOfParts>
  <Company>The Methodist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Morrell</dc:creator>
  <cp:lastModifiedBy>Emily Morrell</cp:lastModifiedBy>
  <cp:revision>48</cp:revision>
  <dcterms:created xsi:type="dcterms:W3CDTF">2022-11-15T14:42:56Z</dcterms:created>
  <dcterms:modified xsi:type="dcterms:W3CDTF">2023-06-07T13:38:08Z</dcterms:modified>
</cp:coreProperties>
</file>